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4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820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55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490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189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39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31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0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60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66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74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201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886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518C4-AC2F-46A5-AE7E-9C434768958C}" type="datetimeFigureOut">
              <a:rPr lang="it-IT" smtClean="0"/>
              <a:t>21/07/2020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2590A-44FF-4CD7-880E-287905D03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65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7504" y="0"/>
            <a:ext cx="8928992" cy="6813376"/>
          </a:xfrm>
        </p:spPr>
        <p:txBody>
          <a:bodyPr>
            <a:normAutofit/>
          </a:bodyPr>
          <a:lstStyle/>
          <a:p>
            <a:endParaRPr lang="it-IT" sz="2000" b="1" dirty="0" smtClean="0"/>
          </a:p>
          <a:p>
            <a:endParaRPr lang="it-IT" sz="2000" b="1" dirty="0"/>
          </a:p>
          <a:p>
            <a:endParaRPr lang="it-IT" sz="2000" b="1" dirty="0" smtClean="0"/>
          </a:p>
          <a:p>
            <a:endParaRPr lang="it-IT" sz="2000" b="1" dirty="0"/>
          </a:p>
          <a:p>
            <a:endParaRPr lang="it-IT" sz="2000" b="1" dirty="0" smtClean="0"/>
          </a:p>
          <a:p>
            <a:endParaRPr lang="it-IT" sz="2000" b="1" dirty="0" smtClean="0"/>
          </a:p>
          <a:p>
            <a:endParaRPr lang="it-IT" sz="2000" b="1" dirty="0"/>
          </a:p>
          <a:p>
            <a:endParaRPr lang="it-IT" sz="2000" b="1" dirty="0" smtClean="0"/>
          </a:p>
          <a:p>
            <a:endParaRPr lang="it-IT" sz="2000" b="1" dirty="0"/>
          </a:p>
          <a:p>
            <a:r>
              <a:rPr lang="it-IT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TARSO 1</a:t>
            </a:r>
          </a:p>
        </p:txBody>
      </p:sp>
    </p:spTree>
    <p:extLst>
      <p:ext uri="{BB962C8B-B14F-4D97-AF65-F5344CB8AC3E}">
        <p14:creationId xmlns:p14="http://schemas.microsoft.com/office/powerpoint/2010/main" val="722838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San Paolo ad Atene all’Areopago.</a:t>
            </a:r>
          </a:p>
          <a:p>
            <a:pPr algn="ctr"/>
            <a:r>
              <a:rPr lang="it-IT" b="1" dirty="0" smtClean="0"/>
              <a:t>Atti 17, 15-32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7657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r>
              <a:rPr lang="it-IT" b="1" dirty="0" smtClean="0"/>
              <a:t>San Paolo da Atene si reca a Corinto.</a:t>
            </a:r>
          </a:p>
          <a:p>
            <a:pPr algn="ctr"/>
            <a:r>
              <a:rPr lang="it-IT" b="1" dirty="0" smtClean="0"/>
              <a:t>Lavora in casa di Aquila e </a:t>
            </a:r>
            <a:r>
              <a:rPr lang="it-IT" b="1" dirty="0" err="1" smtClean="0"/>
              <a:t>Piscilla</a:t>
            </a:r>
            <a:r>
              <a:rPr lang="it-IT" b="1" dirty="0" smtClean="0"/>
              <a:t>.</a:t>
            </a:r>
          </a:p>
          <a:p>
            <a:pPr algn="ctr"/>
            <a:r>
              <a:rPr lang="it-IT" b="1" dirty="0" smtClean="0"/>
              <a:t>Atti 18, 1-4</a:t>
            </a:r>
          </a:p>
          <a:p>
            <a:pPr algn="ctr"/>
            <a:r>
              <a:rPr lang="it-IT" b="1" dirty="0" smtClean="0"/>
              <a:t>Giungono dalla Macedonia Sila e Timoteo.</a:t>
            </a:r>
          </a:p>
          <a:p>
            <a:pPr algn="ctr"/>
            <a:r>
              <a:rPr lang="it-IT" b="1" dirty="0" smtClean="0"/>
              <a:t>Atti 18, 5-11</a:t>
            </a:r>
          </a:p>
          <a:p>
            <a:pPr algn="ctr"/>
            <a:r>
              <a:rPr lang="it-IT" b="1" dirty="0" smtClean="0"/>
              <a:t>Paolo processato dal proconsole </a:t>
            </a:r>
            <a:r>
              <a:rPr lang="it-IT" b="1" dirty="0" err="1" smtClean="0"/>
              <a:t>Gallione</a:t>
            </a:r>
            <a:r>
              <a:rPr lang="it-IT" b="1" dirty="0" smtClean="0"/>
              <a:t>:</a:t>
            </a:r>
          </a:p>
          <a:p>
            <a:pPr algn="ctr"/>
            <a:r>
              <a:rPr lang="it-IT" b="1" dirty="0" smtClean="0"/>
              <a:t>Atti 18, 12-17</a:t>
            </a:r>
          </a:p>
          <a:p>
            <a:pPr algn="ctr"/>
            <a:r>
              <a:rPr lang="it-IT" b="1" dirty="0" smtClean="0"/>
              <a:t>Paolo è rimasto a Corinto per un anno e mezzo.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96695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r>
              <a:rPr lang="it-IT" b="1" dirty="0" smtClean="0"/>
              <a:t>Paolo con Aquila e Priscilla s’imbarca per la Siria.:</a:t>
            </a:r>
          </a:p>
          <a:p>
            <a:pPr algn="ctr"/>
            <a:r>
              <a:rPr lang="it-IT" b="1" dirty="0" smtClean="0"/>
              <a:t>Atti, 18, 18</a:t>
            </a:r>
          </a:p>
          <a:p>
            <a:pPr algn="ctr"/>
            <a:r>
              <a:rPr lang="it-IT" b="1" dirty="0" smtClean="0"/>
              <a:t>A </a:t>
            </a:r>
            <a:r>
              <a:rPr lang="it-IT" b="1" dirty="0" err="1" smtClean="0"/>
              <a:t>Cencre</a:t>
            </a:r>
            <a:r>
              <a:rPr lang="it-IT" b="1" dirty="0"/>
              <a:t> </a:t>
            </a:r>
            <a:r>
              <a:rPr lang="it-IT" b="1" dirty="0" smtClean="0"/>
              <a:t>si fa </a:t>
            </a:r>
            <a:r>
              <a:rPr lang="it-IT" b="1" dirty="0"/>
              <a:t>tagliare i capelli, </a:t>
            </a:r>
            <a:endParaRPr lang="it-IT" b="1" dirty="0" smtClean="0"/>
          </a:p>
          <a:p>
            <a:pPr algn="ctr"/>
            <a:r>
              <a:rPr lang="it-IT" b="1" dirty="0" smtClean="0"/>
              <a:t>lunghi </a:t>
            </a:r>
            <a:r>
              <a:rPr lang="it-IT" b="1" dirty="0"/>
              <a:t>per un </a:t>
            </a:r>
            <a:r>
              <a:rPr lang="it-IT" b="1" dirty="0" smtClean="0"/>
              <a:t>voto: </a:t>
            </a:r>
          </a:p>
          <a:p>
            <a:pPr algn="ctr"/>
            <a:r>
              <a:rPr lang="it-IT" b="1" dirty="0" smtClean="0"/>
              <a:t>Atti 18, 18</a:t>
            </a:r>
          </a:p>
          <a:p>
            <a:pPr algn="ctr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562892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13376"/>
          </a:xfrm>
        </p:spPr>
        <p:txBody>
          <a:bodyPr>
            <a:normAutofit/>
          </a:bodyPr>
          <a:lstStyle/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endParaRPr lang="it-IT" sz="2000" b="1" dirty="0" smtClean="0"/>
          </a:p>
          <a:p>
            <a:pPr algn="ctr"/>
            <a:r>
              <a:rPr lang="it-IT" sz="2000" b="1" dirty="0"/>
              <a:t>Atti, 18, 19.</a:t>
            </a:r>
          </a:p>
          <a:p>
            <a:pPr algn="ctr"/>
            <a:r>
              <a:rPr lang="it-IT" sz="2000" b="1" dirty="0" smtClean="0"/>
              <a:t>San Paolo giunge ad Efeso, </a:t>
            </a:r>
          </a:p>
          <a:p>
            <a:pPr algn="ctr"/>
            <a:r>
              <a:rPr lang="it-IT" sz="2000" b="1" dirty="0" smtClean="0"/>
              <a:t>con Aquila e Priscilla</a:t>
            </a:r>
          </a:p>
          <a:p>
            <a:pPr algn="ctr"/>
            <a:r>
              <a:rPr lang="it-IT" sz="2000" b="1" dirty="0" smtClean="0"/>
              <a:t>Atti 18, 23:</a:t>
            </a:r>
          </a:p>
          <a:p>
            <a:pPr marL="0" indent="0" algn="ctr">
              <a:buNone/>
            </a:pPr>
            <a:r>
              <a:rPr lang="it-IT" sz="2000" b="1" dirty="0" smtClean="0"/>
              <a:t>Paolo parte per la </a:t>
            </a:r>
            <a:r>
              <a:rPr lang="it-IT" sz="2000" b="1" dirty="0" err="1" smtClean="0"/>
              <a:t>Galazia</a:t>
            </a:r>
            <a:r>
              <a:rPr lang="it-IT" sz="2000" b="1" dirty="0" smtClean="0"/>
              <a:t> e la Frigia.</a:t>
            </a:r>
          </a:p>
          <a:p>
            <a:pPr marL="0" indent="0" algn="ctr">
              <a:buNone/>
            </a:pPr>
            <a:r>
              <a:rPr lang="it-IT" sz="2000" b="1" dirty="0" smtClean="0"/>
              <a:t>Atti 18, 24-28: </a:t>
            </a:r>
          </a:p>
          <a:p>
            <a:pPr marL="0" indent="0" algn="ctr">
              <a:buNone/>
            </a:pPr>
            <a:r>
              <a:rPr lang="it-IT" sz="2000" b="1" dirty="0" smtClean="0"/>
              <a:t>ad Efeso arriva Apollo.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397736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/>
            <a:endParaRPr lang="it-IT" sz="2000" b="1" dirty="0" smtClean="0"/>
          </a:p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endParaRPr lang="it-IT" sz="2000" b="1" dirty="0" smtClean="0"/>
          </a:p>
          <a:p>
            <a:pPr algn="ctr"/>
            <a:r>
              <a:rPr lang="it-IT" sz="2000" b="1" dirty="0" smtClean="0"/>
              <a:t>Atti, 18, 24:</a:t>
            </a:r>
          </a:p>
          <a:p>
            <a:pPr algn="ctr"/>
            <a:r>
              <a:rPr lang="it-IT" sz="2000" b="1" dirty="0" smtClean="0"/>
              <a:t>Apollo arriva a Corinto.</a:t>
            </a:r>
          </a:p>
          <a:p>
            <a:pPr algn="ctr"/>
            <a:r>
              <a:rPr lang="it-IT" sz="2000" b="1" dirty="0" smtClean="0"/>
              <a:t>Atti 19, 1-10:</a:t>
            </a:r>
          </a:p>
          <a:p>
            <a:pPr algn="ctr"/>
            <a:r>
              <a:rPr lang="it-IT" sz="2000" b="1" dirty="0" smtClean="0"/>
              <a:t>San Paolo giunge ad Efeso</a:t>
            </a:r>
          </a:p>
          <a:p>
            <a:pPr algn="ctr"/>
            <a:r>
              <a:rPr lang="it-IT" sz="2000" b="1" dirty="0" smtClean="0"/>
              <a:t>e vi si ferma per due anni.</a:t>
            </a:r>
          </a:p>
          <a:p>
            <a:pPr algn="ctr"/>
            <a:r>
              <a:rPr lang="it-IT" sz="2000" b="1" dirty="0" smtClean="0"/>
              <a:t>Atti 19, 11-20:</a:t>
            </a:r>
          </a:p>
          <a:p>
            <a:pPr algn="ctr"/>
            <a:r>
              <a:rPr lang="it-IT" sz="2000" b="1" dirty="0" smtClean="0"/>
              <a:t>Nuovo incontro con la magia.</a:t>
            </a:r>
          </a:p>
          <a:p>
            <a:pPr algn="ctr"/>
            <a:endParaRPr lang="it-IT" sz="2000" b="1" dirty="0" smtClean="0"/>
          </a:p>
          <a:p>
            <a:pPr algn="ctr"/>
            <a:endParaRPr lang="it-IT" sz="2000" b="1"/>
          </a:p>
          <a:p>
            <a:pPr algn="ctr"/>
            <a:r>
              <a:rPr lang="it-IT" sz="2000" b="1" smtClean="0"/>
              <a:t>Sommossa </a:t>
            </a:r>
            <a:r>
              <a:rPr lang="it-IT" sz="2000" b="1" dirty="0" smtClean="0"/>
              <a:t>degli orefici ad Efeso:</a:t>
            </a:r>
          </a:p>
          <a:p>
            <a:pPr algn="ctr"/>
            <a:r>
              <a:rPr lang="it-IT" sz="2000" b="1" dirty="0" smtClean="0"/>
              <a:t>Atti 19, 23-41</a:t>
            </a:r>
          </a:p>
          <a:p>
            <a:pPr algn="ctr"/>
            <a:r>
              <a:rPr lang="it-IT" sz="2000" b="1" dirty="0" smtClean="0"/>
              <a:t>San Paolo parte per la Macedonia:</a:t>
            </a:r>
          </a:p>
          <a:p>
            <a:pPr algn="ctr"/>
            <a:r>
              <a:rPr lang="it-IT" sz="2000" b="1" dirty="0" smtClean="0"/>
              <a:t>Atti 20, 1</a:t>
            </a:r>
          </a:p>
          <a:p>
            <a:pPr algn="ctr"/>
            <a:r>
              <a:rPr lang="it-IT" sz="2000" b="1" dirty="0" smtClean="0"/>
              <a:t>San Paolo arriva in Grecia:</a:t>
            </a:r>
          </a:p>
          <a:p>
            <a:pPr algn="ctr"/>
            <a:r>
              <a:rPr lang="it-IT" sz="2000" b="1" dirty="0" smtClean="0"/>
              <a:t>Atti 20, 2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3343229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r>
              <a:rPr lang="it-IT" sz="2000" b="1" dirty="0" smtClean="0"/>
              <a:t>San Paolo, dopo tre mesi in Grecia, ritorna in Macedonia.:</a:t>
            </a:r>
          </a:p>
          <a:p>
            <a:pPr algn="ctr"/>
            <a:r>
              <a:rPr lang="it-IT" sz="2000" b="1" dirty="0" smtClean="0"/>
              <a:t>Atti, 20, 3</a:t>
            </a:r>
          </a:p>
          <a:p>
            <a:pPr algn="ctr"/>
            <a:r>
              <a:rPr lang="it-IT" sz="2000" b="1" dirty="0" smtClean="0"/>
              <a:t>Da Filippi  giunge a </a:t>
            </a:r>
            <a:r>
              <a:rPr lang="it-IT" sz="2000" b="1" dirty="0" err="1" smtClean="0"/>
              <a:t>Troade</a:t>
            </a:r>
            <a:r>
              <a:rPr lang="it-IT" sz="2000" b="1" dirty="0" smtClean="0"/>
              <a:t>:</a:t>
            </a:r>
          </a:p>
          <a:p>
            <a:pPr algn="ctr"/>
            <a:r>
              <a:rPr lang="it-IT" sz="2000" b="1" dirty="0" smtClean="0"/>
              <a:t>Atti , 20, 6</a:t>
            </a:r>
          </a:p>
          <a:p>
            <a:pPr algn="ctr"/>
            <a:r>
              <a:rPr lang="it-IT" sz="2000" b="1" dirty="0" smtClean="0"/>
              <a:t>Si trattiene ivi per una settimana.</a:t>
            </a:r>
          </a:p>
          <a:p>
            <a:pPr algn="ctr"/>
            <a:r>
              <a:rPr lang="it-IT" sz="2000" b="1" dirty="0" smtClean="0"/>
              <a:t>Episodio del ragazzo, </a:t>
            </a:r>
            <a:r>
              <a:rPr lang="it-IT" sz="2000" b="1" dirty="0" err="1" smtClean="0"/>
              <a:t>Eutico</a:t>
            </a:r>
            <a:r>
              <a:rPr lang="it-IT" sz="2000" b="1" dirty="0" smtClean="0"/>
              <a:t>, caduto e morto,</a:t>
            </a:r>
          </a:p>
          <a:p>
            <a:pPr algn="ctr"/>
            <a:r>
              <a:rPr lang="it-IT" sz="2000" b="1" dirty="0"/>
              <a:t>r</a:t>
            </a:r>
            <a:r>
              <a:rPr lang="it-IT" sz="2000" b="1" dirty="0" smtClean="0"/>
              <a:t>isuscitato da Paolo:</a:t>
            </a:r>
          </a:p>
          <a:p>
            <a:pPr algn="ctr"/>
            <a:r>
              <a:rPr lang="it-IT" sz="2000" b="1" dirty="0" smtClean="0"/>
              <a:t>Atti 20, 7-12</a:t>
            </a:r>
          </a:p>
          <a:p>
            <a:pPr algn="ctr"/>
            <a:r>
              <a:rPr lang="it-IT" sz="2000" b="1" dirty="0" smtClean="0"/>
              <a:t>Paolo da </a:t>
            </a:r>
            <a:r>
              <a:rPr lang="it-IT" sz="2000" b="1" dirty="0" err="1" smtClean="0"/>
              <a:t>Troade</a:t>
            </a:r>
            <a:r>
              <a:rPr lang="it-IT" sz="2000" b="1" dirty="0" smtClean="0"/>
              <a:t> si reca a piedi ad Asso,</a:t>
            </a:r>
          </a:p>
          <a:p>
            <a:pPr algn="ctr"/>
            <a:r>
              <a:rPr lang="it-IT" sz="2000" b="1" dirty="0" smtClean="0"/>
              <a:t>Con nave giunge </a:t>
            </a:r>
            <a:r>
              <a:rPr lang="it-IT" sz="2000" b="1" dirty="0" err="1" smtClean="0"/>
              <a:t>Mitilene</a:t>
            </a:r>
            <a:r>
              <a:rPr lang="it-IT" sz="2000" b="1" dirty="0" smtClean="0"/>
              <a:t>: </a:t>
            </a:r>
          </a:p>
          <a:p>
            <a:pPr algn="ctr"/>
            <a:r>
              <a:rPr lang="it-IT" sz="2000" b="1" dirty="0" smtClean="0"/>
              <a:t>Atti 20, 13-16</a:t>
            </a:r>
          </a:p>
          <a:p>
            <a:pPr algn="ctr"/>
            <a:r>
              <a:rPr lang="it-IT" sz="2000" b="1" dirty="0" smtClean="0"/>
              <a:t>Da </a:t>
            </a:r>
            <a:r>
              <a:rPr lang="it-IT" sz="2000" b="1" dirty="0" err="1" smtClean="0"/>
              <a:t>Mitilene</a:t>
            </a:r>
            <a:r>
              <a:rPr lang="it-IT" sz="2000" b="1" dirty="0" smtClean="0"/>
              <a:t> giunge a Mileto:</a:t>
            </a:r>
          </a:p>
          <a:p>
            <a:pPr algn="ctr"/>
            <a:r>
              <a:rPr lang="it-IT" sz="2000" b="1" dirty="0" smtClean="0"/>
              <a:t>Atti 20, 14-16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814526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>
            <a:normAutofit/>
          </a:bodyPr>
          <a:lstStyle/>
          <a:p>
            <a:pPr algn="ctr"/>
            <a:r>
              <a:rPr lang="it-IT" sz="2000" b="1" dirty="0" smtClean="0"/>
              <a:t>Atti, 21, 1</a:t>
            </a:r>
          </a:p>
          <a:p>
            <a:pPr algn="ctr"/>
            <a:r>
              <a:rPr lang="it-IT" sz="2000" b="1" dirty="0" smtClean="0"/>
              <a:t>San Paolo da Mileto a Cos. A Rodi, a </a:t>
            </a:r>
            <a:r>
              <a:rPr lang="it-IT" sz="2000" b="1" dirty="0" err="1" smtClean="0"/>
              <a:t>Patara</a:t>
            </a:r>
            <a:endParaRPr lang="it-IT" sz="2000" b="1" dirty="0" smtClean="0"/>
          </a:p>
          <a:p>
            <a:pPr algn="ctr"/>
            <a:r>
              <a:rPr lang="it-IT" sz="2000" b="1" dirty="0" smtClean="0"/>
              <a:t>Atti 21, 3</a:t>
            </a:r>
          </a:p>
          <a:p>
            <a:pPr algn="ctr"/>
            <a:r>
              <a:rPr lang="it-IT" sz="2000" b="1" dirty="0" smtClean="0"/>
              <a:t>Paolo giunge a Tiro, dove si ferma una settimana.</a:t>
            </a:r>
          </a:p>
          <a:p>
            <a:pPr algn="ctr"/>
            <a:r>
              <a:rPr lang="it-IT" sz="2000" b="1" dirty="0" smtClean="0"/>
              <a:t>Atti 21, 7</a:t>
            </a:r>
          </a:p>
          <a:p>
            <a:pPr algn="ctr"/>
            <a:r>
              <a:rPr lang="it-IT" sz="2000" b="1" dirty="0" smtClean="0"/>
              <a:t>Paolo giunge a </a:t>
            </a:r>
            <a:r>
              <a:rPr lang="it-IT" sz="2000" b="1" dirty="0" err="1" smtClean="0"/>
              <a:t>Tolemaide</a:t>
            </a:r>
            <a:r>
              <a:rPr lang="it-IT" sz="2000" b="1" dirty="0" smtClean="0"/>
              <a:t>. Si ferma un giorno.</a:t>
            </a:r>
          </a:p>
          <a:p>
            <a:pPr algn="ctr"/>
            <a:r>
              <a:rPr lang="it-IT" sz="2000" b="1" dirty="0" smtClean="0"/>
              <a:t>Atti 21, 8</a:t>
            </a:r>
          </a:p>
          <a:p>
            <a:pPr algn="ctr"/>
            <a:r>
              <a:rPr lang="it-IT" sz="2000" b="1" dirty="0" smtClean="0"/>
              <a:t>Paolo giunge a Cesarea e si ferma in casa di Filippo,.</a:t>
            </a:r>
          </a:p>
          <a:p>
            <a:pPr algn="ctr"/>
            <a:r>
              <a:rPr lang="it-IT" sz="2000" b="1" dirty="0" smtClean="0"/>
              <a:t>che predice le sofferenze di Paolo a Gerusalemme.</a:t>
            </a:r>
          </a:p>
          <a:p>
            <a:pPr algn="ctr"/>
            <a:r>
              <a:rPr lang="it-IT" sz="2000" b="1" dirty="0" smtClean="0"/>
              <a:t>Atti 21, 17-40</a:t>
            </a:r>
          </a:p>
          <a:p>
            <a:pPr algn="ctr"/>
            <a:r>
              <a:rPr lang="it-IT" sz="2000" b="1" dirty="0" smtClean="0"/>
              <a:t>Paolo giunge a Gerusalemme.</a:t>
            </a:r>
          </a:p>
          <a:p>
            <a:pPr algn="ctr"/>
            <a:r>
              <a:rPr lang="it-IT" sz="2000" b="1" dirty="0" smtClean="0"/>
              <a:t>Consigliato si reca al Tempio per dimostrare il suo  alla Legge.</a:t>
            </a:r>
          </a:p>
          <a:p>
            <a:pPr algn="ctr"/>
            <a:r>
              <a:rPr lang="it-IT" sz="2000" b="1" dirty="0" smtClean="0"/>
              <a:t>Il tribuno della corte lo imprigiona nella fortezza per salvarlo dai Giudei.</a:t>
            </a:r>
          </a:p>
          <a:p>
            <a:pPr algn="ctr"/>
            <a:r>
              <a:rPr lang="it-IT" sz="2000" b="1" dirty="0" smtClean="0"/>
              <a:t>Discorso di Paolo, prigioniero,  </a:t>
            </a:r>
            <a:r>
              <a:rPr lang="it-IT" sz="2000" b="1" smtClean="0"/>
              <a:t>al popolo.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33832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13376"/>
          </a:xfrm>
        </p:spPr>
        <p:txBody>
          <a:bodyPr>
            <a:normAutofit/>
          </a:bodyPr>
          <a:lstStyle/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 Paolo e martirio di Santo Stefano</a:t>
            </a:r>
          </a:p>
        </p:txBody>
      </p:sp>
    </p:spTree>
    <p:extLst>
      <p:ext uri="{BB962C8B-B14F-4D97-AF65-F5344CB8AC3E}">
        <p14:creationId xmlns:p14="http://schemas.microsoft.com/office/powerpoint/2010/main" val="176173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r>
              <a:rPr lang="it-IT" b="1" u="sng" dirty="0" smtClean="0"/>
              <a:t>San Paolo a Damasco</a:t>
            </a:r>
          </a:p>
        </p:txBody>
      </p:sp>
    </p:spTree>
    <p:extLst>
      <p:ext uri="{BB962C8B-B14F-4D97-AF65-F5344CB8AC3E}">
        <p14:creationId xmlns:p14="http://schemas.microsoft.com/office/powerpoint/2010/main" val="1967085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r>
              <a:rPr lang="it-IT" b="1" dirty="0" smtClean="0"/>
              <a:t>Ad Antiochia</a:t>
            </a:r>
          </a:p>
          <a:p>
            <a:pPr algn="ctr"/>
            <a:r>
              <a:rPr lang="it-IT" b="1" dirty="0" smtClean="0"/>
              <a:t>Lo Spirito Santo si riserva Barnaba e Paolo:</a:t>
            </a:r>
          </a:p>
          <a:p>
            <a:pPr algn="ctr"/>
            <a:r>
              <a:rPr lang="it-IT" b="1" dirty="0" smtClean="0"/>
              <a:t>Atti 13, 1-3.</a:t>
            </a:r>
          </a:p>
          <a:p>
            <a:pPr algn="ctr"/>
            <a:r>
              <a:rPr lang="it-IT" b="1" dirty="0" smtClean="0"/>
              <a:t>Barnaba e Paolo</a:t>
            </a:r>
          </a:p>
          <a:p>
            <a:pPr algn="ctr"/>
            <a:r>
              <a:rPr lang="it-IT" b="1" dirty="0" smtClean="0"/>
              <a:t>discendono a </a:t>
            </a:r>
            <a:r>
              <a:rPr lang="it-IT" b="1" dirty="0" err="1" smtClean="0"/>
              <a:t>Seleucia</a:t>
            </a:r>
            <a:r>
              <a:rPr lang="it-IT" b="1" dirty="0" smtClean="0"/>
              <a:t>, </a:t>
            </a:r>
          </a:p>
          <a:p>
            <a:pPr algn="ctr"/>
            <a:r>
              <a:rPr lang="it-IT" b="1" dirty="0" smtClean="0"/>
              <a:t>salpano </a:t>
            </a:r>
            <a:r>
              <a:rPr lang="it-IT" b="1" smtClean="0"/>
              <a:t>per Cipro</a:t>
            </a:r>
            <a:r>
              <a:rPr lang="it-IT" b="1" dirty="0" smtClean="0"/>
              <a:t>, </a:t>
            </a:r>
          </a:p>
          <a:p>
            <a:pPr algn="ctr"/>
            <a:r>
              <a:rPr lang="it-IT" b="1" dirty="0" smtClean="0"/>
              <a:t>giungono a Salamina.</a:t>
            </a:r>
          </a:p>
          <a:p>
            <a:pPr algn="ctr"/>
            <a:r>
              <a:rPr lang="it-IT" b="1" dirty="0" smtClean="0"/>
              <a:t>Con loro vi è anche Giovanni</a:t>
            </a:r>
          </a:p>
          <a:p>
            <a:pPr algn="ctr"/>
            <a:r>
              <a:rPr lang="it-IT" b="1" dirty="0" smtClean="0"/>
              <a:t>Atti 13, 4-5</a:t>
            </a:r>
          </a:p>
          <a:p>
            <a:pPr algn="ctr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97814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37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508104" y="2130425"/>
            <a:ext cx="2950096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Cipro, Salamina, rovine romane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4" y="0"/>
            <a:ext cx="529780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61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51" y="0"/>
            <a:ext cx="62864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747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endParaRPr lang="it-IT" b="1" smtClean="0"/>
          </a:p>
          <a:p>
            <a:pPr algn="ctr"/>
            <a:r>
              <a:rPr lang="it-IT" b="1" smtClean="0"/>
              <a:t>San </a:t>
            </a:r>
            <a:r>
              <a:rPr lang="it-IT" b="1" dirty="0" smtClean="0"/>
              <a:t>Paolo e primo viaggio apostolico</a:t>
            </a:r>
          </a:p>
          <a:p>
            <a:pPr algn="ctr"/>
            <a:r>
              <a:rPr lang="it-IT" b="1" dirty="0" smtClean="0"/>
              <a:t>Cfr.:</a:t>
            </a:r>
          </a:p>
          <a:p>
            <a:pPr algn="ctr"/>
            <a:r>
              <a:rPr lang="it-IT" b="1" dirty="0" smtClean="0"/>
              <a:t>STORIA S. PAOLO 5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358021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b="1" dirty="0" err="1" smtClean="0"/>
              <a:t>2.o</a:t>
            </a:r>
            <a:r>
              <a:rPr lang="it-IT" b="1" dirty="0" smtClean="0"/>
              <a:t> viaggio apostolico di S. Paolo </a:t>
            </a:r>
          </a:p>
          <a:p>
            <a:pPr algn="ctr"/>
            <a:r>
              <a:rPr lang="it-IT" b="1" dirty="0" smtClean="0"/>
              <a:t>fino a </a:t>
            </a:r>
            <a:r>
              <a:rPr lang="it-IT" b="1" dirty="0" err="1" smtClean="0"/>
              <a:t>Berea</a:t>
            </a:r>
            <a:r>
              <a:rPr lang="it-IT" b="1" dirty="0" smtClean="0"/>
              <a:t>, prima di d Atene.</a:t>
            </a:r>
          </a:p>
          <a:p>
            <a:pPr algn="ctr"/>
            <a:r>
              <a:rPr lang="it-IT" b="1" dirty="0" smtClean="0"/>
              <a:t>Atti, 17, 10-15</a:t>
            </a:r>
          </a:p>
          <a:p>
            <a:pPr algn="ctr"/>
            <a:r>
              <a:rPr lang="it-IT" b="1" dirty="0" smtClean="0"/>
              <a:t>Cfr.</a:t>
            </a:r>
          </a:p>
          <a:p>
            <a:pPr algn="ctr"/>
            <a:r>
              <a:rPr lang="it-IT" b="1" dirty="0" smtClean="0"/>
              <a:t>Storia S. Paolo 6. </a:t>
            </a:r>
            <a:r>
              <a:rPr lang="it-IT" b="1" dirty="0" err="1" smtClean="0"/>
              <a:t>pptx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15687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506</Words>
  <Application>Microsoft Office PowerPoint</Application>
  <PresentationFormat>Presentazione su schermo (4:3)</PresentationFormat>
  <Paragraphs>133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Cipro, Salamina, rovine romane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24</cp:revision>
  <dcterms:created xsi:type="dcterms:W3CDTF">2020-07-11T08:17:12Z</dcterms:created>
  <dcterms:modified xsi:type="dcterms:W3CDTF">2020-07-21T09:35:11Z</dcterms:modified>
</cp:coreProperties>
</file>