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257" r:id="rId2"/>
    <p:sldId id="258" r:id="rId3"/>
    <p:sldId id="259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306" r:id="rId14"/>
    <p:sldId id="271" r:id="rId15"/>
    <p:sldId id="275" r:id="rId16"/>
    <p:sldId id="287" r:id="rId17"/>
    <p:sldId id="278" r:id="rId18"/>
    <p:sldId id="272" r:id="rId19"/>
    <p:sldId id="320" r:id="rId20"/>
    <p:sldId id="274" r:id="rId21"/>
    <p:sldId id="288" r:id="rId22"/>
    <p:sldId id="289" r:id="rId23"/>
    <p:sldId id="273" r:id="rId24"/>
    <p:sldId id="286" r:id="rId25"/>
    <p:sldId id="276" r:id="rId26"/>
    <p:sldId id="277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93" r:id="rId35"/>
    <p:sldId id="290" r:id="rId36"/>
    <p:sldId id="291" r:id="rId37"/>
    <p:sldId id="294" r:id="rId38"/>
    <p:sldId id="295" r:id="rId39"/>
    <p:sldId id="296" r:id="rId40"/>
    <p:sldId id="292" r:id="rId41"/>
    <p:sldId id="300" r:id="rId42"/>
    <p:sldId id="301" r:id="rId43"/>
    <p:sldId id="302" r:id="rId44"/>
    <p:sldId id="303" r:id="rId45"/>
    <p:sldId id="297" r:id="rId46"/>
    <p:sldId id="299" r:id="rId47"/>
    <p:sldId id="304" r:id="rId48"/>
    <p:sldId id="298" r:id="rId49"/>
    <p:sldId id="305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5" r:id="rId58"/>
    <p:sldId id="317" r:id="rId59"/>
    <p:sldId id="318" r:id="rId60"/>
    <p:sldId id="314" r:id="rId61"/>
    <p:sldId id="316" r:id="rId62"/>
    <p:sldId id="319" r:id="rId6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192" y="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162498-CFF4-491C-BEBD-152A91884482}" type="datetimeFigureOut">
              <a:rPr lang="it-IT" smtClean="0"/>
              <a:t>05/08/2019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0E63CE-C607-4914-A66D-945DC95A9EB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8603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520F9-4151-48AD-BBDD-45258988E4D2}" type="datetimeFigureOut">
              <a:rPr lang="it-IT" smtClean="0"/>
              <a:t>05/08/2019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0C80B-01FB-4311-90DE-3699C9465E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4274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520F9-4151-48AD-BBDD-45258988E4D2}" type="datetimeFigureOut">
              <a:rPr lang="it-IT" smtClean="0"/>
              <a:t>05/08/2019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0C80B-01FB-4311-90DE-3699C9465E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3882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520F9-4151-48AD-BBDD-45258988E4D2}" type="datetimeFigureOut">
              <a:rPr lang="it-IT" smtClean="0"/>
              <a:t>05/08/2019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0C80B-01FB-4311-90DE-3699C9465E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8217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520F9-4151-48AD-BBDD-45258988E4D2}" type="datetimeFigureOut">
              <a:rPr lang="it-IT" smtClean="0"/>
              <a:t>05/08/2019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0C80B-01FB-4311-90DE-3699C9465E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5089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520F9-4151-48AD-BBDD-45258988E4D2}" type="datetimeFigureOut">
              <a:rPr lang="it-IT" smtClean="0"/>
              <a:t>05/08/2019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0C80B-01FB-4311-90DE-3699C9465E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8932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520F9-4151-48AD-BBDD-45258988E4D2}" type="datetimeFigureOut">
              <a:rPr lang="it-IT" smtClean="0"/>
              <a:t>05/08/2019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0C80B-01FB-4311-90DE-3699C9465E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3876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520F9-4151-48AD-BBDD-45258988E4D2}" type="datetimeFigureOut">
              <a:rPr lang="it-IT" smtClean="0"/>
              <a:t>05/08/2019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0C80B-01FB-4311-90DE-3699C9465E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7734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520F9-4151-48AD-BBDD-45258988E4D2}" type="datetimeFigureOut">
              <a:rPr lang="it-IT" smtClean="0"/>
              <a:t>05/08/2019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0C80B-01FB-4311-90DE-3699C9465E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4873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520F9-4151-48AD-BBDD-45258988E4D2}" type="datetimeFigureOut">
              <a:rPr lang="it-IT" smtClean="0"/>
              <a:t>05/08/2019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0C80B-01FB-4311-90DE-3699C9465E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6597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520F9-4151-48AD-BBDD-45258988E4D2}" type="datetimeFigureOut">
              <a:rPr lang="it-IT" smtClean="0"/>
              <a:t>05/08/2019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0C80B-01FB-4311-90DE-3699C9465E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4334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520F9-4151-48AD-BBDD-45258988E4D2}" type="datetimeFigureOut">
              <a:rPr lang="it-IT" smtClean="0"/>
              <a:t>05/08/2019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0C80B-01FB-4311-90DE-3699C9465E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2624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1520F9-4151-48AD-BBDD-45258988E4D2}" type="datetimeFigureOut">
              <a:rPr lang="it-IT" smtClean="0"/>
              <a:t>05/08/2019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10C80B-01FB-4311-90DE-3699C9465E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6786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373"/>
            <a:ext cx="9189834" cy="6892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835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Perge</a:t>
            </a:r>
            <a:r>
              <a:rPr lang="it-IT" sz="2000" dirty="0" smtClean="0"/>
              <a:t>, Agorà</a:t>
            </a:r>
            <a:endParaRPr lang="it-IT" sz="20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" y="0"/>
            <a:ext cx="8639433" cy="647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391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Archeologia in Panfilia</a:t>
            </a:r>
            <a:endParaRPr lang="it-IT" sz="20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8" y="0"/>
            <a:ext cx="8652958" cy="649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347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309320"/>
            <a:ext cx="91440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Antiochia di </a:t>
            </a:r>
            <a:r>
              <a:rPr lang="it-IT" sz="2000" dirty="0" err="1" smtClean="0"/>
              <a:t>Pisidia</a:t>
            </a:r>
            <a:r>
              <a:rPr lang="it-IT" sz="2000" dirty="0" smtClean="0"/>
              <a:t>, rovine della città antica, Via </a:t>
            </a:r>
            <a:r>
              <a:rPr lang="it-IT" sz="2000" dirty="0" err="1" smtClean="0"/>
              <a:t>Sebaste</a:t>
            </a:r>
            <a:r>
              <a:rPr lang="it-IT" sz="2000" dirty="0" smtClean="0"/>
              <a:t> per Antiochia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Antiochia di </a:t>
            </a:r>
            <a:r>
              <a:rPr lang="it-IT" dirty="0" err="1" smtClean="0"/>
              <a:t>Pisidia</a:t>
            </a:r>
            <a:endParaRPr lang="it-IT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664"/>
            <a:ext cx="8530740" cy="640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545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237312"/>
            <a:ext cx="9144000" cy="62068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Antiochia di </a:t>
            </a:r>
            <a:r>
              <a:rPr lang="it-IT" sz="2000" dirty="0" err="1" smtClean="0"/>
              <a:t>Pisidia</a:t>
            </a:r>
            <a:r>
              <a:rPr lang="it-IT" sz="2000" dirty="0" smtClean="0"/>
              <a:t>, </a:t>
            </a:r>
            <a:r>
              <a:rPr lang="it-IT" sz="2000" dirty="0" smtClean="0"/>
              <a:t> </a:t>
            </a:r>
            <a:r>
              <a:rPr lang="it-IT" sz="2000" dirty="0" smtClean="0"/>
              <a:t>in alto , </a:t>
            </a:r>
            <a:r>
              <a:rPr lang="it-IT" sz="2000" dirty="0" smtClean="0"/>
              <a:t>sinistra, </a:t>
            </a:r>
            <a:r>
              <a:rPr lang="it-IT" sz="2000" dirty="0" smtClean="0"/>
              <a:t>archi </a:t>
            </a:r>
            <a:r>
              <a:rPr lang="it-IT" sz="2000" dirty="0" smtClean="0"/>
              <a:t>dell’acquedotto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306"/>
            <a:ext cx="9101501" cy="6032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221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Autofit/>
          </a:bodyPr>
          <a:lstStyle/>
          <a:p>
            <a:r>
              <a:rPr lang="it-IT" sz="2000" dirty="0" smtClean="0"/>
              <a:t>Antiochia di </a:t>
            </a:r>
            <a:r>
              <a:rPr lang="it-IT" sz="2000" dirty="0" err="1" smtClean="0"/>
              <a:t>Pisidia</a:t>
            </a:r>
            <a:r>
              <a:rPr lang="it-IT" sz="2000" dirty="0" smtClean="0"/>
              <a:t>, il teatro</a:t>
            </a:r>
            <a:endParaRPr lang="it-IT" sz="20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08" y="-2528"/>
            <a:ext cx="9244526" cy="616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03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Antiochia di </a:t>
            </a:r>
            <a:r>
              <a:rPr lang="it-IT" sz="2000" dirty="0" err="1" smtClean="0"/>
              <a:t>Pisidia</a:t>
            </a:r>
            <a:r>
              <a:rPr lang="it-IT" sz="2000" dirty="0" smtClean="0"/>
              <a:t>, il Teatro</a:t>
            </a:r>
            <a:endParaRPr lang="it-IT" sz="2000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8508438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453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975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66231" cy="501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5907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Antiochia di </a:t>
            </a:r>
            <a:r>
              <a:rPr lang="it-IT" sz="2000" dirty="0" err="1" smtClean="0"/>
              <a:t>Pisidia</a:t>
            </a:r>
            <a:r>
              <a:rPr lang="it-IT" sz="2000" dirty="0" smtClean="0"/>
              <a:t>, Via </a:t>
            </a:r>
            <a:r>
              <a:rPr lang="it-IT" sz="2000" dirty="0" err="1" smtClean="0"/>
              <a:t>Sebaste</a:t>
            </a:r>
            <a:r>
              <a:rPr lang="it-IT" sz="2000" dirty="0" smtClean="0"/>
              <a:t>, costruita dai Romani</a:t>
            </a:r>
            <a:endParaRPr lang="it-IT" sz="2000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6" y="0"/>
            <a:ext cx="9247955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0336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Via </a:t>
            </a:r>
            <a:r>
              <a:rPr lang="it-IT" sz="2000" dirty="0" err="1" smtClean="0"/>
              <a:t>Sebaste</a:t>
            </a:r>
            <a:r>
              <a:rPr lang="it-IT" sz="2000" dirty="0" smtClean="0"/>
              <a:t>, voluta da </a:t>
            </a:r>
            <a:r>
              <a:rPr lang="it-IT" sz="2000" dirty="0" err="1" smtClean="0"/>
              <a:t>Agusto</a:t>
            </a:r>
            <a:r>
              <a:rPr lang="it-IT" sz="2000" dirty="0" smtClean="0"/>
              <a:t> nel 6 </a:t>
            </a:r>
            <a:r>
              <a:rPr lang="it-IT" sz="2000" dirty="0" err="1" smtClean="0"/>
              <a:t>ac</a:t>
            </a:r>
            <a:r>
              <a:rPr lang="it-IT" sz="2000" dirty="0" smtClean="0"/>
              <a:t>. Cristo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8531125" cy="6398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3472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Barnaba e Paolo inviati in missione in Antiochia</a:t>
            </a:r>
          </a:p>
          <a:p>
            <a:r>
              <a:rPr lang="it-IT" dirty="0" smtClean="0"/>
              <a:t>Atti XIII, 1-3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5008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Antiochia di </a:t>
            </a:r>
            <a:r>
              <a:rPr lang="it-IT" sz="2000" dirty="0" err="1" smtClean="0"/>
              <a:t>Pisidia</a:t>
            </a:r>
            <a:r>
              <a:rPr lang="it-IT" sz="2000" dirty="0" smtClean="0"/>
              <a:t>, attraversata dalla Via </a:t>
            </a:r>
            <a:r>
              <a:rPr lang="it-IT" sz="2000" dirty="0" err="1" smtClean="0"/>
              <a:t>Sebaste</a:t>
            </a:r>
            <a:endParaRPr lang="it-IT" sz="2000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" y="0"/>
            <a:ext cx="9143908" cy="6095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979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8" y="-5898"/>
            <a:ext cx="10273751" cy="7539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987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7156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547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Antiochia di </a:t>
            </a:r>
            <a:r>
              <a:rPr lang="it-IT" sz="2000" dirty="0" err="1" smtClean="0"/>
              <a:t>Pisidia</a:t>
            </a:r>
            <a:r>
              <a:rPr lang="it-IT" sz="2000" dirty="0" smtClean="0"/>
              <a:t>, Porta della città</a:t>
            </a:r>
            <a:endParaRPr lang="it-IT" sz="2000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571991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4391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36362" cy="587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098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0" y="-35950"/>
            <a:ext cx="9137214" cy="6705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132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" y="14230"/>
            <a:ext cx="8793370" cy="6843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029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06"/>
            <a:ext cx="7546534" cy="5168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1135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712"/>
            <a:ext cx="9171615" cy="687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241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183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Paolo e </a:t>
            </a:r>
            <a:r>
              <a:rPr lang="it-IT" dirty="0" err="1" smtClean="0"/>
              <a:t>Barmaba</a:t>
            </a:r>
            <a:r>
              <a:rPr lang="it-IT" dirty="0" smtClean="0"/>
              <a:t> giungono a Cipro, a Salamina. A loro si unisce come aiutante Giovanni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6050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" y="-7505"/>
            <a:ext cx="9187953" cy="6100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6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9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070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9" y="9190"/>
            <a:ext cx="9120691" cy="6848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4683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9" y="-5836"/>
            <a:ext cx="7899332" cy="789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968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95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823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12"/>
            <a:ext cx="9140650" cy="685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8105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638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392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687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9254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04" y="9190"/>
            <a:ext cx="9270428" cy="3995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618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16016" y="274638"/>
            <a:ext cx="3970784" cy="293833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Cipro,</a:t>
            </a:r>
            <a:br>
              <a:rPr lang="it-IT" sz="2000" dirty="0" smtClean="0"/>
            </a:br>
            <a:r>
              <a:rPr lang="it-IT" sz="2000" dirty="0" smtClean="0"/>
              <a:t>Santuario di Apollo </a:t>
            </a:r>
            <a:r>
              <a:rPr lang="it-IT" sz="2000" dirty="0" err="1" smtClean="0"/>
              <a:t>Hylates</a:t>
            </a:r>
            <a:r>
              <a:rPr lang="it-IT" sz="2000" dirty="0" smtClean="0"/>
              <a:t>, </a:t>
            </a:r>
            <a:r>
              <a:rPr lang="it-IT" sz="2000" dirty="0" err="1" smtClean="0"/>
              <a:t>Kourion</a:t>
            </a:r>
            <a:endParaRPr lang="it-IT" sz="20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6411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349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6650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600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520"/>
            <a:ext cx="9151541" cy="60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494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528"/>
            <a:ext cx="6845471" cy="6845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2219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557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602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" y="0"/>
            <a:ext cx="456742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4544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9" y="0"/>
            <a:ext cx="9158556" cy="573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191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8886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200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8" y="-4198"/>
            <a:ext cx="9167032" cy="5737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018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60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6" y="2542"/>
            <a:ext cx="3862229" cy="6855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664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1560" y="6381327"/>
            <a:ext cx="8229600" cy="482679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In Cipro esisteva un tempio ad Artemide.</a:t>
            </a:r>
            <a:endParaRPr lang="it-IT" sz="20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19212" cy="4653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558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4" y="30959"/>
            <a:ext cx="9144000" cy="62068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Porto di </a:t>
            </a:r>
            <a:r>
              <a:rPr lang="it-IT" sz="2000" dirty="0" err="1" smtClean="0"/>
              <a:t>Attalia</a:t>
            </a:r>
            <a:r>
              <a:rPr lang="it-IT" sz="2000" dirty="0" smtClean="0"/>
              <a:t> ove sbarcarono Paolo e Barnaba, Atti</a:t>
            </a:r>
            <a:r>
              <a:rPr lang="it-IT" sz="2000" smtClean="0"/>
              <a:t>, 14,25-26 e </a:t>
            </a:r>
            <a:r>
              <a:rPr lang="it-IT" sz="2000" dirty="0" smtClean="0"/>
              <a:t>13,13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055"/>
            <a:ext cx="9144000" cy="605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94161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Salamina, cappella del </a:t>
            </a:r>
            <a:r>
              <a:rPr lang="it-IT" sz="2000" dirty="0" err="1" smtClean="0"/>
              <a:t>sepocro</a:t>
            </a:r>
            <a:r>
              <a:rPr lang="it-IT" sz="2000" dirty="0" smtClean="0"/>
              <a:t> di S. Barnaba, compagno di predicazione di S. Paolo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4" y="-1379"/>
            <a:ext cx="9173866" cy="609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7727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Pergamo, Tempio di Atena sull’acropoli, dorico , </a:t>
            </a:r>
            <a:r>
              <a:rPr lang="it-IT" sz="2000" dirty="0" err="1" smtClean="0"/>
              <a:t>4.o</a:t>
            </a:r>
            <a:r>
              <a:rPr lang="it-IT" sz="2000" dirty="0" smtClean="0"/>
              <a:t> sec.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6892"/>
            <a:ext cx="8400117" cy="6398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265077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Pergamo, Ginnasio degli Efebi sull’acropoli</a:t>
            </a:r>
            <a:r>
              <a:rPr lang="it-IT" sz="2000" smtClean="0"/>
              <a:t>, altro anche </a:t>
            </a:r>
            <a:r>
              <a:rPr lang="it-IT" sz="2000" dirty="0" smtClean="0"/>
              <a:t>dai dieci ai quindi anni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20940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518026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093296"/>
            <a:ext cx="9144000" cy="764704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PAAOLO</a:t>
            </a:r>
            <a:r>
              <a:rPr lang="it-IT" sz="2000" dirty="0" smtClean="0"/>
              <a:t> E </a:t>
            </a:r>
            <a:r>
              <a:rPr lang="it-IT" sz="2000" dirty="0" err="1" smtClean="0"/>
              <a:t>bernaba</a:t>
            </a:r>
            <a:r>
              <a:rPr lang="it-IT" sz="2000" dirty="0" smtClean="0"/>
              <a:t> Furono ad Iconio Atti, 13, 51, 14,1-6, 19-22, 18, 23, </a:t>
            </a:r>
            <a:r>
              <a:rPr lang="it-IT" sz="2000" dirty="0" err="1" smtClean="0"/>
              <a:t>2Tim</a:t>
            </a:r>
            <a:r>
              <a:rPr lang="it-IT" sz="2000" dirty="0" smtClean="0"/>
              <a:t>. 3,11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075091" cy="623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705000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La moderna Iconio, Konya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" y="0"/>
            <a:ext cx="9182854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720234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Coste di Malta con monumento a S. Paolo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454545" cy="645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341291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pPr>
              <a:tabLst>
                <a:tab pos="895350" algn="l"/>
              </a:tabLst>
            </a:pPr>
            <a:r>
              <a:rPr lang="it-IT" sz="2000" dirty="0" smtClean="0"/>
              <a:t>Piccola baia di Malta ove San Paolo fu sbattuto dalla tempesta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8680"/>
            <a:ext cx="7770067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081175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165304"/>
            <a:ext cx="8229600" cy="692696"/>
          </a:xfrm>
        </p:spPr>
        <p:txBody>
          <a:bodyPr>
            <a:normAutofit/>
          </a:bodyPr>
          <a:lstStyle/>
          <a:p>
            <a:r>
              <a:rPr lang="it-IT" sz="2000" dirty="0" smtClean="0"/>
              <a:t>Malta, baia di S. Paolo, sul fondo località S. Paolo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8309837" cy="630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355549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918" y="0"/>
            <a:ext cx="527077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802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 fontScale="90000"/>
          </a:bodyPr>
          <a:lstStyle/>
          <a:p>
            <a:r>
              <a:rPr lang="it-IT" sz="2200" dirty="0" smtClean="0"/>
              <a:t>Cipro</a:t>
            </a:r>
            <a:r>
              <a:rPr lang="it-IT" dirty="0" smtClean="0"/>
              <a:t>, </a:t>
            </a:r>
            <a:r>
              <a:rPr lang="it-IT" sz="2200" dirty="0" err="1" smtClean="0"/>
              <a:t>Pafo</a:t>
            </a:r>
            <a:r>
              <a:rPr lang="it-IT" sz="2200" dirty="0" smtClean="0"/>
              <a:t>, </a:t>
            </a:r>
            <a:r>
              <a:rPr lang="en-US" sz="2200" dirty="0" smtClean="0"/>
              <a:t>Apollo and </a:t>
            </a:r>
            <a:r>
              <a:rPr lang="en-US" sz="2200" dirty="0" err="1" smtClean="0"/>
              <a:t>Marsyas</a:t>
            </a:r>
            <a:r>
              <a:rPr lang="en-US" sz="2200" dirty="0" smtClean="0"/>
              <a:t>. House of </a:t>
            </a:r>
            <a:r>
              <a:rPr lang="en-US" sz="2200" dirty="0" err="1" smtClean="0"/>
              <a:t>Aion</a:t>
            </a:r>
            <a:r>
              <a:rPr lang="en-US" sz="2200" dirty="0" smtClean="0"/>
              <a:t> Mosaic, </a:t>
            </a:r>
            <a:r>
              <a:rPr lang="en-US" sz="2200" dirty="0" err="1" smtClean="0"/>
              <a:t>Paphos</a:t>
            </a:r>
            <a:endParaRPr lang="it-IT" sz="22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6" y="0"/>
            <a:ext cx="8604448" cy="645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8924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453336"/>
            <a:ext cx="9144000" cy="40466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Porto di </a:t>
            </a:r>
            <a:r>
              <a:rPr lang="it-IT" sz="2000" dirty="0" err="1" smtClean="0"/>
              <a:t>Neapoli</a:t>
            </a:r>
            <a:r>
              <a:rPr lang="it-IT" sz="2000" dirty="0" smtClean="0"/>
              <a:t>, ove sbarcò in Europa S. Paolo, accompagnato da Luca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8586142" cy="6577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752670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92080" y="274638"/>
            <a:ext cx="3394720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Resti </a:t>
            </a:r>
            <a:r>
              <a:rPr lang="it-IT" sz="2000" dirty="0" err="1" smtClean="0"/>
              <a:t>dellaVia</a:t>
            </a:r>
            <a:r>
              <a:rPr lang="it-IT" sz="2000" dirty="0" smtClean="0"/>
              <a:t> </a:t>
            </a:r>
            <a:r>
              <a:rPr lang="it-IT" sz="2000" dirty="0" err="1" smtClean="0"/>
              <a:t>Regnazia</a:t>
            </a:r>
            <a:r>
              <a:rPr lang="it-IT" sz="2000" dirty="0" smtClean="0"/>
              <a:t>  da Filippi a </a:t>
            </a:r>
            <a:r>
              <a:rPr lang="it-IT" sz="2000" smtClean="0"/>
              <a:t>Neapoli</a:t>
            </a:r>
            <a:endParaRPr lang="it-IT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50" y="0"/>
            <a:ext cx="5148971" cy="7018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859978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309320"/>
            <a:ext cx="9144000" cy="52963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Teatro di </a:t>
            </a:r>
            <a:r>
              <a:rPr lang="it-IT" sz="2000" dirty="0" err="1" smtClean="0"/>
              <a:t>Perge</a:t>
            </a:r>
            <a:r>
              <a:rPr lang="it-IT" sz="2000" dirty="0" smtClean="0"/>
              <a:t>. In questa città Marco si separò da </a:t>
            </a:r>
            <a:r>
              <a:rPr lang="it-IT" sz="2000" dirty="0" smtClean="0"/>
              <a:t>Paolo </a:t>
            </a:r>
            <a:r>
              <a:rPr lang="it-IT" sz="2000" dirty="0" smtClean="0"/>
              <a:t>e da Luca</a:t>
            </a:r>
            <a:endParaRPr lang="it-IT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548680"/>
            <a:ext cx="6723264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78182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Da Salamina a </a:t>
            </a:r>
            <a:r>
              <a:rPr lang="it-IT" dirty="0" err="1" smtClean="0"/>
              <a:t>Pafo</a:t>
            </a:r>
            <a:r>
              <a:rPr lang="it-IT" dirty="0" smtClean="0"/>
              <a:t>, in Cipro: Mago Bar-</a:t>
            </a:r>
            <a:r>
              <a:rPr lang="it-IT" dirty="0" err="1" smtClean="0"/>
              <a:t>Jesus</a:t>
            </a:r>
            <a:r>
              <a:rPr lang="it-IT" dirty="0" smtClean="0"/>
              <a:t>, conversione del proconsole Sergio Paolo.</a:t>
            </a:r>
          </a:p>
          <a:p>
            <a:r>
              <a:rPr lang="it-IT" dirty="0" smtClean="0"/>
              <a:t>Atti XIII, 6-12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909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err="1" smtClean="0"/>
              <a:t>Perge</a:t>
            </a:r>
            <a:r>
              <a:rPr lang="it-IT" dirty="0" smtClean="0"/>
              <a:t> di Panfilia, in Asia Minore: Giovanni-Marco si distacca da </a:t>
            </a:r>
            <a:r>
              <a:rPr lang="it-IT" dirty="0" smtClean="0"/>
              <a:t>Paolo e </a:t>
            </a:r>
            <a:r>
              <a:rPr lang="it-IT" dirty="0" smtClean="0"/>
              <a:t>ritorna a Gerusalemme.</a:t>
            </a:r>
          </a:p>
          <a:p>
            <a:r>
              <a:rPr lang="it-IT" dirty="0" smtClean="0"/>
              <a:t>Atti XIII, 13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3588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Perge</a:t>
            </a:r>
            <a:r>
              <a:rPr lang="it-IT" sz="2000" dirty="0" smtClean="0"/>
              <a:t>: teatro, palestra, tempio di Artemide </a:t>
            </a:r>
            <a:endParaRPr lang="it-IT" sz="20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9" y="-99392"/>
            <a:ext cx="8736970" cy="655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819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792</TotalTime>
  <Words>342</Words>
  <Application>Microsoft Office PowerPoint</Application>
  <PresentationFormat>Presentazione su schermo (4:3)</PresentationFormat>
  <Paragraphs>34</Paragraphs>
  <Slides>62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62</vt:i4>
      </vt:variant>
    </vt:vector>
  </HeadingPairs>
  <TitlesOfParts>
    <vt:vector size="63" baseType="lpstr">
      <vt:lpstr>Tema di Office</vt:lpstr>
      <vt:lpstr>Presentazione standard di PowerPoint</vt:lpstr>
      <vt:lpstr>Presentazione standard di PowerPoint</vt:lpstr>
      <vt:lpstr>Presentazione standard di PowerPoint</vt:lpstr>
      <vt:lpstr>Cipro, Santuario di Apollo Hylates, Kourion</vt:lpstr>
      <vt:lpstr>In Cipro esisteva un tempio ad Artemide.</vt:lpstr>
      <vt:lpstr>Cipro, Pafo, Apollo and Marsyas. House of Aion Mosaic, Paphos</vt:lpstr>
      <vt:lpstr>Presentazione standard di PowerPoint</vt:lpstr>
      <vt:lpstr>Presentazione standard di PowerPoint</vt:lpstr>
      <vt:lpstr>Perge: teatro, palestra, tempio di Artemide </vt:lpstr>
      <vt:lpstr>Perge, Agorà</vt:lpstr>
      <vt:lpstr>Archeologia in Panfilia</vt:lpstr>
      <vt:lpstr>Antiochia di Pisidia, rovine della città antica, Via Sebaste per Antiochia</vt:lpstr>
      <vt:lpstr>Antiochia di Pisidia,  in alto , sinistra, archi dell’acquedotto</vt:lpstr>
      <vt:lpstr>Antiochia di Pisidia, il teatro</vt:lpstr>
      <vt:lpstr>Antiochia di Pisidia, il Teatro</vt:lpstr>
      <vt:lpstr>Presentazione standard di PowerPoint</vt:lpstr>
      <vt:lpstr>Presentazione standard di PowerPoint</vt:lpstr>
      <vt:lpstr>Antiochia di Pisidia, Via Sebaste, costruita dai Romani</vt:lpstr>
      <vt:lpstr>Via Sebaste, voluta da Agusto nel 6 ac. Cristo</vt:lpstr>
      <vt:lpstr>Antiochia di Pisidia, attraversata dalla Via Sebaste</vt:lpstr>
      <vt:lpstr>Presentazione standard di PowerPoint</vt:lpstr>
      <vt:lpstr>Presentazione standard di PowerPoint</vt:lpstr>
      <vt:lpstr>Antiochia di Pisidia, Porta della città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Porto di Attalia ove sbarcarono Paolo e Barnaba, Atti, 14,25-26 e 13,13</vt:lpstr>
      <vt:lpstr>Salamina, cappella del sepocro di S. Barnaba, compagno di predicazione di S. Paolo</vt:lpstr>
      <vt:lpstr>Pergamo, Tempio di Atena sull’acropoli, dorico , 4.o sec.</vt:lpstr>
      <vt:lpstr>Pergamo, Ginnasio degli Efebi sull’acropoli, altro anche dai dieci ai quindi anni</vt:lpstr>
      <vt:lpstr>PAAOLO E bernaba Furono ad Iconio Atti, 13, 51, 14,1-6, 19-22, 18, 23, 2Tim. 3,11</vt:lpstr>
      <vt:lpstr>La moderna Iconio, Konya</vt:lpstr>
      <vt:lpstr>Coste di Malta con monumento a S. Paolo</vt:lpstr>
      <vt:lpstr>Piccola baia di Malta ove San Paolo fu sbattuto dalla tempesta</vt:lpstr>
      <vt:lpstr>Malta, baia di S. Paolo, sul fondo località S. Paolo</vt:lpstr>
      <vt:lpstr>Presentazione standard di PowerPoint</vt:lpstr>
      <vt:lpstr>Porto di Neapoli, ove sbarcò in Europa S. Paolo, accompagnato da Luca</vt:lpstr>
      <vt:lpstr>Resti dellaVia Regnazia  da Filippi a Neapoli</vt:lpstr>
      <vt:lpstr>Teatro di Perge. In questa città Marco si separò da Paolo e da Luca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25</cp:revision>
  <dcterms:created xsi:type="dcterms:W3CDTF">2018-10-15T07:58:01Z</dcterms:created>
  <dcterms:modified xsi:type="dcterms:W3CDTF">2019-08-05T08:39:29Z</dcterms:modified>
</cp:coreProperties>
</file>