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310" r:id="rId12"/>
    <p:sldId id="289" r:id="rId13"/>
    <p:sldId id="266" r:id="rId14"/>
    <p:sldId id="267" r:id="rId15"/>
    <p:sldId id="268" r:id="rId16"/>
    <p:sldId id="269" r:id="rId17"/>
    <p:sldId id="270" r:id="rId18"/>
    <p:sldId id="271" r:id="rId19"/>
    <p:sldId id="313" r:id="rId20"/>
    <p:sldId id="31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7" r:id="rId39"/>
    <p:sldId id="290" r:id="rId40"/>
    <p:sldId id="292" r:id="rId41"/>
    <p:sldId id="293" r:id="rId42"/>
    <p:sldId id="314" r:id="rId43"/>
    <p:sldId id="294" r:id="rId44"/>
    <p:sldId id="295" r:id="rId45"/>
    <p:sldId id="296" r:id="rId46"/>
    <p:sldId id="298" r:id="rId47"/>
    <p:sldId id="299" r:id="rId48"/>
    <p:sldId id="300" r:id="rId49"/>
    <p:sldId id="301" r:id="rId50"/>
    <p:sldId id="302" r:id="rId51"/>
    <p:sldId id="303" r:id="rId52"/>
    <p:sldId id="304" r:id="rId53"/>
    <p:sldId id="305" r:id="rId54"/>
    <p:sldId id="306" r:id="rId55"/>
    <p:sldId id="307" r:id="rId56"/>
    <p:sldId id="308" r:id="rId57"/>
    <p:sldId id="312" r:id="rId5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4B2D091-93F5-4560-8ACE-0285F061C82C}" type="datetimeFigureOut">
              <a:rPr lang="it-IT" smtClean="0"/>
              <a:t>11/07/2020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18218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B2D091-93F5-4560-8ACE-0285F061C82C}" type="datetimeFigureOut">
              <a:rPr lang="it-IT" smtClean="0"/>
              <a:t>11/07/2020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428198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B2D091-93F5-4560-8ACE-0285F061C82C}" type="datetimeFigureOut">
              <a:rPr lang="it-IT" smtClean="0"/>
              <a:t>11/07/2020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5939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B2D091-93F5-4560-8ACE-0285F061C82C}" type="datetimeFigureOut">
              <a:rPr lang="it-IT" smtClean="0"/>
              <a:t>11/07/2020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232736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4B2D091-93F5-4560-8ACE-0285F061C82C}" type="datetimeFigureOut">
              <a:rPr lang="it-IT" smtClean="0"/>
              <a:t>11/07/2020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45044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4B2D091-93F5-4560-8ACE-0285F061C82C}" type="datetimeFigureOut">
              <a:rPr lang="it-IT" smtClean="0"/>
              <a:t>11/07/2020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5869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4B2D091-93F5-4560-8ACE-0285F061C82C}" type="datetimeFigureOut">
              <a:rPr lang="it-IT" smtClean="0"/>
              <a:t>11/07/2020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147497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4B2D091-93F5-4560-8ACE-0285F061C82C}" type="datetimeFigureOut">
              <a:rPr lang="it-IT" smtClean="0"/>
              <a:t>11/07/2020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8236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4B2D091-93F5-4560-8ACE-0285F061C82C}" type="datetimeFigureOut">
              <a:rPr lang="it-IT" smtClean="0"/>
              <a:t>11/07/2020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404683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4B2D091-93F5-4560-8ACE-0285F061C82C}" type="datetimeFigureOut">
              <a:rPr lang="it-IT" smtClean="0"/>
              <a:t>11/07/2020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416559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4B2D091-93F5-4560-8ACE-0285F061C82C}" type="datetimeFigureOut">
              <a:rPr lang="it-IT" smtClean="0"/>
              <a:t>11/07/2020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4A9BBE-BE74-4BAF-A0C2-370CEF1E2B2F}" type="slidenum">
              <a:rPr lang="it-IT" smtClean="0"/>
              <a:t>‹N›</a:t>
            </a:fld>
            <a:endParaRPr lang="it-IT"/>
          </a:p>
        </p:txBody>
      </p:sp>
    </p:spTree>
    <p:extLst>
      <p:ext uri="{BB962C8B-B14F-4D97-AF65-F5344CB8AC3E}">
        <p14:creationId xmlns:p14="http://schemas.microsoft.com/office/powerpoint/2010/main" val="148572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2D091-93F5-4560-8ACE-0285F061C82C}" type="datetimeFigureOut">
              <a:rPr lang="it-IT" smtClean="0"/>
              <a:t>11/07/2020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A9BBE-BE74-4BAF-A0C2-370CEF1E2B2F}" type="slidenum">
              <a:rPr lang="it-IT" smtClean="0"/>
              <a:t>‹N›</a:t>
            </a:fld>
            <a:endParaRPr lang="it-IT"/>
          </a:p>
        </p:txBody>
      </p:sp>
    </p:spTree>
    <p:extLst>
      <p:ext uri="{BB962C8B-B14F-4D97-AF65-F5344CB8AC3E}">
        <p14:creationId xmlns:p14="http://schemas.microsoft.com/office/powerpoint/2010/main" val="1520148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
            <a:ext cx="7772400" cy="692695"/>
          </a:xfrm>
        </p:spPr>
        <p:txBody>
          <a:bodyPr>
            <a:normAutofit/>
          </a:bodyPr>
          <a:lstStyle/>
          <a:p>
            <a:r>
              <a:rPr lang="it-IT" sz="2000" b="1" dirty="0" smtClean="0"/>
              <a:t>Secondo viaggio di San Paolo, 49-52</a:t>
            </a:r>
            <a:endParaRPr lang="it-IT" sz="2000" b="1"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91" y="515112"/>
            <a:ext cx="8985245" cy="673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24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pPr algn="ctr"/>
            <a:r>
              <a:rPr lang="it-IT" sz="2000" dirty="0" smtClean="0"/>
              <a:t>Da </a:t>
            </a:r>
            <a:r>
              <a:rPr lang="it-IT" sz="2000" dirty="0" err="1" smtClean="0"/>
              <a:t>Troade</a:t>
            </a:r>
            <a:r>
              <a:rPr lang="it-IT" sz="2000" dirty="0" smtClean="0"/>
              <a:t> San Paolo si dirige a </a:t>
            </a:r>
            <a:r>
              <a:rPr lang="it-IT" sz="2000" dirty="0" err="1" smtClean="0"/>
              <a:t>Neapoli</a:t>
            </a:r>
            <a:r>
              <a:rPr lang="it-IT" sz="2000" dirty="0" smtClean="0"/>
              <a:t>, porto di Filippi,</a:t>
            </a:r>
          </a:p>
          <a:p>
            <a:pPr algn="ctr"/>
            <a:r>
              <a:rPr lang="it-IT" sz="2000" dirty="0" smtClean="0"/>
              <a:t>dove San Paolo fonda la prima chiesa in Europa.</a:t>
            </a:r>
          </a:p>
          <a:p>
            <a:pPr algn="ctr"/>
            <a:r>
              <a:rPr lang="it-IT" sz="2000" dirty="0" smtClean="0"/>
              <a:t>.</a:t>
            </a:r>
            <a:endParaRPr lang="it-IT" sz="2000" dirty="0"/>
          </a:p>
        </p:txBody>
      </p:sp>
    </p:spTree>
    <p:extLst>
      <p:ext uri="{BB962C8B-B14F-4D97-AF65-F5344CB8AC3E}">
        <p14:creationId xmlns:p14="http://schemas.microsoft.com/office/powerpoint/2010/main" val="1936169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a:bodyPr>
          <a:lstStyle/>
          <a:p>
            <a:r>
              <a:rPr lang="it-IT" sz="2000" dirty="0" err="1" smtClean="0"/>
              <a:t>Neapoli</a:t>
            </a:r>
            <a:r>
              <a:rPr lang="it-IT" sz="2000" dirty="0" smtClean="0"/>
              <a:t>, oggi </a:t>
            </a:r>
            <a:r>
              <a:rPr lang="it-IT" sz="2000" dirty="0" err="1" smtClean="0"/>
              <a:t>Kaval</a:t>
            </a:r>
            <a:r>
              <a:rPr lang="it-IT" sz="2000" dirty="0" smtClean="0"/>
              <a:t>, Macedonia.</a:t>
            </a:r>
            <a:endParaRPr lang="it-IT" sz="2000" dirty="0"/>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6" y="0"/>
            <a:ext cx="9139673" cy="585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1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04"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784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64088" y="44624"/>
            <a:ext cx="3779912" cy="6813375"/>
          </a:xfrm>
        </p:spPr>
        <p:txBody>
          <a:bodyPr>
            <a:normAutofit/>
          </a:bodyPr>
          <a:lstStyle/>
          <a:p>
            <a:r>
              <a:rPr lang="it-IT" sz="2000" dirty="0" smtClean="0"/>
              <a:t>Conquista romana del 168 </a:t>
            </a:r>
            <a:r>
              <a:rPr lang="it-IT" sz="2000" dirty="0" err="1" smtClean="0"/>
              <a:t>av</a:t>
            </a:r>
            <a:r>
              <a:rPr lang="it-IT" sz="2000" dirty="0" smtClean="0"/>
              <a:t>. Cr.</a:t>
            </a:r>
            <a:br>
              <a:rPr lang="it-IT" sz="2000" dirty="0" smtClean="0"/>
            </a:br>
            <a:r>
              <a:rPr lang="it-IT" sz="2000" dirty="0" smtClean="0"/>
              <a:t>Battaglia di Filippi , ottobre 42 </a:t>
            </a:r>
            <a:r>
              <a:rPr lang="it-IT" sz="2000" dirty="0" err="1" smtClean="0"/>
              <a:t>av</a:t>
            </a:r>
            <a:r>
              <a:rPr lang="it-IT" sz="2000" dirty="0" smtClean="0"/>
              <a:t>. Cr. Arrivederci a Filippi.</a:t>
            </a:r>
            <a:br>
              <a:rPr lang="it-IT" sz="2000" dirty="0" smtClean="0"/>
            </a:br>
            <a:endParaRPr lang="it-IT" sz="2000" dirty="0"/>
          </a:p>
        </p:txBody>
      </p:sp>
      <p:sp>
        <p:nvSpPr>
          <p:cNvPr id="3" name="Sottotitolo 2"/>
          <p:cNvSpPr>
            <a:spLocks noGrp="1"/>
          </p:cNvSpPr>
          <p:nvPr>
            <p:ph type="subTitle" idx="1"/>
          </p:nvPr>
        </p:nvSpPr>
        <p:spPr>
          <a:xfrm>
            <a:off x="5508104" y="116632"/>
            <a:ext cx="3635896" cy="5522168"/>
          </a:xfrm>
        </p:spPr>
        <p:txBody>
          <a:bodyPr>
            <a:normAutofit/>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82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60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81328"/>
            <a:ext cx="9144000" cy="476672"/>
          </a:xfrm>
        </p:spPr>
        <p:txBody>
          <a:bodyPr>
            <a:normAutofit/>
          </a:bodyPr>
          <a:lstStyle/>
          <a:p>
            <a:r>
              <a:rPr lang="it-IT" sz="2000" dirty="0" err="1" smtClean="0"/>
              <a:t>Felippi</a:t>
            </a:r>
            <a:r>
              <a:rPr lang="it-IT" sz="2000" dirty="0" smtClean="0"/>
              <a:t>, acropoli e città sottostante</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83" y="-33373"/>
            <a:ext cx="9200498" cy="605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201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404664"/>
          </a:xfrm>
        </p:spPr>
        <p:txBody>
          <a:bodyPr>
            <a:normAutofit/>
          </a:bodyPr>
          <a:lstStyle/>
          <a:p>
            <a:r>
              <a:rPr lang="it-IT" sz="2000" dirty="0" smtClean="0"/>
              <a:t>Filippi, veduta parziale dalla cima dell’acropoli</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434" y="527339"/>
            <a:ext cx="9187124" cy="6336704"/>
          </a:xfrm>
        </p:spPr>
      </p:pic>
    </p:spTree>
    <p:extLst>
      <p:ext uri="{BB962C8B-B14F-4D97-AF65-F5344CB8AC3E}">
        <p14:creationId xmlns:p14="http://schemas.microsoft.com/office/powerpoint/2010/main" val="109878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smtClean="0"/>
              <a:t>Acropoli di Filippi</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7" y="25333"/>
            <a:ext cx="8566372" cy="650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840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Filippi, grande pianura dominata dall’acropoli</a:t>
            </a:r>
            <a:endParaRPr lang="it-IT" sz="2000" dirty="0"/>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49758"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61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Visione dall’acropoli di Filippi</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26"/>
            <a:ext cx="8513830" cy="652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117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smtClean="0"/>
              <a:t>Filippi, particolare costruttivo di un arco romano di età imperiale.</a:t>
            </a:r>
            <a:endParaRPr lang="it-IT" sz="2000"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62" y="22718"/>
            <a:ext cx="4578553" cy="683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588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810546"/>
          </a:xfrm>
        </p:spPr>
        <p:txBody>
          <a:bodyPr>
            <a:normAutofit/>
          </a:bodyPr>
          <a:lstStyle/>
          <a:p>
            <a:r>
              <a:rPr lang="it-IT" sz="2000" dirty="0" smtClean="0"/>
              <a:t>Prende con sé Sila. </a:t>
            </a:r>
            <a:br>
              <a:rPr lang="it-IT" sz="2000" dirty="0" smtClean="0"/>
            </a:br>
            <a:r>
              <a:rPr lang="it-IT" sz="2000" dirty="0" smtClean="0"/>
              <a:t>Parte da Antiochia di Siria e si dirige verso la </a:t>
            </a:r>
            <a:r>
              <a:rPr lang="it-IT" sz="2000" dirty="0" err="1" smtClean="0"/>
              <a:t>Cilicia</a:t>
            </a:r>
            <a:r>
              <a:rPr lang="it-IT" sz="2000" dirty="0" smtClean="0"/>
              <a:t>.</a:t>
            </a:r>
            <a:br>
              <a:rPr lang="it-IT" sz="2000" dirty="0" smtClean="0"/>
            </a:br>
            <a:r>
              <a:rPr lang="it-IT" sz="2000" dirty="0" smtClean="0"/>
              <a:t>Si dirige verso </a:t>
            </a:r>
            <a:r>
              <a:rPr lang="it-IT" sz="2000" dirty="0" err="1" smtClean="0"/>
              <a:t>Derbe</a:t>
            </a:r>
            <a:r>
              <a:rPr lang="it-IT" sz="2000" dirty="0" smtClean="0"/>
              <a:t> e </a:t>
            </a:r>
            <a:r>
              <a:rPr lang="it-IT" sz="2000" dirty="0" err="1" smtClean="0"/>
              <a:t>Listra</a:t>
            </a:r>
            <a:r>
              <a:rPr lang="it-IT" sz="2000" dirty="0" smtClean="0"/>
              <a:t>,</a:t>
            </a:r>
            <a:br>
              <a:rPr lang="it-IT" sz="2000" dirty="0" smtClean="0"/>
            </a:br>
            <a:r>
              <a:rPr lang="it-IT" sz="2000" dirty="0" smtClean="0"/>
              <a:t>citta della </a:t>
            </a:r>
            <a:r>
              <a:rPr lang="it-IT" sz="2000" dirty="0" err="1" smtClean="0"/>
              <a:t>Galazia</a:t>
            </a:r>
            <a:r>
              <a:rPr lang="it-IT" sz="2000" dirty="0" smtClean="0"/>
              <a:t> meridionale.</a:t>
            </a:r>
            <a:br>
              <a:rPr lang="it-IT" sz="2000" dirty="0" smtClean="0"/>
            </a:br>
            <a:r>
              <a:rPr lang="it-IT" sz="2000" dirty="0" smtClean="0"/>
              <a:t>A </a:t>
            </a:r>
            <a:r>
              <a:rPr lang="it-IT" sz="2000" dirty="0" err="1" smtClean="0"/>
              <a:t>Listra</a:t>
            </a:r>
            <a:r>
              <a:rPr lang="it-IT" sz="2000" dirty="0" smtClean="0"/>
              <a:t> prende come compagno Timoteo,</a:t>
            </a:r>
            <a:br>
              <a:rPr lang="it-IT" sz="2000" dirty="0" smtClean="0"/>
            </a:br>
            <a:r>
              <a:rPr lang="it-IT" sz="2000" dirty="0" smtClean="0"/>
              <a:t>Atti 16, 1-3</a:t>
            </a:r>
            <a:endParaRPr lang="it-IT" sz="2000" dirty="0"/>
          </a:p>
        </p:txBody>
      </p:sp>
      <p:sp>
        <p:nvSpPr>
          <p:cNvPr id="3" name="Segnaposto contenuto 2"/>
          <p:cNvSpPr>
            <a:spLocks noGrp="1"/>
          </p:cNvSpPr>
          <p:nvPr>
            <p:ph idx="1"/>
          </p:nvPr>
        </p:nvSpPr>
        <p:spPr/>
        <p:txBody>
          <a:bodyPr/>
          <a:lstStyle/>
          <a:p>
            <a:endParaRPr lang="it-IT" dirty="0"/>
          </a:p>
        </p:txBody>
      </p:sp>
    </p:spTree>
    <p:extLst>
      <p:ext uri="{BB962C8B-B14F-4D97-AF65-F5344CB8AC3E}">
        <p14:creationId xmlns:p14="http://schemas.microsoft.com/office/powerpoint/2010/main" val="278192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Flippi, rovine della città romana</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61"/>
            <a:ext cx="9198519" cy="594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814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Dall’acropoli di Filippi si intravedono il foro e la basilica</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7" y="25152"/>
            <a:ext cx="8529173" cy="6506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08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La città di Filippi ebbe un notevole ruolo nei primi secoli del Cristianesimo; essa fu la prima città d'Europa ad essere evangelizzata da san Paolo, che alla comunità di Filippi indirizzò una delle sue epistole; anche sant'Ignazio di Antiochia e san Policarpo di Smirne indirizzarono alla chiesa locale alcuni dei loro scritti.</a:t>
            </a:r>
            <a:endParaRPr lang="it-IT" dirty="0"/>
          </a:p>
        </p:txBody>
      </p:sp>
    </p:spTree>
    <p:extLst>
      <p:ext uri="{BB962C8B-B14F-4D97-AF65-F5344CB8AC3E}">
        <p14:creationId xmlns:p14="http://schemas.microsoft.com/office/powerpoint/2010/main" val="4075633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San Paolo giunse Filippi nel 49 o 50, accompagnato da Luca, Sila e Timoteo.</a:t>
            </a:r>
          </a:p>
          <a:p>
            <a:r>
              <a:rPr lang="it-IT" dirty="0" smtClean="0"/>
              <a:t>L’Apostolo si rivolge alle donne, di sabato, in una riunione non sinagogale.</a:t>
            </a:r>
          </a:p>
          <a:p>
            <a:r>
              <a:rPr lang="it-IT" dirty="0" smtClean="0"/>
              <a:t>Tra queste donne, Lidia, commerciante di porpore, appartenente agli </a:t>
            </a:r>
            <a:r>
              <a:rPr lang="it-IT" i="1" dirty="0" smtClean="0"/>
              <a:t>adoratori di Dio, </a:t>
            </a:r>
          </a:p>
          <a:p>
            <a:r>
              <a:rPr lang="it-IT" dirty="0" smtClean="0"/>
              <a:t>ai </a:t>
            </a:r>
            <a:r>
              <a:rPr lang="it-IT" i="1" dirty="0" smtClean="0"/>
              <a:t>timorati di Dio.</a:t>
            </a:r>
          </a:p>
          <a:p>
            <a:r>
              <a:rPr lang="it-IT" dirty="0" smtClean="0"/>
              <a:t>Lidia si converte con tutta la sua famiglia.</a:t>
            </a:r>
            <a:endParaRPr lang="it-IT" dirty="0"/>
          </a:p>
        </p:txBody>
      </p:sp>
    </p:spTree>
    <p:extLst>
      <p:ext uri="{BB962C8B-B14F-4D97-AF65-F5344CB8AC3E}">
        <p14:creationId xmlns:p14="http://schemas.microsoft.com/office/powerpoint/2010/main" val="2089637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Filippi, il  teatro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415"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887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Rovine dell’antica Filippi</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882354"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716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smtClean="0"/>
              <a:t>Rovine della città di Filippi</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398933"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13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r>
              <a:rPr lang="it-IT" sz="2000" dirty="0" smtClean="0"/>
              <a:t> </a:t>
            </a:r>
            <a:br>
              <a:rPr lang="it-IT" sz="2000" dirty="0" smtClean="0"/>
            </a:br>
            <a:r>
              <a:rPr lang="it-IT" sz="2000" dirty="0" smtClean="0"/>
              <a:t/>
            </a:r>
            <a:br>
              <a:rPr lang="it-IT" sz="2000" dirty="0" smtClean="0"/>
            </a:br>
            <a:r>
              <a:rPr lang="it-IT" sz="2000" dirty="0" smtClean="0"/>
              <a:t>Iscrizione del vescovo Porfirio nella Basilica di San Paolo </a:t>
            </a:r>
            <a:br>
              <a:rPr lang="it-IT" sz="2000" dirty="0" smtClean="0"/>
            </a:br>
            <a:r>
              <a:rPr lang="it-IT" sz="2000" dirty="0" smtClean="0"/>
              <a:t> </a:t>
            </a:r>
            <a:br>
              <a:rPr lang="it-IT" sz="2000" dirty="0" smtClean="0"/>
            </a:br>
            <a:r>
              <a:rPr lang="it-IT" sz="2000" dirty="0" smtClean="0"/>
              <a:t/>
            </a:r>
            <a:br>
              <a:rPr lang="it-IT" sz="2000" dirty="0" smtClean="0"/>
            </a:br>
            <a:r>
              <a:rPr lang="it-IT" sz="2000" dirty="0" smtClean="0"/>
              <a:t/>
            </a:r>
            <a:br>
              <a:rPr lang="it-IT" sz="2000" dirty="0" smtClean="0"/>
            </a:br>
            <a:endParaRPr lang="it-IT" sz="20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02418"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956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2000" dirty="0" smtClean="0"/>
              <a:t>Resti della Basilica </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1418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2288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81328"/>
            <a:ext cx="9144000" cy="476672"/>
          </a:xfrm>
        </p:spPr>
        <p:txBody>
          <a:bodyPr>
            <a:normAutofit/>
          </a:bodyPr>
          <a:lstStyle/>
          <a:p>
            <a:r>
              <a:rPr lang="it-IT" sz="2000" dirty="0" smtClean="0"/>
              <a:t>Filippi, veduta dall’acropoli, </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554110"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329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381328"/>
            <a:ext cx="7772400" cy="476672"/>
          </a:xfrm>
        </p:spPr>
        <p:txBody>
          <a:bodyPr>
            <a:normAutofit/>
          </a:bodyPr>
          <a:lstStyle/>
          <a:p>
            <a:r>
              <a:rPr lang="it-IT" sz="2000" dirty="0" smtClean="0"/>
              <a:t>Panorama di </a:t>
            </a:r>
            <a:r>
              <a:rPr lang="it-IT" sz="2000" dirty="0" err="1" smtClean="0"/>
              <a:t>Perge</a:t>
            </a:r>
            <a:r>
              <a:rPr lang="it-IT" sz="2000" dirty="0" smtClean="0"/>
              <a:t>, Panfilia</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589613"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694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Foro  e basilica, visti dall’acropoli</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545242"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520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157192"/>
            <a:ext cx="8686800" cy="1700808"/>
          </a:xfrm>
        </p:spPr>
        <p:txBody>
          <a:bodyPr>
            <a:normAutofit/>
          </a:bodyPr>
          <a:lstStyle/>
          <a:p>
            <a:r>
              <a:rPr lang="it-IT" sz="2000" dirty="0" smtClean="0"/>
              <a:t>Diritto e rovescio di tre monete romane di Filippi: appare l’effigie dell’imperatore Claudio e la parola ‘</a:t>
            </a:r>
            <a:r>
              <a:rPr lang="it-IT" sz="2000" i="1" dirty="0" smtClean="0"/>
              <a:t>colonia</a:t>
            </a:r>
            <a:r>
              <a:rPr lang="it-IT" sz="2000" dirty="0" smtClean="0"/>
              <a:t>’</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81" y="0"/>
            <a:ext cx="9141159"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6708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Filippi, rovine della via affiancata da portici. A sinistra il foro.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128"/>
            <a:ext cx="8154904"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044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fontScale="90000"/>
          </a:bodyPr>
          <a:lstStyle/>
          <a:p>
            <a:r>
              <a:rPr lang="it-IT" sz="2000" dirty="0" smtClean="0"/>
              <a:t>Filippi, colonia romana,  sulla Via </a:t>
            </a:r>
            <a:r>
              <a:rPr lang="it-IT" sz="2000" dirty="0" err="1" smtClean="0"/>
              <a:t>Egnatia</a:t>
            </a:r>
            <a:r>
              <a:rPr lang="it-IT" sz="2000" dirty="0" smtClean="0"/>
              <a:t>.</a:t>
            </a:r>
            <a:br>
              <a:rPr lang="it-IT" sz="2000" dirty="0" smtClean="0"/>
            </a:br>
            <a:r>
              <a:rPr lang="it-IT" sz="2000" dirty="0" smtClean="0"/>
              <a:t> Sullo sfondo rovine di basilica bizantina</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8" y="0"/>
            <a:ext cx="51816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25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smtClean="0"/>
              <a:t>Filippi</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32008"/>
            <a:ext cx="7948271"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556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smtClean="0"/>
              <a:t>Filippi, rovine</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9810"/>
            <a:ext cx="7930378" cy="657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503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smtClean="0"/>
              <a:t>Filippi, tratto della Via </a:t>
            </a:r>
            <a:r>
              <a:rPr lang="it-IT" sz="2000" dirty="0" err="1" smtClean="0"/>
              <a:t>Egnatia</a:t>
            </a:r>
            <a:r>
              <a:rPr lang="it-IT" sz="2000" dirty="0" smtClean="0"/>
              <a:t> verso </a:t>
            </a:r>
            <a:r>
              <a:rPr lang="it-IT" sz="2000" dirty="0" err="1" smtClean="0"/>
              <a:t>Tessaloniica</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0"/>
            <a:ext cx="7808208"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671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pPr algn="ctr"/>
            <a:r>
              <a:rPr lang="it-IT" sz="2000" dirty="0" smtClean="0"/>
              <a:t>Imprigionato e flagellato a Filippi per aver esorcizzato una giovane schiava,</a:t>
            </a:r>
          </a:p>
          <a:p>
            <a:pPr algn="ctr"/>
            <a:r>
              <a:rPr lang="it-IT" sz="2000" dirty="0" smtClean="0"/>
              <a:t>San Paolo si recò a Tessalonica,</a:t>
            </a:r>
          </a:p>
          <a:p>
            <a:pPr algn="ctr"/>
            <a:r>
              <a:rPr lang="it-IT" sz="2000" dirty="0" smtClean="0"/>
              <a:t>Atti 17,1</a:t>
            </a:r>
          </a:p>
          <a:p>
            <a:pPr algn="ctr"/>
            <a:r>
              <a:rPr lang="it-IT" sz="2000" dirty="0" smtClean="0"/>
              <a:t>Passa prima per Apollonia</a:t>
            </a:r>
          </a:p>
          <a:p>
            <a:pPr algn="ctr"/>
            <a:endParaRPr lang="it-IT" sz="2000" dirty="0"/>
          </a:p>
        </p:txBody>
      </p:sp>
    </p:spTree>
    <p:extLst>
      <p:ext uri="{BB962C8B-B14F-4D97-AF65-F5344CB8AC3E}">
        <p14:creationId xmlns:p14="http://schemas.microsoft.com/office/powerpoint/2010/main" val="2090696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96336" y="332656"/>
            <a:ext cx="1547664" cy="6525344"/>
          </a:xfrm>
        </p:spPr>
        <p:txBody>
          <a:bodyPr>
            <a:normAutofit/>
          </a:bodyPr>
          <a:lstStyle/>
          <a:p>
            <a:r>
              <a:rPr lang="it-IT" sz="2000" dirty="0" smtClean="0"/>
              <a:t>Percorso della via </a:t>
            </a:r>
            <a:r>
              <a:rPr lang="it-IT" sz="2000" dirty="0" err="1" smtClean="0"/>
              <a:t>Egnatia</a:t>
            </a:r>
            <a:r>
              <a:rPr lang="it-IT" sz="2000" dirty="0" smtClean="0"/>
              <a:t>, lungo la quale si trovava Tessalonica.</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5630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952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237312"/>
            <a:ext cx="7772400" cy="620688"/>
          </a:xfrm>
        </p:spPr>
        <p:txBody>
          <a:bodyPr>
            <a:normAutofit/>
          </a:bodyPr>
          <a:lstStyle/>
          <a:p>
            <a:r>
              <a:rPr lang="it-IT" sz="2000" dirty="0" smtClean="0"/>
              <a:t>Percorso della via </a:t>
            </a:r>
            <a:r>
              <a:rPr lang="it-IT" sz="2000" dirty="0" err="1" smtClean="0"/>
              <a:t>Egnatia</a:t>
            </a:r>
            <a:r>
              <a:rPr lang="it-IT" sz="2000" dirty="0" smtClean="0"/>
              <a:t>, lungo la quale si trovava Tessalonica.</a:t>
            </a:r>
            <a:endParaRPr lang="it-IT" sz="2000"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7" y="0"/>
            <a:ext cx="9172033"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7423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err="1" smtClean="0"/>
              <a:t>Perge</a:t>
            </a:r>
            <a:r>
              <a:rPr lang="it-IT" sz="2000" dirty="0" smtClean="0"/>
              <a:t>, resti del teatro</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567319"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896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525344"/>
            <a:ext cx="8229600" cy="332655"/>
          </a:xfrm>
        </p:spPr>
        <p:txBody>
          <a:bodyPr>
            <a:noAutofit/>
          </a:bodyPr>
          <a:lstStyle/>
          <a:p>
            <a:r>
              <a:rPr lang="it-IT" sz="2000" dirty="0" smtClean="0"/>
              <a:t>Di </a:t>
            </a:r>
            <a:r>
              <a:rPr lang="it-IT" sz="2000" dirty="0" err="1" smtClean="0"/>
              <a:t>Colosse</a:t>
            </a:r>
            <a:r>
              <a:rPr lang="it-IT" sz="2000" dirty="0" smtClean="0"/>
              <a:t>, patria di Filemone, non restano che rovine, si intravede teatro.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892481" cy="648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032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453336"/>
            <a:ext cx="8229600" cy="494928"/>
          </a:xfrm>
        </p:spPr>
        <p:txBody>
          <a:bodyPr>
            <a:noAutofit/>
          </a:bodyPr>
          <a:lstStyle/>
          <a:p>
            <a:r>
              <a:rPr lang="it-IT" sz="2000" dirty="0" smtClean="0"/>
              <a:t>Tessalonica, arco di </a:t>
            </a:r>
            <a:r>
              <a:rPr lang="it-IT" sz="2000" dirty="0" err="1" smtClean="0"/>
              <a:t>Galerio</a:t>
            </a:r>
            <a:r>
              <a:rPr lang="it-IT" sz="2000" dirty="0" smtClean="0"/>
              <a:t> sotto cui passava la Via Egnazia</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57209"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168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err="1" smtClean="0"/>
              <a:t>Salonico</a:t>
            </a:r>
            <a:r>
              <a:rPr lang="it-IT" sz="2000" dirty="0" smtClean="0"/>
              <a:t>, l’arco di </a:t>
            </a:r>
            <a:r>
              <a:rPr lang="it-IT" sz="2000" dirty="0" err="1" smtClean="0"/>
              <a:t>Galerio</a:t>
            </a:r>
            <a:r>
              <a:rPr lang="it-IT" sz="2000" dirty="0" smtClean="0"/>
              <a:t>.</a:t>
            </a:r>
            <a:endParaRPr lang="it-IT" sz="2000" dirty="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117"/>
            <a:ext cx="9203152" cy="600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359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Tessalonica, ricostruita dopo incendio che la distrusse </a:t>
            </a:r>
            <a:r>
              <a:rPr lang="it-IT" sz="2000" dirty="0" err="1" smtClean="0"/>
              <a:t>intieramente</a:t>
            </a:r>
            <a:r>
              <a:rPr lang="it-IT" sz="2000" dirty="0" smtClean="0"/>
              <a:t>.</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
            <a:ext cx="8629816"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6457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Veduta della moderna Tessalonica</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216011"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2720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Panorama di Tessalonica</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54" y="-30796"/>
            <a:ext cx="9104473" cy="61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676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fontScale="90000"/>
          </a:bodyPr>
          <a:lstStyle/>
          <a:p>
            <a:r>
              <a:rPr lang="it-IT" sz="2000" dirty="0" smtClean="0"/>
              <a:t>Il </a:t>
            </a:r>
            <a:r>
              <a:rPr lang="it-IT" sz="2000" dirty="0" err="1" smtClean="0"/>
              <a:t>Laconicum</a:t>
            </a:r>
            <a:r>
              <a:rPr lang="it-IT" sz="2000" dirty="0" smtClean="0"/>
              <a:t> ovvero le terme ellenistiche di Tessalonica, uno dei pochi edifici noti di questo periodo</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5964"/>
            <a:ext cx="9205251" cy="561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521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1" y="6453336"/>
            <a:ext cx="8685099" cy="404664"/>
          </a:xfrm>
        </p:spPr>
        <p:txBody>
          <a:bodyPr>
            <a:normAutofit/>
          </a:bodyPr>
          <a:lstStyle/>
          <a:p>
            <a:r>
              <a:rPr lang="it-IT" sz="2000" dirty="0" smtClean="0"/>
              <a:t>L'agorà nella parte est dove c'era la stoà.</a:t>
            </a:r>
            <a:endParaRPr lang="it-IT" sz="2000" dirty="0"/>
          </a:p>
        </p:txBody>
      </p:sp>
      <p:sp>
        <p:nvSpPr>
          <p:cNvPr id="3" name="Segnaposto contenuto 2"/>
          <p:cNvSpPr>
            <a:spLocks noGrp="1"/>
          </p:cNvSpPr>
          <p:nvPr>
            <p:ph idx="1"/>
          </p:nvPr>
        </p:nvSpPr>
        <p:spPr/>
        <p:txBody>
          <a:bodyPr/>
          <a:lstStyle/>
          <a:p>
            <a:r>
              <a:rPr lang="it-IT" dirty="0" smtClean="0"/>
              <a:t>.</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674755" cy="650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466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Parte di un mosaico presso la stoa.</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508437"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90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Il criptoportico dell'agorà</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5945"/>
            <a:ext cx="8560905" cy="642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035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520" y="6381327"/>
            <a:ext cx="9252520" cy="458681"/>
          </a:xfrm>
        </p:spPr>
        <p:txBody>
          <a:bodyPr>
            <a:normAutofit/>
          </a:bodyPr>
          <a:lstStyle/>
          <a:p>
            <a:r>
              <a:rPr lang="it-IT" sz="2000" dirty="0" err="1" smtClean="0"/>
              <a:t>Perge</a:t>
            </a:r>
            <a:r>
              <a:rPr lang="it-IT" sz="2000" dirty="0" smtClean="0"/>
              <a:t>: </a:t>
            </a:r>
            <a:r>
              <a:rPr lang="it-IT" sz="2000" dirty="0" smtClean="0"/>
              <a:t>il teatro</a:t>
            </a:r>
            <a:r>
              <a:rPr lang="it-IT" sz="2000" dirty="0" smtClean="0"/>
              <a:t>, lo stadio e l’acropoli</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235"/>
            <a:ext cx="9132957" cy="615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2835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Il criptoportico dell'agorà (2)</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4119"/>
            <a:ext cx="8585475" cy="643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8650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Rovine dei negozi presso l'agorà.</a:t>
            </a:r>
            <a:endParaRPr lang="it-IT" sz="2000" dirty="0"/>
          </a:p>
        </p:txBody>
      </p:sp>
      <p:sp>
        <p:nvSpPr>
          <p:cNvPr id="3" name="Segnaposto contenuto 2"/>
          <p:cNvSpPr>
            <a:spLocks noGrp="1"/>
          </p:cNvSpPr>
          <p:nvPr>
            <p:ph idx="1"/>
          </p:nvPr>
        </p:nvSpPr>
        <p:spPr/>
        <p:txBody>
          <a:bodyPr/>
          <a:lstStyle/>
          <a:p>
            <a:r>
              <a:rPr lang="it-IT" dirty="0" smtClean="0"/>
              <a:t>Rovine dei negozi presso l'agorà.</a:t>
            </a:r>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560"/>
            <a:ext cx="8532440" cy="639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643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618856" cy="1143000"/>
          </a:xfrm>
        </p:spPr>
        <p:txBody>
          <a:bodyPr>
            <a:normAutofit/>
          </a:bodyPr>
          <a:lstStyle/>
          <a:p>
            <a:r>
              <a:rPr lang="it-IT" sz="2000" dirty="0" smtClean="0"/>
              <a:t>Statua di Iside da Tessalonica.</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25" y="0"/>
            <a:ext cx="37642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095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fontScale="90000"/>
          </a:bodyPr>
          <a:lstStyle/>
          <a:p>
            <a:r>
              <a:rPr lang="it-IT" sz="2000" dirty="0" smtClean="0"/>
              <a:t>Iscrizione alla base di una statua del II secolo a.C. nei pressi dell'agorà, che doveva Doveva appartenere alla famiglia reale di Alessandro il Grande, la cui scritta era </a:t>
            </a:r>
            <a:r>
              <a:rPr lang="it-IT" sz="2000" dirty="0" err="1" smtClean="0"/>
              <a:t>ΘΕΣΣΑΛΟΝΙΚΗΝ</a:t>
            </a:r>
            <a:r>
              <a:rPr lang="it-IT" sz="2000" dirty="0" smtClean="0"/>
              <a:t> </a:t>
            </a:r>
            <a:r>
              <a:rPr lang="it-IT" sz="2000" dirty="0" err="1" smtClean="0"/>
              <a:t>ΦΙΛΙΠΠΟΥ</a:t>
            </a:r>
            <a:r>
              <a:rPr lang="it-IT" sz="2000" dirty="0" smtClean="0"/>
              <a:t> </a:t>
            </a:r>
            <a:r>
              <a:rPr lang="it-IT" sz="2000" dirty="0" err="1" smtClean="0"/>
              <a:t>ΒΑΣΙΛΙΣΣΑΝ</a:t>
            </a:r>
            <a:r>
              <a:rPr lang="it-IT" sz="2000" dirty="0" smtClean="0"/>
              <a:t>.</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367913" cy="629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5885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2000" dirty="0" smtClean="0"/>
              <a:t>Statua di Ottaviano Augusto, oggi presso il Museo archeologico di Salonicco.</a:t>
            </a:r>
            <a:endParaRPr lang="it-IT" sz="2000"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118" y="24278"/>
            <a:ext cx="5125291" cy="683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5673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err="1" smtClean="0"/>
              <a:t>Odéon</a:t>
            </a:r>
            <a:r>
              <a:rPr lang="it-IT" sz="2000" dirty="0" smtClean="0"/>
              <a:t> a Tessalonica.</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604448"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465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lgn="ctr"/>
            <a:r>
              <a:rPr lang="it-IT" sz="2000" dirty="0" smtClean="0"/>
              <a:t>Il soggiorno di San Paolo a </a:t>
            </a:r>
            <a:r>
              <a:rPr lang="it-IT" sz="2000" dirty="0" err="1" smtClean="0"/>
              <a:t>Tessalonoica</a:t>
            </a:r>
            <a:r>
              <a:rPr lang="it-IT" sz="2000" dirty="0" smtClean="0"/>
              <a:t> fu breve</a:t>
            </a:r>
          </a:p>
          <a:p>
            <a:pPr algn="ctr"/>
            <a:r>
              <a:rPr lang="it-IT" sz="2000" dirty="0" smtClean="0"/>
              <a:t> e si concluse con la fuga a </a:t>
            </a:r>
            <a:r>
              <a:rPr lang="it-IT" sz="2000" dirty="0" err="1" smtClean="0"/>
              <a:t>Berea</a:t>
            </a:r>
            <a:r>
              <a:rPr lang="it-IT" sz="2000" dirty="0" smtClean="0"/>
              <a:t>,</a:t>
            </a:r>
          </a:p>
          <a:p>
            <a:pPr algn="ctr"/>
            <a:r>
              <a:rPr lang="it-IT" sz="2000" dirty="0" smtClean="0"/>
              <a:t>Atti, 17. 10</a:t>
            </a:r>
            <a:endParaRPr lang="it-IT" sz="2000" dirty="0"/>
          </a:p>
        </p:txBody>
      </p:sp>
    </p:spTree>
    <p:extLst>
      <p:ext uri="{BB962C8B-B14F-4D97-AF65-F5344CB8AC3E}">
        <p14:creationId xmlns:p14="http://schemas.microsoft.com/office/powerpoint/2010/main" val="12656835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fontScale="90000"/>
          </a:bodyPr>
          <a:lstStyle/>
          <a:p>
            <a:r>
              <a:rPr lang="it-IT" sz="2000" dirty="0" smtClean="0"/>
              <a:t>La città moderna di </a:t>
            </a:r>
            <a:r>
              <a:rPr lang="it-IT" sz="2000" dirty="0" err="1" smtClean="0"/>
              <a:t>Berea</a:t>
            </a:r>
            <a:r>
              <a:rPr lang="it-IT" sz="2000" dirty="0" smtClean="0"/>
              <a:t>, ora </a:t>
            </a:r>
            <a:r>
              <a:rPr lang="it-IT" sz="2000" dirty="0" err="1" smtClean="0"/>
              <a:t>Veria</a:t>
            </a:r>
            <a:r>
              <a:rPr lang="it-IT" sz="2000" dirty="0" smtClean="0"/>
              <a:t>: si conservano tratti della cinta muraria di epoca ellenistica.</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0"/>
            <a:ext cx="8185498" cy="614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050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25344"/>
            <a:ext cx="8229600" cy="332656"/>
          </a:xfrm>
        </p:spPr>
        <p:txBody>
          <a:bodyPr>
            <a:noAutofit/>
          </a:bodyPr>
          <a:lstStyle/>
          <a:p>
            <a:r>
              <a:rPr lang="it-IT" sz="2000" dirty="0" err="1" smtClean="0"/>
              <a:t>Perge</a:t>
            </a:r>
            <a:r>
              <a:rPr lang="it-IT" sz="2000" dirty="0" smtClean="0"/>
              <a:t>, acropoli sullo sfondo,  rovine del teatro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436507" cy="648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674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pPr algn="ctr"/>
            <a:r>
              <a:rPr lang="it-IT" sz="2000" dirty="0" smtClean="0"/>
              <a:t>San Paolo si dirige nella </a:t>
            </a:r>
            <a:r>
              <a:rPr lang="it-IT" sz="2000" dirty="0" err="1" smtClean="0"/>
              <a:t>Galazia</a:t>
            </a:r>
            <a:r>
              <a:rPr lang="it-IT" sz="2000" dirty="0" smtClean="0"/>
              <a:t> settentrionale, attraverso la Frigia.</a:t>
            </a:r>
          </a:p>
          <a:p>
            <a:pPr algn="ctr"/>
            <a:r>
              <a:rPr lang="it-IT" sz="2000" dirty="0" smtClean="0"/>
              <a:t>Si dirige verso la Misia e la </a:t>
            </a:r>
            <a:r>
              <a:rPr lang="it-IT" sz="2000" dirty="0" err="1" smtClean="0"/>
              <a:t>Troade</a:t>
            </a:r>
            <a:r>
              <a:rPr lang="it-IT" sz="2000" dirty="0" smtClean="0"/>
              <a:t>. Si unisce a lui Luca,</a:t>
            </a:r>
          </a:p>
          <a:p>
            <a:pPr algn="ctr"/>
            <a:r>
              <a:rPr lang="it-IT" sz="2000" dirty="0" smtClean="0"/>
              <a:t>Atti 16, 10.17</a:t>
            </a:r>
            <a:endParaRPr lang="it-IT" sz="2000" dirty="0"/>
          </a:p>
        </p:txBody>
      </p:sp>
    </p:spTree>
    <p:extLst>
      <p:ext uri="{BB962C8B-B14F-4D97-AF65-F5344CB8AC3E}">
        <p14:creationId xmlns:p14="http://schemas.microsoft.com/office/powerpoint/2010/main" val="2151794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381328"/>
            <a:ext cx="7772400" cy="476672"/>
          </a:xfrm>
        </p:spPr>
        <p:txBody>
          <a:bodyPr>
            <a:normAutofit/>
          </a:bodyPr>
          <a:lstStyle/>
          <a:p>
            <a:r>
              <a:rPr lang="it-IT" sz="2000" dirty="0" err="1" smtClean="0"/>
              <a:t>Troade</a:t>
            </a:r>
            <a:r>
              <a:rPr lang="it-IT" sz="2000" dirty="0" smtClean="0"/>
              <a:t>, teatro C dell’epoca romana, strato IX. Di qui salpò S. Paolo</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9149509"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901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err="1" smtClean="0"/>
              <a:t>Troade</a:t>
            </a:r>
            <a:r>
              <a:rPr lang="it-IT" sz="2000" dirty="0" smtClean="0"/>
              <a:t>, una torre, </a:t>
            </a:r>
            <a:r>
              <a:rPr lang="it-IT" sz="2000" dirty="0" err="1" smtClean="0"/>
              <a:t>stratto</a:t>
            </a:r>
            <a:r>
              <a:rPr lang="it-IT" sz="2000" dirty="0" smtClean="0"/>
              <a:t> VI. S. Paolo vi passò vicino</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8080"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1986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649</Words>
  <Application>Microsoft Office PowerPoint</Application>
  <PresentationFormat>Presentazione su schermo (4:3)</PresentationFormat>
  <Paragraphs>71</Paragraphs>
  <Slides>57</Slides>
  <Notes>0</Notes>
  <HiddenSlides>0</HiddenSlides>
  <MMClips>0</MMClips>
  <ScaleCrop>false</ScaleCrop>
  <HeadingPairs>
    <vt:vector size="4" baseType="variant">
      <vt:variant>
        <vt:lpstr>Tema</vt:lpstr>
      </vt:variant>
      <vt:variant>
        <vt:i4>1</vt:i4>
      </vt:variant>
      <vt:variant>
        <vt:lpstr>Titoli diapositive</vt:lpstr>
      </vt:variant>
      <vt:variant>
        <vt:i4>57</vt:i4>
      </vt:variant>
    </vt:vector>
  </HeadingPairs>
  <TitlesOfParts>
    <vt:vector size="58" baseType="lpstr">
      <vt:lpstr>Tema di Office</vt:lpstr>
      <vt:lpstr>Secondo viaggio di San Paolo, 49-52</vt:lpstr>
      <vt:lpstr>Prende con sé Sila.  Parte da Antiochia di Siria e si dirige verso la Cilicia. Si dirige verso Derbe e Listra, citta della Galazia meridionale. A Listra prende come compagno Timoteo, Atti 16, 1-3</vt:lpstr>
      <vt:lpstr>Panorama di Perge, Panfilia</vt:lpstr>
      <vt:lpstr>Perge, resti del teatro</vt:lpstr>
      <vt:lpstr>Perge: il teatro, lo stadio e l’acropoli</vt:lpstr>
      <vt:lpstr>Perge, acropoli sullo sfondo,  rovine del teatro</vt:lpstr>
      <vt:lpstr>Presentazione standard di PowerPoint</vt:lpstr>
      <vt:lpstr>Troade, teatro C dell’epoca romana, strato IX. Di qui salpò S. Paolo</vt:lpstr>
      <vt:lpstr>Troade, una torre, stratto VI. S. Paolo vi passò vicino</vt:lpstr>
      <vt:lpstr>Presentazione standard di PowerPoint</vt:lpstr>
      <vt:lpstr>Neapoli, oggi Kaval, Macedonia.</vt:lpstr>
      <vt:lpstr>Presentazione standard di PowerPoint</vt:lpstr>
      <vt:lpstr>Conquista romana del 168 av. Cr. Battaglia di Filippi , ottobre 42 av. Cr. Arrivederci a Filippi. </vt:lpstr>
      <vt:lpstr>Felippi, acropoli e città sottostante</vt:lpstr>
      <vt:lpstr>Filippi, veduta parziale dalla cima dell’acropoli</vt:lpstr>
      <vt:lpstr>Acropoli di Filippi</vt:lpstr>
      <vt:lpstr>Filippi, grande pianura dominata dall’acropoli</vt:lpstr>
      <vt:lpstr>Visione dall’acropoli di Filippi</vt:lpstr>
      <vt:lpstr>Filippi, particolare costruttivo di un arco romano di età imperiale.</vt:lpstr>
      <vt:lpstr>Flippi, rovine della città romana</vt:lpstr>
      <vt:lpstr>Dall’acropoli di Filippi si intravedono il foro e la basilica</vt:lpstr>
      <vt:lpstr>Presentazione standard di PowerPoint</vt:lpstr>
      <vt:lpstr>Presentazione standard di PowerPoint</vt:lpstr>
      <vt:lpstr>Filippi, il  teatro</vt:lpstr>
      <vt:lpstr>Rovine dell’antica Filippi</vt:lpstr>
      <vt:lpstr>Rovine della città di Filippi</vt:lpstr>
      <vt:lpstr>       Iscrizione del vescovo Porfirio nella Basilica di San Paolo      </vt:lpstr>
      <vt:lpstr>Resti della Basilica </vt:lpstr>
      <vt:lpstr>Filippi, veduta dall’acropoli, </vt:lpstr>
      <vt:lpstr>Foro  e basilica, visti dall’acropoli</vt:lpstr>
      <vt:lpstr>Diritto e rovescio di tre monete romane di Filippi: appare l’effigie dell’imperatore Claudio e la parola ‘colonia’</vt:lpstr>
      <vt:lpstr>Filippi, rovine della via affiancata da portici. A sinistra il foro.</vt:lpstr>
      <vt:lpstr>Filippi, colonia romana,  sulla Via Egnatia.  Sullo sfondo rovine di basilica bizantina</vt:lpstr>
      <vt:lpstr>Filippi</vt:lpstr>
      <vt:lpstr>Filippi, rovine</vt:lpstr>
      <vt:lpstr>Filippi, tratto della Via Egnatia verso Tessaloniica</vt:lpstr>
      <vt:lpstr>Presentazione standard di PowerPoint</vt:lpstr>
      <vt:lpstr>Percorso della via Egnatia, lungo la quale si trovava Tessalonica.</vt:lpstr>
      <vt:lpstr>Percorso della via Egnatia, lungo la quale si trovava Tessalonica.</vt:lpstr>
      <vt:lpstr>Di Colosse, patria di Filemone, non restano che rovine, si intravede teatro.</vt:lpstr>
      <vt:lpstr>Tessalonica, arco di Galerio sotto cui passava la Via Egnazia</vt:lpstr>
      <vt:lpstr>Salonico, l’arco di Galerio.</vt:lpstr>
      <vt:lpstr>Tessalonica, ricostruita dopo incendio che la distrusse intieramente.</vt:lpstr>
      <vt:lpstr>Veduta della moderna Tessalonica</vt:lpstr>
      <vt:lpstr>Panorama di Tessalonica</vt:lpstr>
      <vt:lpstr>Il Laconicum ovvero le terme ellenistiche di Tessalonica, uno dei pochi edifici noti di questo periodo</vt:lpstr>
      <vt:lpstr>L'agorà nella parte est dove c'era la stoà.</vt:lpstr>
      <vt:lpstr>Parte di un mosaico presso la stoa.</vt:lpstr>
      <vt:lpstr>Il criptoportico dell'agorà</vt:lpstr>
      <vt:lpstr>Il criptoportico dell'agorà (2)</vt:lpstr>
      <vt:lpstr>Rovine dei negozi presso l'agorà.</vt:lpstr>
      <vt:lpstr>Statua di Iside da Tessalonica.</vt:lpstr>
      <vt:lpstr>Iscrizione alla base di una statua del II secolo a.C. nei pressi dell'agorà, che doveva Doveva appartenere alla famiglia reale di Alessandro il Grande, la cui scritta era ΘΕΣΣΑΛΟΝΙΚΗΝ ΦΙΛΙΠΠΟΥ ΒΑΣΙΛΙΣΣΑΝ.</vt:lpstr>
      <vt:lpstr>Statua di Ottaviano Augusto, oggi presso il Museo archeologico di Salonicco.</vt:lpstr>
      <vt:lpstr>Odéon a Tessalonica.</vt:lpstr>
      <vt:lpstr>Presentazione standard di PowerPoint</vt:lpstr>
      <vt:lpstr>La città moderna di Berea, ora Veria: si conservano tratti della cinta muraria di epoca ellenistica.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16</cp:revision>
  <dcterms:created xsi:type="dcterms:W3CDTF">2019-08-05T08:42:58Z</dcterms:created>
  <dcterms:modified xsi:type="dcterms:W3CDTF">2020-07-11T08:04:46Z</dcterms:modified>
</cp:coreProperties>
</file>