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6" r:id="rId7"/>
    <p:sldId id="268" r:id="rId8"/>
    <p:sldId id="270" r:id="rId9"/>
    <p:sldId id="271" r:id="rId10"/>
    <p:sldId id="269" r:id="rId11"/>
    <p:sldId id="272" r:id="rId12"/>
    <p:sldId id="273" r:id="rId13"/>
    <p:sldId id="274" r:id="rId14"/>
    <p:sldId id="295" r:id="rId15"/>
    <p:sldId id="297" r:id="rId16"/>
    <p:sldId id="302" r:id="rId17"/>
    <p:sldId id="306" r:id="rId18"/>
    <p:sldId id="307" r:id="rId19"/>
    <p:sldId id="308" r:id="rId20"/>
    <p:sldId id="298" r:id="rId21"/>
    <p:sldId id="299" r:id="rId22"/>
    <p:sldId id="300" r:id="rId23"/>
    <p:sldId id="301" r:id="rId24"/>
    <p:sldId id="303" r:id="rId25"/>
    <p:sldId id="304" r:id="rId26"/>
    <p:sldId id="305" r:id="rId27"/>
    <p:sldId id="313" r:id="rId28"/>
    <p:sldId id="319" r:id="rId29"/>
    <p:sldId id="414" r:id="rId30"/>
    <p:sldId id="309" r:id="rId31"/>
    <p:sldId id="330" r:id="rId32"/>
    <p:sldId id="339" r:id="rId33"/>
    <p:sldId id="345" r:id="rId34"/>
    <p:sldId id="359" r:id="rId35"/>
    <p:sldId id="435" r:id="rId36"/>
    <p:sldId id="382" r:id="rId37"/>
    <p:sldId id="396" r:id="rId38"/>
    <p:sldId id="408" r:id="rId39"/>
    <p:sldId id="409" r:id="rId40"/>
    <p:sldId id="397" r:id="rId41"/>
    <p:sldId id="398" r:id="rId42"/>
    <p:sldId id="388" r:id="rId43"/>
    <p:sldId id="389" r:id="rId44"/>
    <p:sldId id="406" r:id="rId45"/>
    <p:sldId id="420" r:id="rId46"/>
    <p:sldId id="421" r:id="rId47"/>
    <p:sldId id="422" r:id="rId48"/>
    <p:sldId id="425" r:id="rId49"/>
    <p:sldId id="426" r:id="rId50"/>
    <p:sldId id="405" r:id="rId51"/>
    <p:sldId id="436" r:id="rId52"/>
    <p:sldId id="427" r:id="rId53"/>
    <p:sldId id="378" r:id="rId54"/>
    <p:sldId id="379" r:id="rId55"/>
    <p:sldId id="380" r:id="rId56"/>
    <p:sldId id="415" r:id="rId57"/>
    <p:sldId id="416" r:id="rId58"/>
    <p:sldId id="417" r:id="rId59"/>
    <p:sldId id="418" r:id="rId60"/>
    <p:sldId id="381" r:id="rId61"/>
    <p:sldId id="402" r:id="rId62"/>
    <p:sldId id="403" r:id="rId63"/>
    <p:sldId id="404" r:id="rId64"/>
    <p:sldId id="419" r:id="rId65"/>
    <p:sldId id="400" r:id="rId66"/>
    <p:sldId id="387" r:id="rId67"/>
    <p:sldId id="385" r:id="rId68"/>
    <p:sldId id="370" r:id="rId69"/>
    <p:sldId id="391" r:id="rId70"/>
    <p:sldId id="392" r:id="rId71"/>
    <p:sldId id="393" r:id="rId72"/>
    <p:sldId id="437" r:id="rId73"/>
    <p:sldId id="394" r:id="rId74"/>
    <p:sldId id="395" r:id="rId75"/>
    <p:sldId id="428" r:id="rId76"/>
    <p:sldId id="429" r:id="rId77"/>
    <p:sldId id="430" r:id="rId78"/>
    <p:sldId id="431" r:id="rId79"/>
    <p:sldId id="432" r:id="rId80"/>
    <p:sldId id="433" r:id="rId81"/>
    <p:sldId id="399" r:id="rId82"/>
    <p:sldId id="383" r:id="rId83"/>
    <p:sldId id="384" r:id="rId84"/>
    <p:sldId id="356" r:id="rId85"/>
    <p:sldId id="329" r:id="rId86"/>
    <p:sldId id="346" r:id="rId87"/>
    <p:sldId id="386" r:id="rId88"/>
    <p:sldId id="351" r:id="rId89"/>
    <p:sldId id="371" r:id="rId90"/>
    <p:sldId id="358" r:id="rId91"/>
    <p:sldId id="343" r:id="rId92"/>
    <p:sldId id="365" r:id="rId93"/>
    <p:sldId id="375" r:id="rId94"/>
    <p:sldId id="320" r:id="rId95"/>
    <p:sldId id="368" r:id="rId96"/>
    <p:sldId id="438" r:id="rId97"/>
    <p:sldId id="485" r:id="rId98"/>
    <p:sldId id="441" r:id="rId99"/>
    <p:sldId id="445" r:id="rId100"/>
    <p:sldId id="446" r:id="rId101"/>
    <p:sldId id="449" r:id="rId102"/>
    <p:sldId id="465" r:id="rId103"/>
    <p:sldId id="452" r:id="rId104"/>
    <p:sldId id="453" r:id="rId105"/>
    <p:sldId id="456" r:id="rId106"/>
    <p:sldId id="460" r:id="rId107"/>
    <p:sldId id="471" r:id="rId108"/>
    <p:sldId id="468" r:id="rId109"/>
    <p:sldId id="473" r:id="rId110"/>
    <p:sldId id="482" r:id="rId111"/>
    <p:sldId id="469" r:id="rId112"/>
    <p:sldId id="467" r:id="rId113"/>
    <p:sldId id="464" r:id="rId114"/>
    <p:sldId id="477" r:id="rId115"/>
    <p:sldId id="484" r:id="rId116"/>
    <p:sldId id="483" r:id="rId117"/>
    <p:sldId id="493" r:id="rId118"/>
    <p:sldId id="478" r:id="rId119"/>
    <p:sldId id="457" r:id="rId120"/>
    <p:sldId id="494" r:id="rId121"/>
    <p:sldId id="486" r:id="rId122"/>
    <p:sldId id="487" r:id="rId123"/>
    <p:sldId id="488" r:id="rId124"/>
    <p:sldId id="492" r:id="rId125"/>
    <p:sldId id="489" r:id="rId126"/>
    <p:sldId id="490" r:id="rId127"/>
    <p:sldId id="491" r:id="rId128"/>
    <p:sldId id="480" r:id="rId129"/>
    <p:sldId id="454" r:id="rId130"/>
    <p:sldId id="474" r:id="rId131"/>
    <p:sldId id="450" r:id="rId132"/>
    <p:sldId id="455" r:id="rId133"/>
    <p:sldId id="472" r:id="rId134"/>
    <p:sldId id="451" r:id="rId135"/>
    <p:sldId id="447" r:id="rId136"/>
    <p:sldId id="442" r:id="rId137"/>
    <p:sldId id="444" r:id="rId138"/>
    <p:sldId id="462" r:id="rId139"/>
    <p:sldId id="463" r:id="rId140"/>
    <p:sldId id="448" r:id="rId141"/>
    <p:sldId id="459" r:id="rId142"/>
    <p:sldId id="440" r:id="rId143"/>
    <p:sldId id="276" r:id="rId144"/>
    <p:sldId id="277" r:id="rId145"/>
    <p:sldId id="278" r:id="rId146"/>
    <p:sldId id="280" r:id="rId147"/>
    <p:sldId id="281" r:id="rId148"/>
    <p:sldId id="283" r:id="rId149"/>
    <p:sldId id="284" r:id="rId150"/>
    <p:sldId id="285" r:id="rId151"/>
    <p:sldId id="286" r:id="rId152"/>
    <p:sldId id="287" r:id="rId153"/>
    <p:sldId id="288" r:id="rId154"/>
    <p:sldId id="291" r:id="rId155"/>
    <p:sldId id="289" r:id="rId156"/>
    <p:sldId id="290" r:id="rId157"/>
    <p:sldId id="292" r:id="rId158"/>
    <p:sldId id="293" r:id="rId159"/>
    <p:sldId id="294" r:id="rId16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B3AF05F-467D-443A-8B72-ECFACD4B2FA8}">
          <p14:sldIdLst>
            <p14:sldId id="257"/>
            <p14:sldId id="258"/>
            <p14:sldId id="260"/>
            <p14:sldId id="261"/>
            <p14:sldId id="262"/>
            <p14:sldId id="266"/>
            <p14:sldId id="268"/>
            <p14:sldId id="270"/>
            <p14:sldId id="271"/>
            <p14:sldId id="269"/>
            <p14:sldId id="272"/>
            <p14:sldId id="273"/>
            <p14:sldId id="274"/>
            <p14:sldId id="295"/>
            <p14:sldId id="297"/>
            <p14:sldId id="302"/>
            <p14:sldId id="306"/>
            <p14:sldId id="307"/>
            <p14:sldId id="308"/>
            <p14:sldId id="298"/>
            <p14:sldId id="299"/>
            <p14:sldId id="300"/>
            <p14:sldId id="301"/>
            <p14:sldId id="303"/>
            <p14:sldId id="304"/>
            <p14:sldId id="305"/>
            <p14:sldId id="313"/>
            <p14:sldId id="319"/>
            <p14:sldId id="414"/>
            <p14:sldId id="309"/>
            <p14:sldId id="330"/>
            <p14:sldId id="339"/>
            <p14:sldId id="345"/>
            <p14:sldId id="359"/>
            <p14:sldId id="435"/>
            <p14:sldId id="382"/>
            <p14:sldId id="396"/>
            <p14:sldId id="408"/>
            <p14:sldId id="409"/>
            <p14:sldId id="397"/>
            <p14:sldId id="398"/>
            <p14:sldId id="388"/>
            <p14:sldId id="389"/>
            <p14:sldId id="406"/>
            <p14:sldId id="420"/>
            <p14:sldId id="421"/>
            <p14:sldId id="422"/>
            <p14:sldId id="425"/>
            <p14:sldId id="426"/>
            <p14:sldId id="405"/>
            <p14:sldId id="436"/>
            <p14:sldId id="427"/>
            <p14:sldId id="378"/>
            <p14:sldId id="379"/>
            <p14:sldId id="380"/>
            <p14:sldId id="415"/>
            <p14:sldId id="416"/>
            <p14:sldId id="417"/>
            <p14:sldId id="418"/>
            <p14:sldId id="381"/>
            <p14:sldId id="402"/>
            <p14:sldId id="403"/>
            <p14:sldId id="404"/>
            <p14:sldId id="419"/>
            <p14:sldId id="400"/>
            <p14:sldId id="387"/>
            <p14:sldId id="385"/>
            <p14:sldId id="370"/>
            <p14:sldId id="391"/>
            <p14:sldId id="392"/>
            <p14:sldId id="393"/>
            <p14:sldId id="437"/>
            <p14:sldId id="394"/>
            <p14:sldId id="395"/>
            <p14:sldId id="428"/>
            <p14:sldId id="429"/>
            <p14:sldId id="430"/>
            <p14:sldId id="431"/>
            <p14:sldId id="432"/>
            <p14:sldId id="433"/>
            <p14:sldId id="399"/>
            <p14:sldId id="383"/>
            <p14:sldId id="384"/>
            <p14:sldId id="356"/>
            <p14:sldId id="329"/>
            <p14:sldId id="346"/>
            <p14:sldId id="386"/>
            <p14:sldId id="351"/>
            <p14:sldId id="371"/>
            <p14:sldId id="358"/>
            <p14:sldId id="343"/>
            <p14:sldId id="365"/>
            <p14:sldId id="375"/>
            <p14:sldId id="320"/>
            <p14:sldId id="368"/>
            <p14:sldId id="438"/>
            <p14:sldId id="485"/>
            <p14:sldId id="441"/>
            <p14:sldId id="445"/>
            <p14:sldId id="446"/>
            <p14:sldId id="449"/>
            <p14:sldId id="465"/>
            <p14:sldId id="452"/>
            <p14:sldId id="453"/>
            <p14:sldId id="456"/>
            <p14:sldId id="460"/>
          </p14:sldIdLst>
        </p14:section>
        <p14:section name="Sezione senza titolo" id="{C715D981-4275-48DA-BBBC-5B024B25F9AA}">
          <p14:sldIdLst>
            <p14:sldId id="471"/>
            <p14:sldId id="468"/>
            <p14:sldId id="473"/>
            <p14:sldId id="482"/>
            <p14:sldId id="469"/>
            <p14:sldId id="467"/>
            <p14:sldId id="464"/>
            <p14:sldId id="477"/>
            <p14:sldId id="484"/>
            <p14:sldId id="483"/>
            <p14:sldId id="493"/>
            <p14:sldId id="478"/>
            <p14:sldId id="457"/>
            <p14:sldId id="494"/>
            <p14:sldId id="486"/>
            <p14:sldId id="487"/>
            <p14:sldId id="488"/>
            <p14:sldId id="492"/>
            <p14:sldId id="489"/>
            <p14:sldId id="490"/>
            <p14:sldId id="491"/>
            <p14:sldId id="480"/>
            <p14:sldId id="454"/>
            <p14:sldId id="474"/>
            <p14:sldId id="450"/>
            <p14:sldId id="455"/>
            <p14:sldId id="472"/>
            <p14:sldId id="451"/>
            <p14:sldId id="447"/>
            <p14:sldId id="442"/>
            <p14:sldId id="444"/>
            <p14:sldId id="462"/>
            <p14:sldId id="463"/>
            <p14:sldId id="448"/>
            <p14:sldId id="459"/>
            <p14:sldId id="440"/>
            <p14:sldId id="276"/>
            <p14:sldId id="277"/>
            <p14:sldId id="278"/>
            <p14:sldId id="280"/>
            <p14:sldId id="281"/>
            <p14:sldId id="283"/>
            <p14:sldId id="284"/>
            <p14:sldId id="285"/>
            <p14:sldId id="286"/>
            <p14:sldId id="287"/>
            <p14:sldId id="288"/>
            <p14:sldId id="291"/>
            <p14:sldId id="289"/>
            <p14:sldId id="290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65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46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18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19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2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82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43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91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07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61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21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11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6BEE6-CAAF-4DF5-9221-45DA26D5D923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E1709-5F8A-4231-B7B9-E8E442FDB6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541"/>
            <a:ext cx="9144000" cy="6858000"/>
          </a:xfrm>
        </p:spPr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Secondo viaggio missionario</a:t>
            </a:r>
          </a:p>
          <a:p>
            <a:pPr algn="ctr"/>
            <a:r>
              <a:rPr lang="it-IT" b="1" dirty="0" smtClean="0"/>
              <a:t>Anni 49 – 52.</a:t>
            </a:r>
          </a:p>
          <a:p>
            <a:pPr algn="ctr"/>
            <a:r>
              <a:rPr lang="it-IT" b="1" dirty="0" smtClean="0"/>
              <a:t>At., 15, 40</a:t>
            </a:r>
          </a:p>
          <a:p>
            <a:pPr algn="ctr"/>
            <a:r>
              <a:rPr lang="it-IT" b="1" dirty="0" smtClean="0"/>
              <a:t>Paolo in compagnia di Sila.</a:t>
            </a:r>
          </a:p>
          <a:p>
            <a:pPr algn="ctr"/>
            <a:r>
              <a:rPr lang="it-IT" b="1" dirty="0" smtClean="0"/>
              <a:t>Attraversata  la Siria e </a:t>
            </a:r>
            <a:r>
              <a:rPr lang="it-IT" b="1" dirty="0" err="1" smtClean="0"/>
              <a:t>Cilicia</a:t>
            </a:r>
            <a:r>
              <a:rPr lang="it-IT" b="1" dirty="0" smtClean="0"/>
              <a:t>,</a:t>
            </a:r>
          </a:p>
          <a:p>
            <a:pPr algn="ctr"/>
            <a:r>
              <a:rPr lang="it-IT" b="1" dirty="0" smtClean="0"/>
              <a:t>Si recò a </a:t>
            </a:r>
            <a:r>
              <a:rPr lang="it-IT" b="1" dirty="0" err="1" smtClean="0"/>
              <a:t>Derbe</a:t>
            </a:r>
            <a:r>
              <a:rPr lang="it-IT" b="1" dirty="0" smtClean="0"/>
              <a:t> ed a </a:t>
            </a:r>
            <a:r>
              <a:rPr lang="it-IT" b="1" dirty="0" err="1" smtClean="0"/>
              <a:t>Listra</a:t>
            </a:r>
            <a:r>
              <a:rPr lang="it-IT" b="1" dirty="0" smtClean="0"/>
              <a:t>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3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città di Filippi ebbe un notevole ruolo nei primi secoli del Cristianesimo; essa fu la prima città d'Europa ad essere evangelizzata da san Paolo, che alla comunità di Filippi indirizzò una delle sue epistole; anche sant'Ignazio di Antiochia e san Policarpo di Smirne indirizzarono alla chiesa locale alcuni dei loro scritti.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0871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98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802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52058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29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68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28290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933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2175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4758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60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293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01039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70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68823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011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0" y="0"/>
            <a:ext cx="9139944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878622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8078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0104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54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" y="0"/>
            <a:ext cx="9235554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13146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0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856"/>
            <a:ext cx="3843994" cy="683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31998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75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6118" cy="306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60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it-IT" b="1" dirty="0" smtClean="0"/>
              <a:t>Da Filippi ,</a:t>
            </a:r>
          </a:p>
          <a:p>
            <a:pPr algn="ctr"/>
            <a:r>
              <a:rPr lang="it-IT" b="1" dirty="0" smtClean="0"/>
              <a:t>Paolo, </a:t>
            </a:r>
          </a:p>
          <a:p>
            <a:pPr algn="ctr"/>
            <a:r>
              <a:rPr lang="it-IT" b="1" dirty="0" smtClean="0"/>
              <a:t>imprigionato e flagellato</a:t>
            </a:r>
          </a:p>
          <a:p>
            <a:pPr algn="ctr"/>
            <a:r>
              <a:rPr lang="it-IT" b="1" dirty="0" smtClean="0"/>
              <a:t>per aver liberata una indemoniata,</a:t>
            </a:r>
          </a:p>
          <a:p>
            <a:pPr algn="ctr"/>
            <a:r>
              <a:rPr lang="it-IT" b="1" dirty="0" smtClean="0"/>
              <a:t>si avvia verso </a:t>
            </a:r>
          </a:p>
          <a:p>
            <a:pPr algn="ctr"/>
            <a:r>
              <a:rPr lang="it-IT" b="1" dirty="0" err="1" smtClean="0"/>
              <a:t>Anfipoli</a:t>
            </a:r>
            <a:r>
              <a:rPr lang="it-IT" b="1" dirty="0" smtClean="0"/>
              <a:t>  ed Apollonia, </a:t>
            </a:r>
          </a:p>
          <a:p>
            <a:pPr algn="ctr"/>
            <a:r>
              <a:rPr lang="it-IT" b="1" dirty="0" smtClean="0"/>
              <a:t>puntando su Tessalonica</a:t>
            </a:r>
          </a:p>
          <a:p>
            <a:pPr algn="ctr"/>
            <a:r>
              <a:rPr lang="it-IT" b="1" dirty="0" smtClean="0"/>
              <a:t>At., 17, 1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691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673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97"/>
            <a:ext cx="9199622" cy="543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71125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34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77303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1378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47955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8321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830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" y="0"/>
            <a:ext cx="9301078" cy="45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33303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16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" y="0"/>
            <a:ext cx="9115512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29611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878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3" y="0"/>
            <a:ext cx="9151484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57598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776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4"/>
            <a:ext cx="9144934" cy="50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5829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44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" y="0"/>
            <a:ext cx="9255175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2918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015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80281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113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368" y="0"/>
            <a:ext cx="457021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993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37312"/>
            <a:ext cx="77724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Percorso della via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, lungo la quale si trovava Tessalonica.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7" y="0"/>
            <a:ext cx="9172033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4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Apollonia, il Teatro</a:t>
            </a:r>
            <a:endParaRPr lang="it-IT" sz="2000" dirty="0"/>
          </a:p>
        </p:txBody>
      </p:sp>
      <p:pic>
        <p:nvPicPr>
          <p:cNvPr id="1136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164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948366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L’Odeon di Apollonia</a:t>
            </a:r>
            <a:endParaRPr lang="it-IT" sz="2000" dirty="0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633"/>
            <a:ext cx="8273696" cy="621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71943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Albania, Parco archeologico di Apollonia</a:t>
            </a:r>
            <a:endParaRPr lang="it-IT" sz="2000" dirty="0"/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" y="15686"/>
            <a:ext cx="9162226" cy="607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76929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05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05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035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944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5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95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5005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12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6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3" y="0"/>
            <a:ext cx="9139993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32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523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70"/>
            <a:ext cx="9115260" cy="6826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1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46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11" y="21432"/>
            <a:ext cx="9201283" cy="664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27659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80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445" y="0"/>
            <a:ext cx="48898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49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55"/>
            <a:ext cx="9228602" cy="6453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6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" y="0"/>
            <a:ext cx="9153331" cy="508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96751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39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05607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43597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90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3" y="32928"/>
            <a:ext cx="9187381" cy="649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06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64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7956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21093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49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" y="676"/>
            <a:ext cx="9143098" cy="685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96149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08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802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60353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Albania, Parco archeologico di Apollonia</a:t>
            </a:r>
            <a:endParaRPr lang="it-IT" sz="2000" dirty="0"/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" y="4192"/>
            <a:ext cx="9186406" cy="601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47966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Albania, parco archeologico di Apollonia.</a:t>
            </a:r>
            <a:endParaRPr lang="it-IT" sz="2000" dirty="0"/>
          </a:p>
        </p:txBody>
      </p:sp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9012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68591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7679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4897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728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2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Percorso della via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, lungo la quale si trovava Tessalonica.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003"/>
            <a:ext cx="7230363" cy="6556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7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65917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725" y="0"/>
            <a:ext cx="494270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2575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373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14140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453336"/>
            <a:ext cx="8229600" cy="404664"/>
          </a:xfrm>
        </p:spPr>
        <p:txBody>
          <a:bodyPr>
            <a:noAutofit/>
          </a:bodyPr>
          <a:lstStyle/>
          <a:p>
            <a:r>
              <a:rPr lang="it-IT" sz="2000" dirty="0" smtClean="0"/>
              <a:t>Tessalonica, arco di </a:t>
            </a:r>
            <a:r>
              <a:rPr lang="it-IT" sz="2000" dirty="0" err="1" smtClean="0"/>
              <a:t>Galerio</a:t>
            </a:r>
            <a:r>
              <a:rPr lang="it-IT" sz="2000" dirty="0" smtClean="0"/>
              <a:t> sotto cui passava la Via Egnazia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7209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1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Tessalonica, ricostruita dopo incendio che la distrusse interamente.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"/>
            <a:ext cx="8629816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7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Veduta della moderna Tessalonica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6011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4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Cavalla, Neapolis di Atti degli l: S. Paolo entra, 1. volta,  in Europa.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6238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4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Panorama di Tessalonica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4" y="-30796"/>
            <a:ext cx="9104473" cy="61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3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381328"/>
            <a:ext cx="9144000" cy="476672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Il </a:t>
            </a:r>
            <a:r>
              <a:rPr lang="it-IT" sz="2000" dirty="0" err="1" smtClean="0"/>
              <a:t>Laconicum</a:t>
            </a:r>
            <a:r>
              <a:rPr lang="it-IT" sz="2000" dirty="0" smtClean="0"/>
              <a:t> ovvero le terme ellenistiche di Tessalonica, uno dei pochi edifici noti di questo periodo.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5964"/>
            <a:ext cx="9205251" cy="561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6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01" y="6453336"/>
            <a:ext cx="8685099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L'agorà nella parte est dove c'era la stoà.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74755" cy="650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0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Via Egnazia, costruita nel 146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Cr., su ordine di  Ignazio, proconsole della Macedonia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30"/>
            <a:ext cx="7668345" cy="627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0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Parte di un mosaico presso la stoa.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508437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9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criptoportico dell'agorà</a:t>
            </a:r>
            <a:endParaRPr lang="it-IT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5"/>
            <a:ext cx="8560905" cy="642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9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criptoportico dell'agorà (2)</a:t>
            </a:r>
            <a:endParaRPr lang="it-IT" sz="2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19"/>
            <a:ext cx="8585475" cy="643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4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Rovine dei negozi presso l'agorà.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Rovine dei negozi presso l'agorà.</a:t>
            </a:r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60"/>
            <a:ext cx="8532440" cy="639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Statua di Ottaviano Augusto, oggi presso il Museo archeologico di Salonicco.</a:t>
            </a:r>
            <a:endParaRPr lang="it-IT" sz="20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8" y="24278"/>
            <a:ext cx="5125291" cy="683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3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67944" y="274638"/>
            <a:ext cx="4618856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Statua di Iside da Tessalonica.</a:t>
            </a:r>
            <a:endParaRPr lang="it-IT" sz="20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25" y="0"/>
            <a:ext cx="37642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1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21288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Iscrizione alla base di una statua del II secolo a.C. nei pressi dell'agorà, che doveva </a:t>
            </a:r>
            <a:r>
              <a:rPr lang="it-IT" sz="2000" dirty="0" err="1" smtClean="0"/>
              <a:t>Appartenza</a:t>
            </a:r>
            <a:r>
              <a:rPr lang="it-IT" sz="2000" dirty="0" smtClean="0"/>
              <a:t> alla famiglia reale di Alessandro il Grande, la cui scritta era </a:t>
            </a:r>
            <a:r>
              <a:rPr lang="it-IT" sz="2000" dirty="0" err="1" smtClean="0"/>
              <a:t>ΘΕΣΣΑΛΟΝΙΚΗΝ</a:t>
            </a:r>
            <a:r>
              <a:rPr lang="it-IT" sz="2000" dirty="0" smtClean="0"/>
              <a:t> </a:t>
            </a:r>
            <a:r>
              <a:rPr lang="it-IT" sz="2000" dirty="0" err="1" smtClean="0"/>
              <a:t>ΦΙΛΙΠΠΟΥ</a:t>
            </a:r>
            <a:r>
              <a:rPr lang="it-IT" sz="2000" dirty="0" smtClean="0"/>
              <a:t> </a:t>
            </a:r>
            <a:r>
              <a:rPr lang="it-IT" sz="2000" dirty="0" err="1" smtClean="0"/>
              <a:t>ΒΑΣΙΛΙΣΣΑΝ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367913" cy="629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8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Odéon</a:t>
            </a:r>
            <a:r>
              <a:rPr lang="it-IT" sz="2000" dirty="0" smtClean="0"/>
              <a:t> a Tessalonica.</a:t>
            </a:r>
            <a:endParaRPr lang="it-IT" sz="20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04448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2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 smtClean="0"/>
              <a:t>Il breve soggiorno di Paolo a Tessalonica</a:t>
            </a:r>
          </a:p>
          <a:p>
            <a:pPr algn="ctr"/>
            <a:r>
              <a:rPr lang="it-IT" b="1" dirty="0"/>
              <a:t> </a:t>
            </a:r>
            <a:r>
              <a:rPr lang="it-IT" b="1" dirty="0" smtClean="0"/>
              <a:t>si </a:t>
            </a:r>
            <a:r>
              <a:rPr lang="it-IT" b="1" dirty="0" err="1" smtClean="0"/>
              <a:t>conlude</a:t>
            </a:r>
            <a:r>
              <a:rPr lang="it-IT" b="1" dirty="0" smtClean="0"/>
              <a:t> con la fuga a </a:t>
            </a:r>
            <a:r>
              <a:rPr lang="it-IT" b="1" dirty="0" err="1" smtClean="0"/>
              <a:t>Berea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At., 17, 10.</a:t>
            </a:r>
          </a:p>
          <a:p>
            <a:pPr algn="ctr"/>
            <a:r>
              <a:rPr lang="it-IT" b="1" dirty="0" smtClean="0"/>
              <a:t>Infine si dirige ad Atene,</a:t>
            </a:r>
          </a:p>
          <a:p>
            <a:pPr algn="ctr"/>
            <a:r>
              <a:rPr lang="it-IT" b="1" dirty="0" smtClean="0"/>
              <a:t>AT.,  17, 15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096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672408" cy="1143000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Berea</a:t>
            </a:r>
            <a:r>
              <a:rPr lang="it-IT" sz="2000" dirty="0" smtClean="0"/>
              <a:t>, , 74 Km da Tessalonica. Qui tradizionalmente predicò S. Paolo</a:t>
            </a:r>
            <a:r>
              <a:rPr lang="it-IT" sz="2000" smtClean="0"/>
              <a:t>: Atti 17,10-15; 20,4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14951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9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28618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0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520"/>
            <a:ext cx="8366997" cy="685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6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4142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3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25551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6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A </a:t>
            </a:r>
            <a:r>
              <a:rPr lang="it-IT" b="1" dirty="0" err="1" smtClean="0"/>
              <a:t>Listra</a:t>
            </a:r>
            <a:r>
              <a:rPr lang="it-IT" b="1" dirty="0" smtClean="0"/>
              <a:t> Paolo</a:t>
            </a:r>
          </a:p>
          <a:p>
            <a:pPr algn="ctr"/>
            <a:r>
              <a:rPr lang="it-IT" b="1" dirty="0" smtClean="0"/>
              <a:t>Prende Timoteo come compagno di viaggio.</a:t>
            </a:r>
          </a:p>
          <a:p>
            <a:pPr algn="ctr"/>
            <a:r>
              <a:rPr lang="it-IT" b="1" dirty="0" smtClean="0"/>
              <a:t>At. 16, 1-3.</a:t>
            </a:r>
          </a:p>
          <a:p>
            <a:pPr algn="ctr"/>
            <a:r>
              <a:rPr lang="it-IT" b="1" dirty="0" smtClean="0"/>
              <a:t>Paolo si reca in </a:t>
            </a:r>
            <a:r>
              <a:rPr lang="it-IT" b="1" dirty="0" err="1" smtClean="0"/>
              <a:t>Galazia</a:t>
            </a:r>
            <a:r>
              <a:rPr lang="it-IT" b="1" dirty="0" smtClean="0"/>
              <a:t>,  Frigia, si dirige verso la Misia ed a </a:t>
            </a:r>
            <a:r>
              <a:rPr lang="it-IT" b="1" dirty="0" err="1" smtClean="0"/>
              <a:t>Troade</a:t>
            </a:r>
            <a:r>
              <a:rPr lang="it-IT" b="1" dirty="0" smtClean="0"/>
              <a:t>.</a:t>
            </a:r>
          </a:p>
          <a:p>
            <a:pPr algn="ctr"/>
            <a:r>
              <a:rPr lang="it-IT" b="1" dirty="0" smtClean="0"/>
              <a:t> A lui si associa Luca,</a:t>
            </a:r>
          </a:p>
          <a:p>
            <a:pPr algn="ctr"/>
            <a:r>
              <a:rPr lang="it-IT" b="1" dirty="0" smtClean="0"/>
              <a:t>At., 16, 10-17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7514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smtClean="0"/>
              <a:t>Via Egnazia, </a:t>
            </a:r>
            <a:r>
              <a:rPr lang="it-IT" sz="2000" dirty="0" err="1" smtClean="0"/>
              <a:t>realizzta</a:t>
            </a:r>
            <a:r>
              <a:rPr lang="it-IT" sz="2000" dirty="0" smtClean="0"/>
              <a:t> sulla fin del </a:t>
            </a:r>
            <a:r>
              <a:rPr lang="it-IT" sz="2000" dirty="0" err="1" smtClean="0"/>
              <a:t>2.o</a:t>
            </a:r>
            <a:r>
              <a:rPr lang="it-IT" sz="2000" dirty="0" smtClean="0"/>
              <a:t> sec.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4" y="0"/>
            <a:ext cx="8442988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6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Via Egnazia a </a:t>
            </a:r>
            <a:r>
              <a:rPr lang="it-IT" sz="2000" dirty="0" err="1" smtClean="0"/>
              <a:t>Librazhd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1" y="0"/>
            <a:ext cx="9125344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6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30932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Via Egnazia a </a:t>
            </a:r>
            <a:r>
              <a:rPr lang="it-IT" sz="2000" dirty="0" err="1" smtClean="0"/>
              <a:t>Kavalla</a:t>
            </a:r>
            <a:r>
              <a:rPr lang="it-IT" sz="2000" dirty="0" smtClean="0"/>
              <a:t> ( Neapolis ). </a:t>
            </a:r>
            <a:br>
              <a:rPr lang="it-IT" sz="2000" dirty="0" smtClean="0"/>
            </a:br>
            <a:r>
              <a:rPr lang="it-IT" sz="2000" dirty="0" smtClean="0"/>
              <a:t>Rilevante il ruolo giocato dalla via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 come medium della diffusione del Cristianesimo</a:t>
            </a:r>
            <a:endParaRPr lang="it-IT" sz="20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47955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L'odierna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 </a:t>
            </a:r>
            <a:r>
              <a:rPr lang="it-IT" sz="2000" dirty="0" err="1" smtClean="0"/>
              <a:t>Odos</a:t>
            </a:r>
            <a:r>
              <a:rPr lang="it-IT" sz="2000" dirty="0" smtClean="0"/>
              <a:t>, che ricalca grossomodo il percorso della via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3" y="0"/>
            <a:ext cx="8491283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26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6309320"/>
            <a:ext cx="9073008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via Egnazia ai suoi inizi, poco dopo aver lasciato </a:t>
            </a:r>
            <a:r>
              <a:rPr lang="it-IT" sz="2000" dirty="0" err="1" smtClean="0"/>
              <a:t>Igoumenitsa</a:t>
            </a:r>
            <a:endParaRPr lang="it-IT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" y="0"/>
            <a:ext cx="8508437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23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L'antica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 prima del confine tra Grecia e Turchia, nei pressi dell'antica </a:t>
            </a:r>
            <a:r>
              <a:rPr lang="it-IT" sz="2000" dirty="0" err="1" smtClean="0"/>
              <a:t>Traianoupolis</a:t>
            </a:r>
            <a:endParaRPr lang="it-IT" sz="2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5" y="0"/>
            <a:ext cx="9174793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8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moderna Via </a:t>
            </a:r>
            <a:r>
              <a:rPr lang="it-IT" sz="2000" dirty="0" err="1" smtClean="0"/>
              <a:t>Egnatia</a:t>
            </a:r>
            <a:r>
              <a:rPr lang="it-IT" sz="2000" dirty="0" smtClean="0"/>
              <a:t> nel tratto dell'Epiro </a:t>
            </a:r>
            <a:endParaRPr lang="it-IT" sz="2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06"/>
            <a:ext cx="9194614" cy="610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3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6566"/>
            <a:ext cx="9139847" cy="639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795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5087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629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" y="34686"/>
            <a:ext cx="6823314" cy="682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4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Troade</a:t>
            </a:r>
            <a:r>
              <a:rPr lang="it-IT" sz="2000" dirty="0" smtClean="0"/>
              <a:t>, una torre, </a:t>
            </a:r>
            <a:r>
              <a:rPr lang="it-IT" sz="2000" dirty="0" err="1" smtClean="0"/>
              <a:t>stratto</a:t>
            </a:r>
            <a:r>
              <a:rPr lang="it-IT" sz="2000" dirty="0" smtClean="0"/>
              <a:t> VI. S. Paolo vi passò vicino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8080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583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04" y="274638"/>
            <a:ext cx="3178696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Veduta di </a:t>
            </a:r>
            <a:r>
              <a:rPr lang="it-IT" sz="2000" dirty="0" err="1" smtClean="0"/>
              <a:t>Anfipoli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7" y="-31575"/>
            <a:ext cx="5169026" cy="68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4076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760"/>
            <a:ext cx="9138941" cy="608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783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5884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19"/>
            <a:ext cx="9132641" cy="684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265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8"/>
            <a:ext cx="9135662" cy="607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100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9413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303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7888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eone di </a:t>
            </a:r>
            <a:r>
              <a:rPr lang="it-IT" sz="2000" dirty="0" err="1" smtClean="0"/>
              <a:t>Anfipoli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556"/>
            <a:ext cx="4278865" cy="68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8461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7828692" cy="67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718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93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46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r>
              <a:rPr lang="it-IT" b="1" dirty="0" smtClean="0"/>
              <a:t>Paolo giunge in Europa, a </a:t>
            </a:r>
            <a:r>
              <a:rPr lang="it-IT" b="1" dirty="0" err="1" smtClean="0"/>
              <a:t>Neapoli</a:t>
            </a:r>
            <a:r>
              <a:rPr lang="it-IT" b="1" dirty="0" smtClean="0"/>
              <a:t>, </a:t>
            </a:r>
          </a:p>
          <a:p>
            <a:pPr algn="ctr"/>
            <a:r>
              <a:rPr lang="it-IT" b="1" dirty="0" smtClean="0"/>
              <a:t>città-porto di Filippi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7278173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" y="19202"/>
            <a:ext cx="9133976" cy="607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1955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" y="2434"/>
            <a:ext cx="8377474" cy="685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1123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" y="0"/>
            <a:ext cx="9197265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58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tomba di </a:t>
            </a:r>
            <a:r>
              <a:rPr lang="it-IT" sz="2000" dirty="0" err="1" smtClean="0"/>
              <a:t>Anfipoli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8028384" cy="455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2310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27253" cy="508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2789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6183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9068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758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3" y="0"/>
            <a:ext cx="9238712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9189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" y="0"/>
            <a:ext cx="9110970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3189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" y="19675"/>
            <a:ext cx="9177174" cy="607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362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64088" y="44624"/>
            <a:ext cx="3779912" cy="681337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Conquista romana del 168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</a:t>
            </a:r>
            <a:br>
              <a:rPr lang="it-IT" sz="2000" dirty="0" smtClean="0"/>
            </a:br>
            <a:r>
              <a:rPr lang="it-IT" sz="2000" dirty="0" smtClean="0"/>
              <a:t>Battaglia di Filippi , ottobre 42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 Arrivederci a Filippi.</a:t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508104" y="116632"/>
            <a:ext cx="3635896" cy="5522168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8828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6728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74"/>
            <a:ext cx="9218444" cy="614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0126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0" y="24948"/>
            <a:ext cx="9242709" cy="578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506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" y="0"/>
            <a:ext cx="9199102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4113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26996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8556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060"/>
            <a:ext cx="9199677" cy="5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1865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53605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6247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3902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4148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" y="5950"/>
            <a:ext cx="9112695" cy="607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4194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87565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2518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" y="0"/>
            <a:ext cx="9223100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24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Filippi, grande pianura dominata dall’acropoli.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49758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9087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"/>
            <a:ext cx="9264540" cy="5300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1070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" y="0"/>
            <a:ext cx="9301852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4530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" y="27180"/>
            <a:ext cx="9226595" cy="4193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4176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3" y="0"/>
            <a:ext cx="9153331" cy="508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6838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7" y="13928"/>
            <a:ext cx="9126072" cy="607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3677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" y="23190"/>
            <a:ext cx="8320637" cy="683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8593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" y="-7302"/>
            <a:ext cx="9192256" cy="595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6494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5770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4" y="8180"/>
            <a:ext cx="8596585" cy="684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1791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12"/>
            <a:ext cx="5330848" cy="682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20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Dall’acropoli di Filippi si intravedono il foro e la basilica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" y="25152"/>
            <a:ext cx="8529173" cy="650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3472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" y="0"/>
            <a:ext cx="455906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62845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" y="21432"/>
            <a:ext cx="9106083" cy="683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4222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341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686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906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5320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6732241" cy="6912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4768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5199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9066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01941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5923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938"/>
            <a:ext cx="9255659" cy="485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6705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006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41994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58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Flippi, rovine della città romana</a:t>
            </a: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1"/>
            <a:ext cx="9198519" cy="594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1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341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24923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" y="23190"/>
            <a:ext cx="8320637" cy="683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8593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828"/>
            <a:ext cx="7726746" cy="6883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68308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18"/>
            <a:ext cx="7977497" cy="684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91667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6821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0862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4" y="0"/>
            <a:ext cx="9135085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52535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6498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9341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707"/>
            <a:ext cx="9535770" cy="556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1626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92"/>
            <a:ext cx="6985598" cy="684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13820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" y="0"/>
            <a:ext cx="803671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82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4048" y="274638"/>
            <a:ext cx="368275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Filippi, particolare costruttivo di un arco romano di età imperiale.</a:t>
            </a:r>
            <a:endParaRPr lang="it-IT" sz="2000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2" y="22718"/>
            <a:ext cx="4578553" cy="683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7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8"/>
            <a:ext cx="6612630" cy="684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" y="0"/>
            <a:ext cx="9098047" cy="47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4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2101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7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3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2676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Misteriosa tomba di </a:t>
            </a:r>
            <a:r>
              <a:rPr lang="it-IT" sz="2000" dirty="0" err="1" smtClean="0"/>
              <a:t>Anfipolo</a:t>
            </a:r>
            <a:endParaRPr lang="it-IT" sz="20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" y="6423"/>
            <a:ext cx="4569947" cy="685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91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64288" y="274638"/>
            <a:ext cx="1979712" cy="1143000"/>
          </a:xfrm>
        </p:spPr>
        <p:txBody>
          <a:bodyPr>
            <a:normAutofit fontScale="90000"/>
          </a:bodyPr>
          <a:lstStyle/>
          <a:p>
            <a:r>
              <a:rPr lang="it-IT" sz="2000" dirty="0" err="1" smtClean="0"/>
              <a:t>Anfipoli</a:t>
            </a:r>
            <a:r>
              <a:rPr lang="it-IT" sz="2000" dirty="0" smtClean="0"/>
              <a:t>, stare di Filippo II,  340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" y="0"/>
            <a:ext cx="7189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01128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 smtClean="0"/>
              <a:t>San Paolo ad Apollonia.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1177908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571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5512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8598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Apollonia, l’Acropoli</a:t>
            </a:r>
            <a:endParaRPr lang="it-IT" sz="2000" dirty="0"/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2"/>
            <a:ext cx="7640130" cy="508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1229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8850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444"/>
            <a:ext cx="9120741" cy="684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17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618</Words>
  <Application>Microsoft Office PowerPoint</Application>
  <PresentationFormat>Presentazione su schermo (4:3)</PresentationFormat>
  <Paragraphs>80</Paragraphs>
  <Slides>159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159</vt:i4>
      </vt:variant>
    </vt:vector>
  </HeadingPairs>
  <TitlesOfParts>
    <vt:vector size="160" baseType="lpstr">
      <vt:lpstr>Tema di Office</vt:lpstr>
      <vt:lpstr>Presentazione standard di PowerPoint</vt:lpstr>
      <vt:lpstr>Presentazione standard di PowerPoint</vt:lpstr>
      <vt:lpstr>Troade, una torre, stratto VI. S. Paolo vi passò vicino</vt:lpstr>
      <vt:lpstr>Presentazione standard di PowerPoint</vt:lpstr>
      <vt:lpstr>Conquista romana del 168 av. Cr. Battaglia di Filippi , ottobre 42 av. Cr. Arrivederci a Filippi. </vt:lpstr>
      <vt:lpstr>Filippi, grande pianura dominata dall’acropoli.</vt:lpstr>
      <vt:lpstr>Dall’acropoli di Filippi si intravedono il foro e la basilica</vt:lpstr>
      <vt:lpstr>Flippi, rovine della città romana</vt:lpstr>
      <vt:lpstr>Filippi, particolare costruttivo di un arco romano di età imperiale.</vt:lpstr>
      <vt:lpstr>Presentazione standard di PowerPoint</vt:lpstr>
      <vt:lpstr>Presentazione standard di PowerPoint</vt:lpstr>
      <vt:lpstr>Percorso della via Egnatia, lungo la quale si trovava Tessalonica.</vt:lpstr>
      <vt:lpstr>Presentazione standard di PowerPoint</vt:lpstr>
      <vt:lpstr>Percorso della via Egnatia, lungo la quale si trovava Tessalonica.</vt:lpstr>
      <vt:lpstr>Via Egnazia, costruita nel 146 av. Cr., su ordine di  Ignazio, proconsole della Macedonia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Via Egnazia, realizzta sulla fin del 2.o sec. av. Cr.</vt:lpstr>
      <vt:lpstr>Via Egnazia a Librazhd </vt:lpstr>
      <vt:lpstr>Via Egnazia a Kavalla ( Neapolis ).  Rilevante il ruolo giocato dalla via Egnatia come medium della diffusione del Cristianesimo</vt:lpstr>
      <vt:lpstr>L'odierna Egnatia Odos, che ricalca grossomodo il percorso della via Egnatia.</vt:lpstr>
      <vt:lpstr>La via Egnazia ai suoi inizi, poco dopo aver lasciato Igoumenitsa</vt:lpstr>
      <vt:lpstr>L'antica Egnatia prima del confine tra Grecia e Turchia, nei pressi dell'antica Traianoupolis</vt:lpstr>
      <vt:lpstr>La moderna Via Egnatia nel tratto dell'Epiro </vt:lpstr>
      <vt:lpstr>Presentazione standard di PowerPoint</vt:lpstr>
      <vt:lpstr>Presentazione standard di PowerPoint</vt:lpstr>
      <vt:lpstr>Presentazione standard di PowerPoint</vt:lpstr>
      <vt:lpstr>Veduta di Anfipoli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eone di Anfipoli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tomba di Anfipoli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Misteriosa tomba di Anfipolo</vt:lpstr>
      <vt:lpstr>Anfipoli, stare di Filippo II,  340 av. Cr.  </vt:lpstr>
      <vt:lpstr>Presentazione standard di PowerPoint</vt:lpstr>
      <vt:lpstr>Presentazione standard di PowerPoint</vt:lpstr>
      <vt:lpstr>Apollonia, l’Acropoli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Apollonia, il Teatro</vt:lpstr>
      <vt:lpstr>L’Odeon di Apollonia</vt:lpstr>
      <vt:lpstr>Albania, Parco archeologico di Apollonia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Albania, Parco archeologico di Apollonia</vt:lpstr>
      <vt:lpstr>Albania, parco archeologico di Apollonia.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Tessalonica, arco di Galerio sotto cui passava la Via Egnazia</vt:lpstr>
      <vt:lpstr>Tessalonica, ricostruita dopo incendio che la distrusse interamente.</vt:lpstr>
      <vt:lpstr>Veduta della moderna Tessalonica</vt:lpstr>
      <vt:lpstr>Cavalla, Neapolis di Atti degli l: S. Paolo entra, 1. volta,  in Europa.</vt:lpstr>
      <vt:lpstr>Panorama di Tessalonica</vt:lpstr>
      <vt:lpstr>Il Laconicum ovvero le terme ellenistiche di Tessalonica, uno dei pochi edifici noti di questo periodo.</vt:lpstr>
      <vt:lpstr>L'agorà nella parte est dove c'era la stoà.</vt:lpstr>
      <vt:lpstr>Parte di un mosaico presso la stoa.</vt:lpstr>
      <vt:lpstr>Il criptoportico dell'agorà</vt:lpstr>
      <vt:lpstr>Il criptoportico dell'agorà (2)</vt:lpstr>
      <vt:lpstr>Rovine dei negozi presso l'agorà.</vt:lpstr>
      <vt:lpstr>Statua di Ottaviano Augusto, oggi presso il Museo archeologico di Salonicco.</vt:lpstr>
      <vt:lpstr>Statua di Iside da Tessalonica.</vt:lpstr>
      <vt:lpstr>Iscrizione alla base di una statua del II secolo a.C. nei pressi dell'agorà, che doveva Appartenza alla famiglia reale di Alessandro il Grande, la cui scritta era ΘΕΣΣΑΛΟΝΙΚΗΝ ΦΙΛΙΠΠΟΥ ΒΑΣΙΛΙΣΣΑΝ.</vt:lpstr>
      <vt:lpstr>Odéon a Tessalonica.</vt:lpstr>
      <vt:lpstr>Presentazione standard di PowerPoint</vt:lpstr>
      <vt:lpstr>Berea, , 74 Km da Tessalonica. Qui tradizionalmente predicò S. Paolo: Atti 17,10-15; 20,4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23</cp:revision>
  <dcterms:created xsi:type="dcterms:W3CDTF">2019-07-17T14:38:05Z</dcterms:created>
  <dcterms:modified xsi:type="dcterms:W3CDTF">2020-07-13T06:59:33Z</dcterms:modified>
</cp:coreProperties>
</file>