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9" r:id="rId2"/>
    <p:sldId id="270" r:id="rId3"/>
    <p:sldId id="256" r:id="rId4"/>
    <p:sldId id="258" r:id="rId5"/>
    <p:sldId id="274" r:id="rId6"/>
    <p:sldId id="305" r:id="rId7"/>
    <p:sldId id="257" r:id="rId8"/>
    <p:sldId id="265" r:id="rId9"/>
    <p:sldId id="272" r:id="rId10"/>
    <p:sldId id="261" r:id="rId11"/>
    <p:sldId id="262" r:id="rId12"/>
    <p:sldId id="263" r:id="rId13"/>
    <p:sldId id="268" r:id="rId14"/>
    <p:sldId id="273" r:id="rId15"/>
    <p:sldId id="267" r:id="rId16"/>
    <p:sldId id="292" r:id="rId17"/>
    <p:sldId id="277" r:id="rId18"/>
    <p:sldId id="279" r:id="rId19"/>
    <p:sldId id="306" r:id="rId20"/>
    <p:sldId id="259" r:id="rId21"/>
    <p:sldId id="287" r:id="rId22"/>
    <p:sldId id="276" r:id="rId23"/>
    <p:sldId id="284" r:id="rId24"/>
    <p:sldId id="288" r:id="rId25"/>
    <p:sldId id="285" r:id="rId26"/>
    <p:sldId id="286" r:id="rId27"/>
    <p:sldId id="260" r:id="rId28"/>
    <p:sldId id="291" r:id="rId29"/>
    <p:sldId id="289" r:id="rId30"/>
    <p:sldId id="290" r:id="rId31"/>
    <p:sldId id="278" r:id="rId32"/>
    <p:sldId id="282" r:id="rId33"/>
    <p:sldId id="293" r:id="rId34"/>
    <p:sldId id="297" r:id="rId35"/>
    <p:sldId id="298" r:id="rId36"/>
    <p:sldId id="301" r:id="rId37"/>
    <p:sldId id="302" r:id="rId38"/>
    <p:sldId id="303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>
        <p:scale>
          <a:sx n="70" d="100"/>
          <a:sy n="70" d="100"/>
        </p:scale>
        <p:origin x="-1374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726ED-8561-4E56-9CF1-11356638BBB0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1BA21-D20D-40E7-8CF7-0CE625C13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7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BA21-D20D-40E7-8CF7-0CE625C1321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56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CECE-3090-4561-9797-629B956D5C2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CA-BE19-42AA-BAFD-322A0F6CA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08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CECE-3090-4561-9797-629B956D5C2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CA-BE19-42AA-BAFD-322A0F6CA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74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CECE-3090-4561-9797-629B956D5C2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CA-BE19-42AA-BAFD-322A0F6CA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97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CECE-3090-4561-9797-629B956D5C2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CA-BE19-42AA-BAFD-322A0F6CA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18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CECE-3090-4561-9797-629B956D5C2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CA-BE19-42AA-BAFD-322A0F6CA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7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CECE-3090-4561-9797-629B956D5C2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CA-BE19-42AA-BAFD-322A0F6CA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02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CECE-3090-4561-9797-629B956D5C2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CA-BE19-42AA-BAFD-322A0F6CA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25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CECE-3090-4561-9797-629B956D5C2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CA-BE19-42AA-BAFD-322A0F6CA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46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CECE-3090-4561-9797-629B956D5C2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CA-BE19-42AA-BAFD-322A0F6CA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07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CECE-3090-4561-9797-629B956D5C2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CA-BE19-42AA-BAFD-322A0F6CA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70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CECE-3090-4561-9797-629B956D5C2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AACA-BE19-42AA-BAFD-322A0F6CA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49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0CECE-3090-4561-9797-629B956D5C22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AACA-BE19-42AA-BAFD-322A0F6CA4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24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it.wikipedia.org/wiki/Chiesa_di_San_Sepolcro_(Milano)#cite_note-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it.wikipedia.org/wiki/Atrio_(architettura)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1897" TargetMode="External"/><Relationship Id="rId2" Type="http://schemas.openxmlformats.org/officeDocument/2006/relationships/hyperlink" Target="https://it.wikipedia.org/wiki/189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it.wikipedia.org/wiki/Cesare_Nava" TargetMode="External"/><Relationship Id="rId4" Type="http://schemas.openxmlformats.org/officeDocument/2006/relationships/hyperlink" Target="https://it.wikipedia.org/wiki/Gaetano_Morett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661248"/>
            <a:ext cx="8686800" cy="1196752"/>
          </a:xfrm>
        </p:spPr>
        <p:txBody>
          <a:bodyPr>
            <a:normAutofit/>
          </a:bodyPr>
          <a:lstStyle/>
          <a:p>
            <a:r>
              <a:rPr lang="it-IT" sz="1400" dirty="0"/>
              <a:t>La chiesa venne fondata come </a:t>
            </a:r>
            <a:r>
              <a:rPr lang="it-IT" sz="1400" i="1" dirty="0"/>
              <a:t>privata</a:t>
            </a:r>
            <a:r>
              <a:rPr lang="it-IT" sz="1400" dirty="0"/>
              <a:t> </a:t>
            </a:r>
            <a:r>
              <a:rPr lang="it-IT" sz="1400" dirty="0" smtClean="0"/>
              <a:t>nel 1030 </a:t>
            </a:r>
            <a:r>
              <a:rPr lang="it-IT" sz="1400" dirty="0"/>
              <a:t>con il titolo di </a:t>
            </a:r>
            <a:r>
              <a:rPr lang="it-IT" sz="1400" dirty="0" smtClean="0"/>
              <a:t> Santissima </a:t>
            </a:r>
            <a:r>
              <a:rPr lang="it-IT" sz="1400" dirty="0" smtClean="0"/>
              <a:t>Trinità</a:t>
            </a:r>
            <a:r>
              <a:rPr lang="it-IT" sz="1400" u="sng" baseline="30000" dirty="0" smtClean="0">
                <a:hlinkClick r:id="rId2"/>
              </a:rPr>
              <a:t>]</a:t>
            </a:r>
            <a:r>
              <a:rPr lang="it-IT" sz="1400" u="sng" baseline="30000" dirty="0"/>
              <a:t> </a:t>
            </a:r>
            <a:r>
              <a:rPr lang="it-IT" sz="1400" dirty="0" smtClean="0"/>
              <a:t>dal </a:t>
            </a:r>
            <a:r>
              <a:rPr lang="it-IT" sz="1400" i="1" dirty="0" err="1"/>
              <a:t>Magister</a:t>
            </a:r>
            <a:r>
              <a:rPr lang="it-IT" sz="1400" i="1" dirty="0"/>
              <a:t> </a:t>
            </a:r>
            <a:r>
              <a:rPr lang="it-IT" sz="1400" i="1" dirty="0" err="1" smtClean="0"/>
              <a:t>Monetæ</a:t>
            </a:r>
            <a:r>
              <a:rPr lang="it-IT" sz="1400" dirty="0" smtClean="0"/>
              <a:t> </a:t>
            </a:r>
            <a:r>
              <a:rPr lang="it-IT" sz="1400" dirty="0"/>
              <a:t>Benedetto Ronzone o </a:t>
            </a:r>
            <a:r>
              <a:rPr lang="it-IT" sz="1400" dirty="0" err="1"/>
              <a:t>Rozone</a:t>
            </a:r>
            <a:r>
              <a:rPr lang="it-IT" sz="1400" dirty="0"/>
              <a:t>, Maestro della Zecca, e costruita su un terreno della famiglia dello stesso nei pressi della sua abitazione.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834291" cy="5877272"/>
          </a:xfrm>
        </p:spPr>
      </p:pic>
    </p:spTree>
    <p:extLst>
      <p:ext uri="{BB962C8B-B14F-4D97-AF65-F5344CB8AC3E}">
        <p14:creationId xmlns:p14="http://schemas.microsoft.com/office/powerpoint/2010/main" val="12858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248472" cy="1143000"/>
          </a:xfrm>
        </p:spPr>
        <p:txBody>
          <a:bodyPr>
            <a:normAutofit/>
          </a:bodyPr>
          <a:lstStyle/>
          <a:p>
            <a:r>
              <a:rPr lang="it-IT" sz="1400" dirty="0"/>
              <a:t>Nel 1928 la chiesa fu acquistata dalla </a:t>
            </a:r>
            <a:r>
              <a:rPr lang="it-IT" sz="1400" dirty="0" smtClean="0"/>
              <a:t>Biblioteca Ambrosiana </a:t>
            </a:r>
            <a:r>
              <a:rPr lang="it-IT" sz="1400" dirty="0"/>
              <a:t>e cessò così il suo </a:t>
            </a:r>
            <a:r>
              <a:rPr lang="it-IT" sz="1400" i="1" dirty="0"/>
              <a:t>status</a:t>
            </a:r>
            <a:r>
              <a:rPr lang="it-IT" sz="1400" dirty="0"/>
              <a:t> di </a:t>
            </a:r>
            <a:r>
              <a:rPr lang="it-IT" sz="1400" dirty="0" smtClean="0"/>
              <a:t>parrocchia</a:t>
            </a:r>
            <a:r>
              <a:rPr lang="it-IT" sz="1400" dirty="0"/>
              <a:t/>
            </a:r>
            <a:br>
              <a:rPr lang="it-IT" sz="1400" dirty="0"/>
            </a:b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3028" cy="6858000"/>
          </a:xfrm>
        </p:spPr>
      </p:pic>
    </p:spTree>
    <p:extLst>
      <p:ext uri="{BB962C8B-B14F-4D97-AF65-F5344CB8AC3E}">
        <p14:creationId xmlns:p14="http://schemas.microsoft.com/office/powerpoint/2010/main" val="23895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106" cy="6093296"/>
          </a:xfrm>
        </p:spPr>
      </p:pic>
    </p:spTree>
    <p:extLst>
      <p:ext uri="{BB962C8B-B14F-4D97-AF65-F5344CB8AC3E}">
        <p14:creationId xmlns:p14="http://schemas.microsoft.com/office/powerpoint/2010/main" val="32279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" y="0"/>
            <a:ext cx="4553028" cy="6858000"/>
          </a:xfrm>
        </p:spPr>
      </p:pic>
    </p:spTree>
    <p:extLst>
      <p:ext uri="{BB962C8B-B14F-4D97-AF65-F5344CB8AC3E}">
        <p14:creationId xmlns:p14="http://schemas.microsoft.com/office/powerpoint/2010/main" val="27412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72922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6106690"/>
          </a:xfrm>
        </p:spPr>
        <p:txBody>
          <a:bodyPr anchor="t">
            <a:normAutofit/>
          </a:bodyPr>
          <a:lstStyle/>
          <a:p>
            <a:pPr algn="just"/>
            <a:r>
              <a:rPr lang="it-IT" sz="1400" dirty="0" smtClean="0"/>
              <a:t>Chiesa si San Sepolcro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3" y="0"/>
            <a:ext cx="4574286" cy="6858000"/>
          </a:xfrm>
        </p:spPr>
      </p:pic>
    </p:spTree>
    <p:extLst>
      <p:ext uri="{BB962C8B-B14F-4D97-AF65-F5344CB8AC3E}">
        <p14:creationId xmlns:p14="http://schemas.microsoft.com/office/powerpoint/2010/main" val="30936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50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5"/>
            <a:ext cx="8114282" cy="6843045"/>
          </a:xfrm>
        </p:spPr>
      </p:pic>
    </p:spTree>
    <p:extLst>
      <p:ext uri="{BB962C8B-B14F-4D97-AF65-F5344CB8AC3E}">
        <p14:creationId xmlns:p14="http://schemas.microsoft.com/office/powerpoint/2010/main" val="34289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923928" cy="1143000"/>
          </a:xfrm>
        </p:spPr>
        <p:txBody>
          <a:bodyPr>
            <a:normAutofit fontScale="90000"/>
          </a:bodyPr>
          <a:lstStyle/>
          <a:p>
            <a:r>
              <a:rPr lang="it-IT" sz="1400" dirty="0"/>
              <a:t>L'interno è rimasto fino ai giorni nostri in stile barocco. </a:t>
            </a:r>
            <a:r>
              <a:rPr lang="it-IT" sz="1400" dirty="0" smtClean="0"/>
              <a:t>L</a:t>
            </a:r>
            <a:r>
              <a:rPr lang="it-IT" sz="1400" dirty="0" smtClean="0">
                <a:hlinkClick r:id="rId2" tooltip="Atrio (architettura)"/>
              </a:rPr>
              <a:t>‘</a:t>
            </a:r>
            <a:r>
              <a:rPr lang="it-IT" sz="1400" dirty="0" smtClean="0"/>
              <a:t>atrio </a:t>
            </a:r>
            <a:r>
              <a:rPr lang="it-IT" sz="1400" dirty="0"/>
              <a:t>è attribuito a </a:t>
            </a:r>
            <a:r>
              <a:rPr lang="it-IT" sz="1400" dirty="0" err="1" smtClean="0"/>
              <a:t>Francescp</a:t>
            </a:r>
            <a:r>
              <a:rPr lang="it-IT" sz="1400" dirty="0" smtClean="0"/>
              <a:t> Maria  Richini e chiuso da </a:t>
            </a:r>
            <a:r>
              <a:rPr lang="it-IT" sz="1400" dirty="0"/>
              <a:t>due cappelle decorate dagli affreschi di </a:t>
            </a:r>
            <a:r>
              <a:rPr lang="it-IT" sz="1400" dirty="0" smtClean="0"/>
              <a:t>Carlo  </a:t>
            </a:r>
            <a:r>
              <a:rPr lang="it-IT" sz="1400" dirty="0" err="1" smtClean="0"/>
              <a:t>Bellosio</a:t>
            </a:r>
            <a:r>
              <a:rPr lang="it-IT" sz="1400" dirty="0" smtClean="0"/>
              <a:t> </a:t>
            </a:r>
            <a:r>
              <a:rPr lang="it-IT" sz="1400" i="1" dirty="0"/>
              <a:t>San Carlo al Sepolcro</a:t>
            </a:r>
            <a:r>
              <a:rPr lang="it-IT" sz="1400" dirty="0"/>
              <a:t> e </a:t>
            </a:r>
            <a:r>
              <a:rPr lang="it-IT" sz="1400" i="1" dirty="0"/>
              <a:t>San Filippo Neri presentato a San Carlo</a:t>
            </a:r>
            <a:r>
              <a:rPr lang="it-IT" sz="1400" dirty="0"/>
              <a:t>.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44365"/>
            <a:ext cx="5129605" cy="6841612"/>
          </a:xfrm>
        </p:spPr>
      </p:pic>
    </p:spTree>
    <p:extLst>
      <p:ext uri="{BB962C8B-B14F-4D97-AF65-F5344CB8AC3E}">
        <p14:creationId xmlns:p14="http://schemas.microsoft.com/office/powerpoint/2010/main" val="34133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816424" cy="1143000"/>
          </a:xfrm>
        </p:spPr>
        <p:txBody>
          <a:bodyPr>
            <a:normAutofit/>
          </a:bodyPr>
          <a:lstStyle/>
          <a:p>
            <a:r>
              <a:rPr lang="it-IT" sz="1400" dirty="0"/>
              <a:t>Posto davanti all'abside un sarcofago opera forse </a:t>
            </a:r>
            <a:r>
              <a:rPr lang="it-IT" sz="1400" dirty="0" smtClean="0"/>
              <a:t>di di Maestri campionesi </a:t>
            </a:r>
            <a:r>
              <a:rPr lang="it-IT" sz="1400" dirty="0"/>
              <a:t>della prima parte </a:t>
            </a:r>
            <a:r>
              <a:rPr lang="it-IT" sz="1400" dirty="0" smtClean="0"/>
              <a:t>del XIV secolo..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1892" cy="6858000"/>
          </a:xfrm>
        </p:spPr>
      </p:pic>
    </p:spTree>
    <p:extLst>
      <p:ext uri="{BB962C8B-B14F-4D97-AF65-F5344CB8AC3E}">
        <p14:creationId xmlns:p14="http://schemas.microsoft.com/office/powerpoint/2010/main" val="1589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9654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705872"/>
            <a:ext cx="8229600" cy="1152128"/>
          </a:xfrm>
        </p:spPr>
        <p:txBody>
          <a:bodyPr>
            <a:normAutofit/>
          </a:bodyPr>
          <a:lstStyle/>
          <a:p>
            <a:r>
              <a:rPr lang="it-IT" sz="1400" dirty="0"/>
              <a:t>Il 15 </a:t>
            </a:r>
            <a:r>
              <a:rPr lang="it-IT" sz="1400" dirty="0" smtClean="0"/>
              <a:t>luglio 1100, </a:t>
            </a:r>
            <a:r>
              <a:rPr lang="it-IT" sz="1400" dirty="0"/>
              <a:t>in piena epoca di </a:t>
            </a:r>
            <a:r>
              <a:rPr lang="it-IT" sz="1400" dirty="0" smtClean="0"/>
              <a:t>Crociate, </a:t>
            </a:r>
            <a:r>
              <a:rPr lang="it-IT" sz="1400" dirty="0"/>
              <a:t>l'arcivescovo di </a:t>
            </a:r>
            <a:r>
              <a:rPr lang="it-IT" sz="1400" dirty="0" smtClean="0"/>
              <a:t>Milano Anselmo da Bovisio </a:t>
            </a:r>
            <a:r>
              <a:rPr lang="it-IT" sz="1400" dirty="0"/>
              <a:t>nel giorno delle celebrazioni del primo anniversario della spedizione crociata lombarda che nel 1099 prese </a:t>
            </a:r>
            <a:r>
              <a:rPr lang="it-IT" sz="1400" dirty="0" smtClean="0"/>
              <a:t>Gerusalemme </a:t>
            </a:r>
            <a:r>
              <a:rPr lang="it-IT" sz="1400" dirty="0"/>
              <a:t>e alla vigilia della seconda spedizione del 1100, ridedica la chiesa della Santissima Trinità al San Sepolcro di </a:t>
            </a:r>
            <a:r>
              <a:rPr lang="it-IT" sz="1400" dirty="0" smtClean="0"/>
              <a:t>Gerusalemme.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17861" cy="5713397"/>
          </a:xfrm>
        </p:spPr>
      </p:pic>
    </p:spTree>
    <p:extLst>
      <p:ext uri="{BB962C8B-B14F-4D97-AF65-F5344CB8AC3E}">
        <p14:creationId xmlns:p14="http://schemas.microsoft.com/office/powerpoint/2010/main" val="1535282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320480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Dal2014</a:t>
            </a:r>
            <a:r>
              <a:rPr lang="it-IT" sz="1400" dirty="0" smtClean="0"/>
              <a:t> </a:t>
            </a:r>
            <a:r>
              <a:rPr lang="it-IT" sz="1400" dirty="0"/>
              <a:t>nella chiesa viene celebrata la divina liturgia in </a:t>
            </a:r>
            <a:r>
              <a:rPr lang="it-IT" sz="1400" dirty="0" smtClean="0"/>
              <a:t>rito bizantino </a:t>
            </a:r>
            <a:r>
              <a:rPr lang="it-IT" sz="1400" dirty="0"/>
              <a:t>secondo la tradizione della comunità italo-albanese presente in Italia.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4574"/>
          </a:xfrm>
        </p:spPr>
      </p:pic>
    </p:spTree>
    <p:extLst>
      <p:ext uri="{BB962C8B-B14F-4D97-AF65-F5344CB8AC3E}">
        <p14:creationId xmlns:p14="http://schemas.microsoft.com/office/powerpoint/2010/main" val="36069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949280"/>
            <a:ext cx="8974832" cy="1038746"/>
          </a:xfrm>
        </p:spPr>
        <p:txBody>
          <a:bodyPr>
            <a:normAutofit/>
          </a:bodyPr>
          <a:lstStyle/>
          <a:p>
            <a:r>
              <a:rPr lang="it-IT" sz="1400" dirty="0"/>
              <a:t>La divina liturgia viene cantata una settimana in greco antico - come da tradizione di tutti i popoli d'Oriente e conservato dagli </a:t>
            </a:r>
            <a:r>
              <a:rPr lang="it-IT" sz="1400" dirty="0" err="1"/>
              <a:t>arbereshe</a:t>
            </a:r>
            <a:r>
              <a:rPr lang="it-IT" sz="1400" dirty="0"/>
              <a:t> - e un'altra in albanese con qualche lettura (es. vangelo) in italiano.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66"/>
            <a:ext cx="9166659" cy="6116662"/>
          </a:xfrm>
        </p:spPr>
      </p:pic>
    </p:spTree>
    <p:extLst>
      <p:ext uri="{BB962C8B-B14F-4D97-AF65-F5344CB8AC3E}">
        <p14:creationId xmlns:p14="http://schemas.microsoft.com/office/powerpoint/2010/main" val="19001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5949280"/>
            <a:ext cx="8856984" cy="90872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IL sarcofago  </a:t>
            </a:r>
            <a:r>
              <a:rPr lang="it-IT" sz="1400" dirty="0"/>
              <a:t>doveva contenere alcune reliquie di Terrasanta ivi portate dai crociati lombardi (terra di Gerusalemme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e </a:t>
            </a:r>
            <a:r>
              <a:rPr lang="it-IT" sz="1400" dirty="0"/>
              <a:t>alcuni capelli di Maria Maddalena).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57"/>
            <a:ext cx="8124395" cy="6093296"/>
          </a:xfrm>
        </p:spPr>
      </p:pic>
    </p:spTree>
    <p:extLst>
      <p:ext uri="{BB962C8B-B14F-4D97-AF65-F5344CB8AC3E}">
        <p14:creationId xmlns:p14="http://schemas.microsoft.com/office/powerpoint/2010/main" val="10878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5949280"/>
            <a:ext cx="8928992" cy="908720"/>
          </a:xfrm>
        </p:spPr>
        <p:txBody>
          <a:bodyPr>
            <a:normAutofit/>
          </a:bodyPr>
          <a:lstStyle/>
          <a:p>
            <a:r>
              <a:rPr lang="it-IT" sz="1400" dirty="0"/>
              <a:t>Nelle due cappelle a lato dell'altare due pregevoli gruppi scultorei in terracotta con una bella </a:t>
            </a:r>
            <a:r>
              <a:rPr lang="it-IT" sz="1400" i="1" dirty="0"/>
              <a:t>ultima cena</a:t>
            </a:r>
            <a:r>
              <a:rPr lang="it-IT" sz="1400" dirty="0"/>
              <a:t> a sinistra e un trittico sulla morte di Cristo a destra.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118178" cy="6081254"/>
          </a:xfrm>
        </p:spPr>
      </p:pic>
    </p:spTree>
    <p:extLst>
      <p:ext uri="{BB962C8B-B14F-4D97-AF65-F5344CB8AC3E}">
        <p14:creationId xmlns:p14="http://schemas.microsoft.com/office/powerpoint/2010/main" val="35353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" y="-31902"/>
            <a:ext cx="9186535" cy="6889901"/>
          </a:xfrm>
        </p:spPr>
      </p:pic>
    </p:spTree>
    <p:extLst>
      <p:ext uri="{BB962C8B-B14F-4D97-AF65-F5344CB8AC3E}">
        <p14:creationId xmlns:p14="http://schemas.microsoft.com/office/powerpoint/2010/main" val="35213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it-IT" sz="1400" dirty="0"/>
              <a:t>Nelle due cappelle a lato dell'altare due pregevoli gruppi scultorei in terracotta con una bella </a:t>
            </a:r>
            <a:r>
              <a:rPr lang="it-IT" sz="1400" i="1" dirty="0"/>
              <a:t>ultima cena</a:t>
            </a:r>
            <a:r>
              <a:rPr lang="it-IT" sz="1400" dirty="0"/>
              <a:t> a </a:t>
            </a:r>
            <a:r>
              <a:rPr lang="it-IT" sz="1400" dirty="0" smtClean="0"/>
              <a:t>sinistra.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1291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42529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872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9427" cy="5229200"/>
          </a:xfrm>
        </p:spPr>
      </p:pic>
    </p:spTree>
    <p:extLst>
      <p:ext uri="{BB962C8B-B14F-4D97-AF65-F5344CB8AC3E}">
        <p14:creationId xmlns:p14="http://schemas.microsoft.com/office/powerpoint/2010/main" val="25015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1643" cy="6093296"/>
          </a:xfrm>
        </p:spPr>
      </p:pic>
    </p:spTree>
    <p:extLst>
      <p:ext uri="{BB962C8B-B14F-4D97-AF65-F5344CB8AC3E}">
        <p14:creationId xmlns:p14="http://schemas.microsoft.com/office/powerpoint/2010/main" val="22997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52941" y="116632"/>
            <a:ext cx="4392488" cy="3483818"/>
          </a:xfrm>
        </p:spPr>
        <p:txBody>
          <a:bodyPr>
            <a:normAutofit/>
          </a:bodyPr>
          <a:lstStyle/>
          <a:p>
            <a:r>
              <a:rPr lang="it-IT" sz="1400" dirty="0"/>
              <a:t>La chiesa di San Sepolcro fu eletta nel </a:t>
            </a:r>
            <a:r>
              <a:rPr lang="it-IT" sz="1400" dirty="0" smtClean="0"/>
              <a:t> 1778 da Carlo Borromeo a </a:t>
            </a:r>
            <a:r>
              <a:rPr lang="it-IT" sz="1400" dirty="0"/>
              <a:t>sede principale della congregazione degli </a:t>
            </a:r>
            <a:r>
              <a:rPr lang="it-IT" sz="1400" dirty="0" smtClean="0"/>
              <a:t>Oblati dei Santi Ambrogio e Carlo </a:t>
            </a:r>
            <a:r>
              <a:rPr lang="it-IT" sz="1400" dirty="0"/>
              <a:t>da egli stesso fondata; lo stesso Borromeo istituì la cerimonia del Santo Chiodo che, annualmente, si snoda dal Duomo a San Sepolcro.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4" y="1456"/>
            <a:ext cx="4596974" cy="689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2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093296"/>
            <a:ext cx="8928992" cy="764704"/>
          </a:xfrm>
        </p:spPr>
        <p:txBody>
          <a:bodyPr>
            <a:normAutofit/>
          </a:bodyPr>
          <a:lstStyle/>
          <a:p>
            <a:r>
              <a:rPr lang="it-IT" sz="1400" dirty="0"/>
              <a:t>Nelle due cappelle a lato dell'altare due pregevoli gruppi scultorei in terracotta con </a:t>
            </a:r>
            <a:r>
              <a:rPr lang="it-IT" sz="1400" dirty="0" smtClean="0"/>
              <a:t>un </a:t>
            </a:r>
            <a:r>
              <a:rPr lang="it-IT" sz="1400" dirty="0" err="1" smtClean="0"/>
              <a:t>bellssimo</a:t>
            </a:r>
            <a:r>
              <a:rPr lang="it-IT" sz="1400" dirty="0" smtClean="0"/>
              <a:t>  </a:t>
            </a:r>
            <a:r>
              <a:rPr lang="it-IT" sz="1400" dirty="0"/>
              <a:t>trittico sulla morte di Cristo a destra.</a:t>
            </a:r>
            <a:br>
              <a:rPr lang="it-IT" sz="1400" dirty="0"/>
            </a:b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100392" cy="6075295"/>
          </a:xfrm>
        </p:spPr>
      </p:pic>
    </p:spTree>
    <p:extLst>
      <p:ext uri="{BB962C8B-B14F-4D97-AF65-F5344CB8AC3E}">
        <p14:creationId xmlns:p14="http://schemas.microsoft.com/office/powerpoint/2010/main" val="29397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319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" y="10009"/>
            <a:ext cx="5112568" cy="6818890"/>
          </a:xfrm>
        </p:spPr>
      </p:pic>
    </p:spTree>
    <p:extLst>
      <p:ext uri="{BB962C8B-B14F-4D97-AF65-F5344CB8AC3E}">
        <p14:creationId xmlns:p14="http://schemas.microsoft.com/office/powerpoint/2010/main" val="2982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" y="0"/>
            <a:ext cx="5151120" cy="6858000"/>
          </a:xfrm>
        </p:spPr>
      </p:pic>
    </p:spTree>
    <p:extLst>
      <p:ext uri="{BB962C8B-B14F-4D97-AF65-F5344CB8AC3E}">
        <p14:creationId xmlns:p14="http://schemas.microsoft.com/office/powerpoint/2010/main" val="545974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5" y="1600200"/>
            <a:ext cx="7480930" cy="4525963"/>
          </a:xfrm>
        </p:spPr>
      </p:pic>
    </p:spTree>
    <p:extLst>
      <p:ext uri="{BB962C8B-B14F-4D97-AF65-F5344CB8AC3E}">
        <p14:creationId xmlns:p14="http://schemas.microsoft.com/office/powerpoint/2010/main" val="312060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979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" y="0"/>
            <a:ext cx="9028394" cy="6858000"/>
          </a:xfrm>
        </p:spPr>
      </p:pic>
    </p:spTree>
    <p:extLst>
      <p:ext uri="{BB962C8B-B14F-4D97-AF65-F5344CB8AC3E}">
        <p14:creationId xmlns:p14="http://schemas.microsoft.com/office/powerpoint/2010/main" val="1167218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924" cy="6858000"/>
          </a:xfrm>
        </p:spPr>
      </p:pic>
    </p:spTree>
    <p:extLst>
      <p:ext uri="{BB962C8B-B14F-4D97-AF65-F5344CB8AC3E}">
        <p14:creationId xmlns:p14="http://schemas.microsoft.com/office/powerpoint/2010/main" val="2262821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6171" cy="6858000"/>
          </a:xfrm>
        </p:spPr>
      </p:pic>
    </p:spTree>
    <p:extLst>
      <p:ext uri="{BB962C8B-B14F-4D97-AF65-F5344CB8AC3E}">
        <p14:creationId xmlns:p14="http://schemas.microsoft.com/office/powerpoint/2010/main" val="343467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237312"/>
            <a:ext cx="8579296" cy="620688"/>
          </a:xfrm>
        </p:spPr>
        <p:txBody>
          <a:bodyPr>
            <a:normAutofit fontScale="90000"/>
          </a:bodyPr>
          <a:lstStyle/>
          <a:p>
            <a:r>
              <a:rPr lang="it-IT" sz="1600" dirty="0" smtClean="0"/>
              <a:t>Nel 1605 Federico Borromeo chiamò l'architetto Aurelio </a:t>
            </a:r>
            <a:r>
              <a:rPr lang="it-IT" sz="1600" dirty="0" err="1" smtClean="0"/>
              <a:t>Trezzi</a:t>
            </a:r>
            <a:r>
              <a:rPr lang="it-IT" sz="1600" dirty="0" smtClean="0"/>
              <a:t> </a:t>
            </a:r>
            <a:r>
              <a:rPr lang="it-IT" sz="1600" dirty="0"/>
              <a:t>a trasformarne l'interno alla maniera barocca e fece erigere al fianco e nel retro della chiesa la </a:t>
            </a:r>
            <a:r>
              <a:rPr lang="it-IT" sz="1600" dirty="0" smtClean="0"/>
              <a:t>Biblioteca Ambrosiana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149159" cy="5877272"/>
          </a:xfrm>
        </p:spPr>
      </p:pic>
    </p:spTree>
    <p:extLst>
      <p:ext uri="{BB962C8B-B14F-4D97-AF65-F5344CB8AC3E}">
        <p14:creationId xmlns:p14="http://schemas.microsoft.com/office/powerpoint/2010/main" val="413055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165304"/>
            <a:ext cx="8856984" cy="576064"/>
          </a:xfrm>
        </p:spPr>
        <p:txBody>
          <a:bodyPr>
            <a:normAutofit/>
          </a:bodyPr>
          <a:lstStyle/>
          <a:p>
            <a:r>
              <a:rPr lang="it-IT" sz="1400" dirty="0"/>
              <a:t>La chiesa fu poi ulteriormente modificata e restaurata tra il </a:t>
            </a:r>
            <a:r>
              <a:rPr lang="it-IT" sz="1400" dirty="0" smtClean="0"/>
              <a:t>1713 e il 1719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7" y="29796"/>
            <a:ext cx="8378061" cy="6197773"/>
          </a:xfrm>
        </p:spPr>
      </p:pic>
    </p:spTree>
    <p:extLst>
      <p:ext uri="{BB962C8B-B14F-4D97-AF65-F5344CB8AC3E}">
        <p14:creationId xmlns:p14="http://schemas.microsoft.com/office/powerpoint/2010/main" val="27221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01160" cy="6696744"/>
          </a:xfrm>
        </p:spPr>
      </p:pic>
    </p:spTree>
    <p:extLst>
      <p:ext uri="{BB962C8B-B14F-4D97-AF65-F5344CB8AC3E}">
        <p14:creationId xmlns:p14="http://schemas.microsoft.com/office/powerpoint/2010/main" val="261841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301208"/>
            <a:ext cx="8784976" cy="1556792"/>
          </a:xfrm>
        </p:spPr>
        <p:txBody>
          <a:bodyPr>
            <a:normAutofit/>
          </a:bodyPr>
          <a:lstStyle/>
          <a:p>
            <a:r>
              <a:rPr lang="it-IT" sz="1400" dirty="0"/>
              <a:t>La facciata attuale, è frutto di una ricostruzione degli anni </a:t>
            </a:r>
            <a:r>
              <a:rPr lang="it-IT" sz="1400" u="sng" dirty="0">
                <a:hlinkClick r:id="rId2" tooltip="1894"/>
              </a:rPr>
              <a:t>1894</a:t>
            </a:r>
            <a:r>
              <a:rPr lang="it-IT" sz="1400" dirty="0"/>
              <a:t> - </a:t>
            </a:r>
            <a:r>
              <a:rPr lang="it-IT" sz="1400" u="sng" dirty="0">
                <a:hlinkClick r:id="rId3" tooltip="1897"/>
              </a:rPr>
              <a:t>1897</a:t>
            </a:r>
            <a:r>
              <a:rPr lang="it-IT" sz="1400" dirty="0"/>
              <a:t> a opera di </a:t>
            </a:r>
            <a:r>
              <a:rPr lang="it-IT" sz="1400" u="sng" dirty="0">
                <a:hlinkClick r:id="rId4" tooltip="Gaetano Moretti"/>
              </a:rPr>
              <a:t>Gaetano Moretti</a:t>
            </a:r>
            <a:r>
              <a:rPr lang="it-IT" sz="1400" dirty="0"/>
              <a:t> e </a:t>
            </a:r>
            <a:r>
              <a:rPr lang="it-IT" sz="1400" u="sng" dirty="0">
                <a:hlinkClick r:id="rId5" tooltip="Cesare Nava"/>
              </a:rPr>
              <a:t>Cesare Nava</a:t>
            </a:r>
            <a:r>
              <a:rPr lang="it-IT" sz="1400" dirty="0"/>
              <a:t>, in stile romanico lombardo, in linea col gusto storicistico di quei tempi.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3"/>
            <a:ext cx="9144001" cy="5763491"/>
          </a:xfrm>
        </p:spPr>
      </p:pic>
    </p:spTree>
    <p:extLst>
      <p:ext uri="{BB962C8B-B14F-4D97-AF65-F5344CB8AC3E}">
        <p14:creationId xmlns:p14="http://schemas.microsoft.com/office/powerpoint/2010/main" val="10734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157191"/>
            <a:ext cx="8712968" cy="170668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Lapide latina che ricorda i ‘restauri’  del 1894, sulla facciata della </a:t>
            </a:r>
            <a:r>
              <a:rPr lang="it-IT" sz="1400" dirty="0" err="1" smtClean="0"/>
              <a:t>hiesa</a:t>
            </a:r>
            <a:r>
              <a:rPr lang="it-IT" sz="1400" dirty="0" smtClean="0"/>
              <a:t>  di San Sepolcro.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0811" cy="4005064"/>
          </a:xfrm>
        </p:spPr>
      </p:pic>
    </p:spTree>
    <p:extLst>
      <p:ext uri="{BB962C8B-B14F-4D97-AF65-F5344CB8AC3E}">
        <p14:creationId xmlns:p14="http://schemas.microsoft.com/office/powerpoint/2010/main" val="375980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21288"/>
            <a:ext cx="9144000" cy="980728"/>
          </a:xfrm>
        </p:spPr>
        <p:txBody>
          <a:bodyPr>
            <a:normAutofit/>
          </a:bodyPr>
          <a:lstStyle/>
          <a:p>
            <a:r>
              <a:rPr lang="it-IT" sz="1200" dirty="0"/>
              <a:t>In tale occasione, ma solo con un intervento posteriore del 1903, i due campanili vennero resi gemelli abbassando quello di destra all'altezza originaria, e l'affresco del </a:t>
            </a:r>
            <a:r>
              <a:rPr lang="it-IT" sz="1200" dirty="0" err="1"/>
              <a:t>Bramantino</a:t>
            </a:r>
            <a:r>
              <a:rPr lang="it-IT" sz="1200" dirty="0"/>
              <a:t> che era collocato sopra il portale venne staccato e trasferito all'interno della chiesa</a:t>
            </a:r>
            <a:r>
              <a:rPr lang="it-IT" sz="1200" dirty="0" smtClean="0"/>
              <a:t>.</a:t>
            </a:r>
            <a:r>
              <a:rPr lang="it-IT" sz="1200" u="sng" baseline="30000" dirty="0"/>
              <a:t>.</a:t>
            </a:r>
            <a:endParaRPr lang="it-IT" sz="1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220407" cy="6165304"/>
          </a:xfrm>
        </p:spPr>
      </p:pic>
    </p:spTree>
    <p:extLst>
      <p:ext uri="{BB962C8B-B14F-4D97-AF65-F5344CB8AC3E}">
        <p14:creationId xmlns:p14="http://schemas.microsoft.com/office/powerpoint/2010/main" val="27502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518</Words>
  <Application>Microsoft Office PowerPoint</Application>
  <PresentationFormat>Presentazione su schermo (4:3)</PresentationFormat>
  <Paragraphs>19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La chiesa venne fondata come privata nel 1030 con il titolo di  Santissima Trinità] dal Magister Monetæ Benedetto Ronzone o Rozone, Maestro della Zecca, e costruita su un terreno della famiglia dello stesso nei pressi della sua abitazione.</vt:lpstr>
      <vt:lpstr>Il 15 luglio 1100, in piena epoca di Crociate, l'arcivescovo di Milano Anselmo da Bovisio nel giorno delle celebrazioni del primo anniversario della spedizione crociata lombarda che nel 1099 prese Gerusalemme e alla vigilia della seconda spedizione del 1100, ridedica la chiesa della Santissima Trinità al San Sepolcro di Gerusalemme.</vt:lpstr>
      <vt:lpstr>La chiesa di San Sepolcro fu eletta nel  1778 da Carlo Borromeo a sede principale della congregazione degli Oblati dei Santi Ambrogio e Carlo da egli stesso fondata; lo stesso Borromeo istituì la cerimonia del Santo Chiodo che, annualmente, si snoda dal Duomo a San Sepolcro.</vt:lpstr>
      <vt:lpstr>Nel 1605 Federico Borromeo chiamò l'architetto Aurelio Trezzi a trasformarne l'interno alla maniera barocca e fece erigere al fianco e nel retro della chiesa la Biblioteca Ambrosiana </vt:lpstr>
      <vt:lpstr>La chiesa fu poi ulteriormente modificata e restaurata tra il 1713 e il 1719</vt:lpstr>
      <vt:lpstr>Presentazione standard di PowerPoint</vt:lpstr>
      <vt:lpstr>La facciata attuale, è frutto di una ricostruzione degli anni 1894 - 1897 a opera di Gaetano Moretti e Cesare Nava, in stile romanico lombardo, in linea col gusto storicistico di quei tempi. </vt:lpstr>
      <vt:lpstr>Lapide latina che ricorda i ‘restauri’  del 1894, sulla facciata della hiesa  di San Sepolcro.</vt:lpstr>
      <vt:lpstr>In tale occasione, ma solo con un intervento posteriore del 1903, i due campanili vennero resi gemelli abbassando quello di destra all'altezza originaria, e l'affresco del Bramantino che era collocato sopra il portale venne staccato e trasferito all'interno della chiesa..</vt:lpstr>
      <vt:lpstr>Nel 1928 la chiesa fu acquistata dalla Biblioteca Ambrosiana e cessò così il suo status di parrocchia </vt:lpstr>
      <vt:lpstr>Presentazione standard di PowerPoint</vt:lpstr>
      <vt:lpstr>Presentazione standard di PowerPoint</vt:lpstr>
      <vt:lpstr>Presentazione standard di PowerPoint</vt:lpstr>
      <vt:lpstr>Chiesa si San Sepolcro</vt:lpstr>
      <vt:lpstr>Presentazione standard di PowerPoint</vt:lpstr>
      <vt:lpstr>Presentazione standard di PowerPoint</vt:lpstr>
      <vt:lpstr>L'interno è rimasto fino ai giorni nostri in stile barocco. L‘atrio è attribuito a Francescp Maria  Richini e chiuso da due cappelle decorate dagli affreschi di Carlo  Bellosio San Carlo al Sepolcro e San Filippo Neri presentato a San Carlo. </vt:lpstr>
      <vt:lpstr>Posto davanti all'abside un sarcofago opera forse di di Maestri campionesi della prima parte del XIV secolo..</vt:lpstr>
      <vt:lpstr>Presentazione standard di PowerPoint</vt:lpstr>
      <vt:lpstr>Dal2014 nella chiesa viene celebrata la divina liturgia in rito bizantino secondo la tradizione della comunità italo-albanese presente in Italia. </vt:lpstr>
      <vt:lpstr>La divina liturgia viene cantata una settimana in greco antico - come da tradizione di tutti i popoli d'Oriente e conservato dagli arbereshe - e un'altra in albanese con qualche lettura (es. vangelo) in italiano. </vt:lpstr>
      <vt:lpstr>IL sarcofago  doveva contenere alcune reliquie di Terrasanta ivi portate dai crociati lombardi (terra di Gerusalemme  e alcuni capelli di Maria Maddalena).</vt:lpstr>
      <vt:lpstr>Nelle due cappelle a lato dell'altare due pregevoli gruppi scultorei in terracotta con una bella ultima cena a sinistra e un trittico sulla morte di Cristo a destra.</vt:lpstr>
      <vt:lpstr>Presentazione standard di PowerPoint</vt:lpstr>
      <vt:lpstr>Nelle due cappelle a lato dell'altare due pregevoli gruppi scultorei in terracotta con una bella ultima cena a sinistra.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Nelle due cappelle a lato dell'altare due pregevoli gruppi scultorei in terracotta con un bellssimo  trittico sulla morte di Cristo a destra.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19</cp:revision>
  <dcterms:created xsi:type="dcterms:W3CDTF">2016-04-10T13:02:04Z</dcterms:created>
  <dcterms:modified xsi:type="dcterms:W3CDTF">2016-04-13T17:07:35Z</dcterms:modified>
</cp:coreProperties>
</file>