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7" r:id="rId2"/>
    <p:sldId id="359" r:id="rId3"/>
    <p:sldId id="336" r:id="rId4"/>
    <p:sldId id="349" r:id="rId5"/>
    <p:sldId id="312" r:id="rId6"/>
    <p:sldId id="261" r:id="rId7"/>
    <p:sldId id="342" r:id="rId8"/>
    <p:sldId id="364" r:id="rId9"/>
    <p:sldId id="343" r:id="rId10"/>
    <p:sldId id="313" r:id="rId11"/>
    <p:sldId id="256" r:id="rId12"/>
    <p:sldId id="296" r:id="rId13"/>
    <p:sldId id="338" r:id="rId14"/>
    <p:sldId id="350" r:id="rId15"/>
    <p:sldId id="326" r:id="rId16"/>
    <p:sldId id="344" r:id="rId17"/>
    <p:sldId id="345" r:id="rId18"/>
    <p:sldId id="346" r:id="rId19"/>
    <p:sldId id="340" r:id="rId20"/>
    <p:sldId id="341" r:id="rId21"/>
    <p:sldId id="339" r:id="rId22"/>
    <p:sldId id="269" r:id="rId23"/>
    <p:sldId id="347" r:id="rId24"/>
    <p:sldId id="348" r:id="rId25"/>
    <p:sldId id="275" r:id="rId26"/>
    <p:sldId id="328" r:id="rId27"/>
    <p:sldId id="257" r:id="rId28"/>
    <p:sldId id="271" r:id="rId29"/>
    <p:sldId id="258" r:id="rId30"/>
    <p:sldId id="281" r:id="rId31"/>
    <p:sldId id="260" r:id="rId32"/>
    <p:sldId id="262" r:id="rId33"/>
    <p:sldId id="329" r:id="rId34"/>
    <p:sldId id="330" r:id="rId35"/>
    <p:sldId id="264" r:id="rId36"/>
    <p:sldId id="365" r:id="rId37"/>
    <p:sldId id="366" r:id="rId38"/>
    <p:sldId id="265" r:id="rId39"/>
    <p:sldId id="331" r:id="rId40"/>
    <p:sldId id="276" r:id="rId41"/>
    <p:sldId id="259" r:id="rId42"/>
    <p:sldId id="266" r:id="rId43"/>
    <p:sldId id="267" r:id="rId44"/>
    <p:sldId id="263" r:id="rId45"/>
    <p:sldId id="268" r:id="rId46"/>
    <p:sldId id="270" r:id="rId47"/>
    <p:sldId id="277" r:id="rId48"/>
    <p:sldId id="352" r:id="rId49"/>
    <p:sldId id="279" r:id="rId50"/>
    <p:sldId id="272" r:id="rId51"/>
    <p:sldId id="274" r:id="rId52"/>
    <p:sldId id="351" r:id="rId53"/>
    <p:sldId id="353" r:id="rId54"/>
    <p:sldId id="354" r:id="rId55"/>
    <p:sldId id="355" r:id="rId56"/>
    <p:sldId id="356" r:id="rId57"/>
    <p:sldId id="357" r:id="rId58"/>
    <p:sldId id="278" r:id="rId59"/>
    <p:sldId id="283" r:id="rId60"/>
    <p:sldId id="335" r:id="rId61"/>
    <p:sldId id="332" r:id="rId62"/>
    <p:sldId id="333" r:id="rId63"/>
    <p:sldId id="334" r:id="rId64"/>
    <p:sldId id="324" r:id="rId65"/>
    <p:sldId id="307" r:id="rId66"/>
    <p:sldId id="327" r:id="rId67"/>
    <p:sldId id="367" r:id="rId6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sorterViewPr>
    <p:cViewPr>
      <p:scale>
        <a:sx n="100" d="100"/>
        <a:sy n="100" d="100"/>
      </p:scale>
      <p:origin x="0" y="148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AA00CA6-5A99-4DD3-BC6C-493EFD6F0ADE}" type="datetimeFigureOut">
              <a:rPr lang="it-IT" smtClean="0"/>
              <a:t>12/04/2016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9F5138-C8D0-48B2-AC52-2A4A1342FC89}" type="slidenum">
              <a:rPr lang="it-IT" smtClean="0"/>
              <a:t>‹N›</a:t>
            </a:fld>
            <a:endParaRPr lang="it-IT"/>
          </a:p>
        </p:txBody>
      </p:sp>
    </p:spTree>
    <p:extLst>
      <p:ext uri="{BB962C8B-B14F-4D97-AF65-F5344CB8AC3E}">
        <p14:creationId xmlns:p14="http://schemas.microsoft.com/office/powerpoint/2010/main" val="3426888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AA00CA6-5A99-4DD3-BC6C-493EFD6F0ADE}" type="datetimeFigureOut">
              <a:rPr lang="it-IT" smtClean="0"/>
              <a:t>12/04/2016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9F5138-C8D0-48B2-AC52-2A4A1342FC89}" type="slidenum">
              <a:rPr lang="it-IT" smtClean="0"/>
              <a:t>‹N›</a:t>
            </a:fld>
            <a:endParaRPr lang="it-IT"/>
          </a:p>
        </p:txBody>
      </p:sp>
    </p:spTree>
    <p:extLst>
      <p:ext uri="{BB962C8B-B14F-4D97-AF65-F5344CB8AC3E}">
        <p14:creationId xmlns:p14="http://schemas.microsoft.com/office/powerpoint/2010/main" val="1496887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AA00CA6-5A99-4DD3-BC6C-493EFD6F0ADE}" type="datetimeFigureOut">
              <a:rPr lang="it-IT" smtClean="0"/>
              <a:t>12/04/2016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9F5138-C8D0-48B2-AC52-2A4A1342FC89}" type="slidenum">
              <a:rPr lang="it-IT" smtClean="0"/>
              <a:t>‹N›</a:t>
            </a:fld>
            <a:endParaRPr lang="it-IT"/>
          </a:p>
        </p:txBody>
      </p:sp>
    </p:spTree>
    <p:extLst>
      <p:ext uri="{BB962C8B-B14F-4D97-AF65-F5344CB8AC3E}">
        <p14:creationId xmlns:p14="http://schemas.microsoft.com/office/powerpoint/2010/main" val="2368341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AA00CA6-5A99-4DD3-BC6C-493EFD6F0ADE}" type="datetimeFigureOut">
              <a:rPr lang="it-IT" smtClean="0"/>
              <a:t>12/04/2016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9F5138-C8D0-48B2-AC52-2A4A1342FC89}" type="slidenum">
              <a:rPr lang="it-IT" smtClean="0"/>
              <a:t>‹N›</a:t>
            </a:fld>
            <a:endParaRPr lang="it-IT"/>
          </a:p>
        </p:txBody>
      </p:sp>
    </p:spTree>
    <p:extLst>
      <p:ext uri="{BB962C8B-B14F-4D97-AF65-F5344CB8AC3E}">
        <p14:creationId xmlns:p14="http://schemas.microsoft.com/office/powerpoint/2010/main" val="116081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AA00CA6-5A99-4DD3-BC6C-493EFD6F0ADE}" type="datetimeFigureOut">
              <a:rPr lang="it-IT" smtClean="0"/>
              <a:t>12/04/2016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9F5138-C8D0-48B2-AC52-2A4A1342FC89}" type="slidenum">
              <a:rPr lang="it-IT" smtClean="0"/>
              <a:t>‹N›</a:t>
            </a:fld>
            <a:endParaRPr lang="it-IT"/>
          </a:p>
        </p:txBody>
      </p:sp>
    </p:spTree>
    <p:extLst>
      <p:ext uri="{BB962C8B-B14F-4D97-AF65-F5344CB8AC3E}">
        <p14:creationId xmlns:p14="http://schemas.microsoft.com/office/powerpoint/2010/main" val="180607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AA00CA6-5A99-4DD3-BC6C-493EFD6F0ADE}" type="datetimeFigureOut">
              <a:rPr lang="it-IT" smtClean="0"/>
              <a:t>12/04/2016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69F5138-C8D0-48B2-AC52-2A4A1342FC89}" type="slidenum">
              <a:rPr lang="it-IT" smtClean="0"/>
              <a:t>‹N›</a:t>
            </a:fld>
            <a:endParaRPr lang="it-IT"/>
          </a:p>
        </p:txBody>
      </p:sp>
    </p:spTree>
    <p:extLst>
      <p:ext uri="{BB962C8B-B14F-4D97-AF65-F5344CB8AC3E}">
        <p14:creationId xmlns:p14="http://schemas.microsoft.com/office/powerpoint/2010/main" val="4156946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AA00CA6-5A99-4DD3-BC6C-493EFD6F0ADE}" type="datetimeFigureOut">
              <a:rPr lang="it-IT" smtClean="0"/>
              <a:t>12/04/2016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69F5138-C8D0-48B2-AC52-2A4A1342FC89}" type="slidenum">
              <a:rPr lang="it-IT" smtClean="0"/>
              <a:t>‹N›</a:t>
            </a:fld>
            <a:endParaRPr lang="it-IT"/>
          </a:p>
        </p:txBody>
      </p:sp>
    </p:spTree>
    <p:extLst>
      <p:ext uri="{BB962C8B-B14F-4D97-AF65-F5344CB8AC3E}">
        <p14:creationId xmlns:p14="http://schemas.microsoft.com/office/powerpoint/2010/main" val="3260414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AA00CA6-5A99-4DD3-BC6C-493EFD6F0ADE}" type="datetimeFigureOut">
              <a:rPr lang="it-IT" smtClean="0"/>
              <a:t>12/04/2016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69F5138-C8D0-48B2-AC52-2A4A1342FC89}" type="slidenum">
              <a:rPr lang="it-IT" smtClean="0"/>
              <a:t>‹N›</a:t>
            </a:fld>
            <a:endParaRPr lang="it-IT"/>
          </a:p>
        </p:txBody>
      </p:sp>
    </p:spTree>
    <p:extLst>
      <p:ext uri="{BB962C8B-B14F-4D97-AF65-F5344CB8AC3E}">
        <p14:creationId xmlns:p14="http://schemas.microsoft.com/office/powerpoint/2010/main" val="237648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AA00CA6-5A99-4DD3-BC6C-493EFD6F0ADE}" type="datetimeFigureOut">
              <a:rPr lang="it-IT" smtClean="0"/>
              <a:t>12/04/2016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69F5138-C8D0-48B2-AC52-2A4A1342FC89}" type="slidenum">
              <a:rPr lang="it-IT" smtClean="0"/>
              <a:t>‹N›</a:t>
            </a:fld>
            <a:endParaRPr lang="it-IT"/>
          </a:p>
        </p:txBody>
      </p:sp>
    </p:spTree>
    <p:extLst>
      <p:ext uri="{BB962C8B-B14F-4D97-AF65-F5344CB8AC3E}">
        <p14:creationId xmlns:p14="http://schemas.microsoft.com/office/powerpoint/2010/main" val="218644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AA00CA6-5A99-4DD3-BC6C-493EFD6F0ADE}" type="datetimeFigureOut">
              <a:rPr lang="it-IT" smtClean="0"/>
              <a:t>12/04/2016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69F5138-C8D0-48B2-AC52-2A4A1342FC89}" type="slidenum">
              <a:rPr lang="it-IT" smtClean="0"/>
              <a:t>‹N›</a:t>
            </a:fld>
            <a:endParaRPr lang="it-IT"/>
          </a:p>
        </p:txBody>
      </p:sp>
    </p:spTree>
    <p:extLst>
      <p:ext uri="{BB962C8B-B14F-4D97-AF65-F5344CB8AC3E}">
        <p14:creationId xmlns:p14="http://schemas.microsoft.com/office/powerpoint/2010/main" val="1080088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AA00CA6-5A99-4DD3-BC6C-493EFD6F0ADE}" type="datetimeFigureOut">
              <a:rPr lang="it-IT" smtClean="0"/>
              <a:t>12/04/2016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69F5138-C8D0-48B2-AC52-2A4A1342FC89}" type="slidenum">
              <a:rPr lang="it-IT" smtClean="0"/>
              <a:t>‹N›</a:t>
            </a:fld>
            <a:endParaRPr lang="it-IT"/>
          </a:p>
        </p:txBody>
      </p:sp>
    </p:spTree>
    <p:extLst>
      <p:ext uri="{BB962C8B-B14F-4D97-AF65-F5344CB8AC3E}">
        <p14:creationId xmlns:p14="http://schemas.microsoft.com/office/powerpoint/2010/main" val="320950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00CA6-5A99-4DD3-BC6C-493EFD6F0ADE}" type="datetimeFigureOut">
              <a:rPr lang="it-IT" smtClean="0"/>
              <a:t>12/04/2016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F5138-C8D0-48B2-AC52-2A4A1342FC89}" type="slidenum">
              <a:rPr lang="it-IT" smtClean="0"/>
              <a:t>‹N›</a:t>
            </a:fld>
            <a:endParaRPr lang="it-IT"/>
          </a:p>
        </p:txBody>
      </p:sp>
    </p:spTree>
    <p:extLst>
      <p:ext uri="{BB962C8B-B14F-4D97-AF65-F5344CB8AC3E}">
        <p14:creationId xmlns:p14="http://schemas.microsoft.com/office/powerpoint/2010/main" val="2719879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50155" cy="3861048"/>
          </a:xfrm>
        </p:spPr>
      </p:pic>
    </p:spTree>
    <p:extLst>
      <p:ext uri="{BB962C8B-B14F-4D97-AF65-F5344CB8AC3E}">
        <p14:creationId xmlns:p14="http://schemas.microsoft.com/office/powerpoint/2010/main" val="1525847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5085184"/>
            <a:ext cx="8784976" cy="1772816"/>
          </a:xfrm>
        </p:spPr>
        <p:txBody>
          <a:bodyPr>
            <a:normAutofit/>
          </a:bodyPr>
          <a:lstStyle/>
          <a:p>
            <a:r>
              <a:rPr lang="it-IT" sz="1400" dirty="0" smtClean="0"/>
              <a:t>L’edificio è sorto  nel </a:t>
            </a:r>
            <a:r>
              <a:rPr lang="it-IT" sz="1400" dirty="0"/>
              <a:t>luogo dove dove un tempo c’era il </a:t>
            </a:r>
            <a:r>
              <a:rPr lang="it-IT" sz="1400" b="1" dirty="0"/>
              <a:t>foro romano</a:t>
            </a:r>
            <a:r>
              <a:rPr lang="it-IT" sz="1400" dirty="0"/>
              <a:t>, cioè il fulcro della vita sociale della vecchia Mediolanum, del quale conserva ancora il pavimento originale del IV secolo</a:t>
            </a:r>
            <a:r>
              <a:rPr lang="it-IT" sz="1400" dirty="0" smtClean="0"/>
              <a:t>:</a:t>
            </a:r>
            <a:br>
              <a:rPr lang="it-IT" sz="1400" dirty="0" smtClean="0"/>
            </a:br>
            <a:r>
              <a:rPr lang="it-IT" sz="1400" dirty="0"/>
              <a:t>La pavimentazione, infatti, costituita da ampie lastre di pietra bianca molto resistente,  proviene dal lastricato dell’antico foro romano del IV secolo che rappresentava la piazza principale della </a:t>
            </a:r>
            <a:r>
              <a:rPr lang="it-IT" sz="1400" i="1" dirty="0" err="1"/>
              <a:t>civitas</a:t>
            </a:r>
            <a:r>
              <a:rPr lang="it-IT" sz="1400" i="1" dirty="0"/>
              <a:t> </a:t>
            </a:r>
            <a:r>
              <a:rPr lang="it-IT" sz="1400" i="1" dirty="0" smtClean="0"/>
              <a:t>romana.</a:t>
            </a:r>
            <a:endParaRPr lang="it-IT" sz="1400" i="1"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836"/>
            <a:ext cx="9118382" cy="4217252"/>
          </a:xfrm>
        </p:spPr>
      </p:pic>
    </p:spTree>
    <p:extLst>
      <p:ext uri="{BB962C8B-B14F-4D97-AF65-F5344CB8AC3E}">
        <p14:creationId xmlns:p14="http://schemas.microsoft.com/office/powerpoint/2010/main" val="5977235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rot="10800000" flipV="1">
            <a:off x="0" y="5589240"/>
            <a:ext cx="9144000" cy="1268760"/>
          </a:xfrm>
        </p:spPr>
        <p:txBody>
          <a:bodyPr>
            <a:normAutofit/>
          </a:bodyPr>
          <a:lstStyle/>
          <a:p>
            <a:r>
              <a:rPr lang="it-IT" sz="1400" dirty="0" smtClean="0"/>
              <a:t>, </a:t>
            </a:r>
            <a:endParaRPr lang="it-IT" sz="1400" dirty="0"/>
          </a:p>
        </p:txBody>
      </p:sp>
      <p:sp>
        <p:nvSpPr>
          <p:cNvPr id="3" name="Sottotitolo 2"/>
          <p:cNvSpPr>
            <a:spLocks noGrp="1"/>
          </p:cNvSpPr>
          <p:nvPr>
            <p:ph type="subTitle" idx="1"/>
          </p:nvPr>
        </p:nvSpPr>
        <p:spPr>
          <a:xfrm>
            <a:off x="251520" y="5589240"/>
            <a:ext cx="8640960" cy="2448272"/>
          </a:xfrm>
        </p:spPr>
        <p:txBody>
          <a:bodyPr>
            <a:normAutofit/>
          </a:bodyPr>
          <a:lstStyle/>
          <a:p>
            <a:r>
              <a:rPr lang="it-IT" sz="1400" dirty="0" smtClean="0"/>
              <a:t>Il pavimento è ricoperta </a:t>
            </a:r>
            <a:r>
              <a:rPr lang="it-IT" sz="1400" dirty="0"/>
              <a:t>con lastre marmoree di epoca augustea che testimoniano l'antica pavimentazione del Foro Romano. </a:t>
            </a:r>
          </a:p>
          <a:p>
            <a:endParaRPr lang="it-IT" sz="1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35600" cy="5301209"/>
          </a:xfrm>
          <a:prstGeom prst="rect">
            <a:avLst/>
          </a:prstGeom>
        </p:spPr>
      </p:pic>
    </p:spTree>
    <p:extLst>
      <p:ext uri="{BB962C8B-B14F-4D97-AF65-F5344CB8AC3E}">
        <p14:creationId xmlns:p14="http://schemas.microsoft.com/office/powerpoint/2010/main" val="23848991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5373216"/>
            <a:ext cx="8928992" cy="1368152"/>
          </a:xfrm>
        </p:spPr>
        <p:txBody>
          <a:bodyPr>
            <a:normAutofit/>
          </a:bodyPr>
          <a:lstStyle/>
          <a:p>
            <a:r>
              <a:rPr lang="it-IT" sz="1400" dirty="0" smtClean="0"/>
              <a:t>Si tentò di ottenere </a:t>
            </a:r>
            <a:r>
              <a:rPr lang="it-IT" sz="1400" dirty="0"/>
              <a:t> </a:t>
            </a:r>
            <a:r>
              <a:rPr lang="it-IT" sz="1400" b="1" dirty="0"/>
              <a:t>una copia del sepolcro di Cristo</a:t>
            </a:r>
            <a:r>
              <a:rPr lang="it-IT" sz="1400" dirty="0"/>
              <a:t> nella parte sotterranea della Chiesa, cioè la cripta: al suo </a:t>
            </a:r>
            <a:r>
              <a:rPr lang="it-IT" sz="1400" dirty="0" smtClean="0"/>
              <a:t>interno.</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7690"/>
            <a:ext cx="9159510" cy="5139502"/>
          </a:xfrm>
        </p:spPr>
      </p:pic>
    </p:spTree>
    <p:extLst>
      <p:ext uri="{BB962C8B-B14F-4D97-AF65-F5344CB8AC3E}">
        <p14:creationId xmlns:p14="http://schemas.microsoft.com/office/powerpoint/2010/main" val="1750098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165304"/>
            <a:ext cx="8964488" cy="692696"/>
          </a:xfrm>
        </p:spPr>
        <p:txBody>
          <a:bodyPr>
            <a:normAutofit fontScale="90000"/>
          </a:bodyPr>
          <a:lstStyle/>
          <a:p>
            <a:r>
              <a:rPr lang="it-IT" sz="1400" dirty="0"/>
              <a:t>il titolo di San Sepolcro: nostalgia di Terra Santa, memoria di quella stessa </a:t>
            </a:r>
            <a:r>
              <a:rPr lang="it-IT" sz="1400" dirty="0" smtClean="0"/>
              <a:t>Gerusalemme</a:t>
            </a:r>
            <a:br>
              <a:rPr lang="it-IT" sz="1400" dirty="0" smtClean="0"/>
            </a:br>
            <a:r>
              <a:rPr lang="it-IT" sz="1400" dirty="0" smtClean="0"/>
              <a:t> </a:t>
            </a:r>
            <a:r>
              <a:rPr lang="it-IT" sz="1400" dirty="0"/>
              <a:t>che è “ombelico dell’universo”.</a:t>
            </a:r>
            <a:br>
              <a:rPr lang="it-IT" sz="1400" dirty="0"/>
            </a:b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45" y="0"/>
            <a:ext cx="9238613" cy="6165304"/>
          </a:xfrm>
        </p:spPr>
      </p:pic>
    </p:spTree>
    <p:extLst>
      <p:ext uri="{BB962C8B-B14F-4D97-AF65-F5344CB8AC3E}">
        <p14:creationId xmlns:p14="http://schemas.microsoft.com/office/powerpoint/2010/main" val="3088627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1636" cy="6093296"/>
          </a:xfrm>
        </p:spPr>
      </p:pic>
    </p:spTree>
    <p:extLst>
      <p:ext uri="{BB962C8B-B14F-4D97-AF65-F5344CB8AC3E}">
        <p14:creationId xmlns:p14="http://schemas.microsoft.com/office/powerpoint/2010/main" val="816508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48264" y="274638"/>
            <a:ext cx="2195736" cy="1143000"/>
          </a:xfrm>
        </p:spPr>
        <p:txBody>
          <a:bodyPr>
            <a:normAutofit fontScale="90000"/>
          </a:bodyPr>
          <a:lstStyle/>
          <a:p>
            <a:r>
              <a:rPr lang="it-IT" sz="1400" dirty="0" smtClean="0"/>
              <a:t>Narra</a:t>
            </a:r>
            <a:r>
              <a:rPr lang="it-IT" sz="1400" dirty="0"/>
              <a:t> la tradizione, venne posta la terra prelevata dai Crociati a Gerusalemme insieme ad altre reliquie riportate dalla terra Santa.</a:t>
            </a:r>
            <a:br>
              <a:rPr lang="it-IT" sz="1400" dirty="0"/>
            </a:b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6858000"/>
          </a:xfrm>
        </p:spPr>
      </p:pic>
    </p:spTree>
    <p:extLst>
      <p:ext uri="{BB962C8B-B14F-4D97-AF65-F5344CB8AC3E}">
        <p14:creationId xmlns:p14="http://schemas.microsoft.com/office/powerpoint/2010/main" val="30574148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0" y="13111"/>
            <a:ext cx="9226826" cy="5864161"/>
          </a:xfrm>
        </p:spPr>
      </p:pic>
    </p:spTree>
    <p:extLst>
      <p:ext uri="{BB962C8B-B14F-4D97-AF65-F5344CB8AC3E}">
        <p14:creationId xmlns:p14="http://schemas.microsoft.com/office/powerpoint/2010/main" val="3174626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39943" cy="6093296"/>
          </a:xfrm>
        </p:spPr>
      </p:pic>
    </p:spTree>
    <p:extLst>
      <p:ext uri="{BB962C8B-B14F-4D97-AF65-F5344CB8AC3E}">
        <p14:creationId xmlns:p14="http://schemas.microsoft.com/office/powerpoint/2010/main" val="1324414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68341" cy="5157192"/>
          </a:xfrm>
        </p:spPr>
      </p:pic>
    </p:spTree>
    <p:extLst>
      <p:ext uri="{BB962C8B-B14F-4D97-AF65-F5344CB8AC3E}">
        <p14:creationId xmlns:p14="http://schemas.microsoft.com/office/powerpoint/2010/main" val="230448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224893" cy="6165304"/>
          </a:xfrm>
        </p:spPr>
      </p:pic>
    </p:spTree>
    <p:extLst>
      <p:ext uri="{BB962C8B-B14F-4D97-AF65-F5344CB8AC3E}">
        <p14:creationId xmlns:p14="http://schemas.microsoft.com/office/powerpoint/2010/main" val="1039406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09" y="0"/>
            <a:ext cx="5151120" cy="6858000"/>
          </a:xfrm>
        </p:spPr>
      </p:pic>
    </p:spTree>
    <p:extLst>
      <p:ext uri="{BB962C8B-B14F-4D97-AF65-F5344CB8AC3E}">
        <p14:creationId xmlns:p14="http://schemas.microsoft.com/office/powerpoint/2010/main" val="1944986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5292081" cy="7120575"/>
          </a:xfrm>
        </p:spPr>
      </p:pic>
    </p:spTree>
    <p:extLst>
      <p:ext uri="{BB962C8B-B14F-4D97-AF65-F5344CB8AC3E}">
        <p14:creationId xmlns:p14="http://schemas.microsoft.com/office/powerpoint/2010/main" val="1186432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51177" cy="6858000"/>
          </a:xfrm>
        </p:spPr>
      </p:pic>
    </p:spTree>
    <p:extLst>
      <p:ext uri="{BB962C8B-B14F-4D97-AF65-F5344CB8AC3E}">
        <p14:creationId xmlns:p14="http://schemas.microsoft.com/office/powerpoint/2010/main" val="4070772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6093296"/>
            <a:ext cx="8928992" cy="648072"/>
          </a:xfrm>
        </p:spPr>
        <p:txBody>
          <a:bodyPr>
            <a:normAutofit/>
          </a:bodyPr>
          <a:lstStyle/>
          <a:p>
            <a:r>
              <a:rPr lang="it-IT" sz="1400" dirty="0"/>
              <a:t>In una delle nicchie è tuttora custodita una grande</a:t>
            </a:r>
            <a:r>
              <a:rPr lang="it-IT" sz="1400" b="1" dirty="0"/>
              <a:t> palma in rame,</a:t>
            </a:r>
            <a:r>
              <a:rPr lang="it-IT" sz="1400" dirty="0"/>
              <a:t> simbolo della sapienza, fatta realizzare dal cardinale </a:t>
            </a:r>
            <a:r>
              <a:rPr lang="it-IT" sz="1400" b="1" dirty="0"/>
              <a:t>Federico Borromeo</a:t>
            </a:r>
            <a:r>
              <a:rPr lang="it-IT" sz="1400" dirty="0"/>
              <a:t> nel 1616 a Gian Andrea Biffi e Gerolamo Olivieri.</a:t>
            </a:r>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34815"/>
            <a:ext cx="7596336" cy="6225981"/>
          </a:xfrm>
        </p:spPr>
      </p:pic>
    </p:spTree>
    <p:extLst>
      <p:ext uri="{BB962C8B-B14F-4D97-AF65-F5344CB8AC3E}">
        <p14:creationId xmlns:p14="http://schemas.microsoft.com/office/powerpoint/2010/main" val="4232888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222771" cy="4797152"/>
          </a:xfrm>
        </p:spPr>
      </p:pic>
    </p:spTree>
    <p:extLst>
      <p:ext uri="{BB962C8B-B14F-4D97-AF65-F5344CB8AC3E}">
        <p14:creationId xmlns:p14="http://schemas.microsoft.com/office/powerpoint/2010/main" val="1442476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6858000"/>
          </a:xfrm>
        </p:spPr>
      </p:pic>
    </p:spTree>
    <p:extLst>
      <p:ext uri="{BB962C8B-B14F-4D97-AF65-F5344CB8AC3E}">
        <p14:creationId xmlns:p14="http://schemas.microsoft.com/office/powerpoint/2010/main" val="8862581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93296"/>
            <a:ext cx="9036496" cy="764704"/>
          </a:xfrm>
        </p:spPr>
        <p:txBody>
          <a:bodyPr>
            <a:normAutofit/>
          </a:bodyPr>
          <a:lstStyle/>
          <a:p>
            <a:r>
              <a:rPr lang="it-IT" sz="1400" dirty="0" smtClean="0"/>
              <a:t>In  occasione della riapertura della cripta si organizzò l’esposizione in </a:t>
            </a:r>
            <a:r>
              <a:rPr lang="it-IT" sz="1400" dirty="0"/>
              <a:t>fac-simile del Telo sindonico, </a:t>
            </a:r>
            <a:r>
              <a:rPr lang="it-IT" sz="1400" dirty="0" smtClean="0"/>
              <a:t/>
            </a:r>
            <a:br>
              <a:rPr lang="it-IT" sz="1400" dirty="0" smtClean="0"/>
            </a:br>
            <a:r>
              <a:rPr lang="it-IT" sz="1400" dirty="0" smtClean="0"/>
              <a:t>allestito </a:t>
            </a:r>
            <a:r>
              <a:rPr lang="it-IT" sz="1400" dirty="0"/>
              <a:t>in una teca climatizzata, appositamente creata .</a:t>
            </a:r>
            <a:br>
              <a:rPr lang="it-IT" sz="1400" dirty="0"/>
            </a:b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31184" cy="6021288"/>
          </a:xfrm>
        </p:spPr>
      </p:pic>
    </p:spTree>
    <p:extLst>
      <p:ext uri="{BB962C8B-B14F-4D97-AF65-F5344CB8AC3E}">
        <p14:creationId xmlns:p14="http://schemas.microsoft.com/office/powerpoint/2010/main" val="28180713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5517232"/>
            <a:ext cx="8856984" cy="1340768"/>
          </a:xfrm>
        </p:spPr>
        <p:txBody>
          <a:bodyPr>
            <a:normAutofit/>
          </a:bodyPr>
          <a:lstStyle/>
          <a:p>
            <a:r>
              <a:rPr lang="it-IT" sz="1400" dirty="0"/>
              <a:t>la cripta divenne poi il luogo personale di preghiera di san Carlo Borromeo</a:t>
            </a:r>
            <a:r>
              <a:rPr lang="it-IT" sz="1400" dirty="0" smtClean="0"/>
              <a:t>.</a:t>
            </a:r>
            <a:br>
              <a:rPr lang="it-IT" sz="1400" dirty="0" smtClean="0"/>
            </a:br>
            <a:r>
              <a:rPr lang="it-IT" sz="1400" dirty="0" smtClean="0"/>
              <a:t>Tra </a:t>
            </a:r>
            <a:r>
              <a:rPr lang="it-IT" sz="1400" dirty="0"/>
              <a:t>queste colonne è passata la storia di Milano, di cui resta una delle testimonianze più antiche.</a:t>
            </a:r>
            <a:br>
              <a:rPr lang="it-IT" sz="1400" dirty="0"/>
            </a:b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24728" y="4724400"/>
            <a:ext cx="1512168" cy="2133600"/>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72818" cy="5157192"/>
          </a:xfrm>
          <a:prstGeom prst="rect">
            <a:avLst/>
          </a:prstGeom>
        </p:spPr>
      </p:pic>
    </p:spTree>
    <p:extLst>
      <p:ext uri="{BB962C8B-B14F-4D97-AF65-F5344CB8AC3E}">
        <p14:creationId xmlns:p14="http://schemas.microsoft.com/office/powerpoint/2010/main" val="665280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35597" cy="5157192"/>
          </a:xfrm>
        </p:spPr>
      </p:pic>
    </p:spTree>
    <p:extLst>
      <p:ext uri="{BB962C8B-B14F-4D97-AF65-F5344CB8AC3E}">
        <p14:creationId xmlns:p14="http://schemas.microsoft.com/office/powerpoint/2010/main" val="36326944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4941168"/>
            <a:ext cx="8229600" cy="1772816"/>
          </a:xfrm>
        </p:spPr>
        <p:txBody>
          <a:bodyPr>
            <a:normAutofit/>
          </a:bodyPr>
          <a:lstStyle/>
          <a:p>
            <a:r>
              <a:rPr lang="it-IT" sz="1400" dirty="0"/>
              <a:t>S</a:t>
            </a:r>
            <a:r>
              <a:rPr lang="it-IT" sz="1400" dirty="0" smtClean="0"/>
              <a:t>tatua </a:t>
            </a:r>
            <a:r>
              <a:rPr lang="it-IT" sz="1400" dirty="0"/>
              <a:t>seicentesca di san Carlo </a:t>
            </a:r>
            <a:r>
              <a:rPr lang="it-IT" sz="1600" dirty="0"/>
              <a:t>Borromeo (che aveva scelto la cripta come luogo di preghiera, ogni mercoledì e venerdì) </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44" y="0"/>
            <a:ext cx="9168944" cy="5239397"/>
          </a:xfrm>
        </p:spPr>
      </p:pic>
    </p:spTree>
    <p:extLst>
      <p:ext uri="{BB962C8B-B14F-4D97-AF65-F5344CB8AC3E}">
        <p14:creationId xmlns:p14="http://schemas.microsoft.com/office/powerpoint/2010/main" val="4109283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133"/>
            <a:ext cx="9210462" cy="6222179"/>
          </a:xfrm>
        </p:spPr>
      </p:pic>
    </p:spTree>
    <p:extLst>
      <p:ext uri="{BB962C8B-B14F-4D97-AF65-F5344CB8AC3E}">
        <p14:creationId xmlns:p14="http://schemas.microsoft.com/office/powerpoint/2010/main" val="997429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4797152"/>
            <a:ext cx="8928992" cy="2060848"/>
          </a:xfrm>
        </p:spPr>
        <p:txBody>
          <a:bodyPr>
            <a:normAutofit/>
          </a:bodyPr>
          <a:lstStyle/>
          <a:p>
            <a:r>
              <a:rPr lang="it-IT" sz="1400" dirty="0"/>
              <a:t>Opere di carità, educative e di preghiera trovarono la loro sede privilegiata proprio in San Sepolcro, dal sodalizio del Sacro Cuore di Gesù, che già dal 1527 si riuniva qui più volte all’anno per l’adorazione eucaristica delle Quarant’ore, all’assistenza per i più poveri esercitata dai padri Somaschi, fino alla pastorale “oratoriana” inaugurata da don Castellino da Castello.</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040326" cy="5085184"/>
          </a:xfrm>
        </p:spPr>
      </p:pic>
    </p:spTree>
    <p:extLst>
      <p:ext uri="{BB962C8B-B14F-4D97-AF65-F5344CB8AC3E}">
        <p14:creationId xmlns:p14="http://schemas.microsoft.com/office/powerpoint/2010/main" val="2702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93296"/>
            <a:ext cx="8686800" cy="764704"/>
          </a:xfrm>
        </p:spPr>
        <p:txBody>
          <a:bodyPr>
            <a:normAutofit/>
          </a:bodyPr>
          <a:lstStyle/>
          <a:p>
            <a:r>
              <a:rPr lang="it-IT" sz="1400" dirty="0"/>
              <a:t>San Carlo  fece  della cripta un luogo di preghiera sul Mistero della Passione di Cristo,</a:t>
            </a:r>
            <a:br>
              <a:rPr lang="it-IT" sz="1400" dirty="0"/>
            </a:br>
            <a:r>
              <a:rPr lang="it-IT" sz="1400" dirty="0"/>
              <a:t> mentre il cugino Federico Borromeo vi costruì attorno la Biblioteca Ambrosiana..</a:t>
            </a:r>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62" y="-1"/>
            <a:ext cx="9135438" cy="5966583"/>
          </a:xfrm>
        </p:spPr>
      </p:pic>
    </p:spTree>
    <p:extLst>
      <p:ext uri="{BB962C8B-B14F-4D97-AF65-F5344CB8AC3E}">
        <p14:creationId xmlns:p14="http://schemas.microsoft.com/office/powerpoint/2010/main" val="670361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293096"/>
            <a:ext cx="9144000" cy="2564904"/>
          </a:xfrm>
        </p:spPr>
        <p:txBody>
          <a:bodyPr>
            <a:normAutofit/>
          </a:bodyPr>
          <a:lstStyle/>
          <a:p>
            <a:r>
              <a:rPr lang="it-IT" sz="1400" dirty="0"/>
              <a:t>Proprio il </a:t>
            </a:r>
            <a:r>
              <a:rPr lang="it-IT" sz="1400" dirty="0" smtClean="0"/>
              <a:t>Borromeo volle </a:t>
            </a:r>
            <a:r>
              <a:rPr lang="it-IT" sz="1400" dirty="0"/>
              <a:t>insediare in questo complesso la congregazione degli Oblati che favorirono, in particolar modo, le devozioni in memoria della Passione di Cristo, istituendo inoltre la processione con il Santo Chiodo, nella festa dell’Invenzione della Croce. Facendo insomma di San </a:t>
            </a:r>
            <a:r>
              <a:rPr lang="it-IT" sz="1400" dirty="0" smtClean="0"/>
              <a:t>Sepolcro «la </a:t>
            </a:r>
            <a:r>
              <a:rPr lang="it-IT" sz="1400" dirty="0"/>
              <a:t>palestra dello Spirito Santo».</a:t>
            </a:r>
            <a:br>
              <a:rPr lang="it-IT" sz="1400" dirty="0"/>
            </a:b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10338" cy="3861048"/>
          </a:xfrm>
        </p:spPr>
      </p:pic>
    </p:spTree>
    <p:extLst>
      <p:ext uri="{BB962C8B-B14F-4D97-AF65-F5344CB8AC3E}">
        <p14:creationId xmlns:p14="http://schemas.microsoft.com/office/powerpoint/2010/main" val="17788452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96" y="9663"/>
            <a:ext cx="9274035" cy="6155641"/>
          </a:xfrm>
        </p:spPr>
      </p:pic>
    </p:spTree>
    <p:extLst>
      <p:ext uri="{BB962C8B-B14F-4D97-AF65-F5344CB8AC3E}">
        <p14:creationId xmlns:p14="http://schemas.microsoft.com/office/powerpoint/2010/main" val="9550558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5805264"/>
            <a:ext cx="8928992" cy="1052736"/>
          </a:xfrm>
        </p:spPr>
        <p:txBody>
          <a:bodyPr>
            <a:normAutofit/>
          </a:bodyPr>
          <a:lstStyle/>
          <a:p>
            <a:r>
              <a:rPr lang="it-IT" sz="1400" dirty="0" smtClean="0"/>
              <a:t>Si </a:t>
            </a:r>
            <a:r>
              <a:rPr lang="it-IT" sz="1400" dirty="0"/>
              <a:t>deve segnalare, in particolare, il grande sarcofago posto al centro della zona ipogea, raffigurante in rilievo il sepolcro di Cristo, opera di un maestro campionese del primo Trecento, al cui interno, secondo la tradizione, fu deposta la terra prelevata dai crociati a Gerusalemme, insieme ad altre reliquie provenienti dai luoghi santi d’oltremare.</a:t>
            </a:r>
            <a:br>
              <a:rPr lang="it-IT" sz="1400" dirty="0"/>
            </a:b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90" y="-1"/>
            <a:ext cx="9136810" cy="5116613"/>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8584" y="116632"/>
            <a:ext cx="2808312" cy="2340864"/>
          </a:xfrm>
          <a:prstGeom prst="rect">
            <a:avLst/>
          </a:prstGeom>
        </p:spPr>
      </p:pic>
    </p:spTree>
    <p:extLst>
      <p:ext uri="{BB962C8B-B14F-4D97-AF65-F5344CB8AC3E}">
        <p14:creationId xmlns:p14="http://schemas.microsoft.com/office/powerpoint/2010/main" val="592980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61" y="0"/>
            <a:ext cx="9219197" cy="6021288"/>
          </a:xfrm>
        </p:spPr>
      </p:pic>
    </p:spTree>
    <p:extLst>
      <p:ext uri="{BB962C8B-B14F-4D97-AF65-F5344CB8AC3E}">
        <p14:creationId xmlns:p14="http://schemas.microsoft.com/office/powerpoint/2010/main" val="16896402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96" y="6571"/>
            <a:ext cx="9130087" cy="6086725"/>
          </a:xfrm>
        </p:spPr>
      </p:pic>
    </p:spTree>
    <p:extLst>
      <p:ext uri="{BB962C8B-B14F-4D97-AF65-F5344CB8AC3E}">
        <p14:creationId xmlns:p14="http://schemas.microsoft.com/office/powerpoint/2010/main" val="18733999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50" y="0"/>
            <a:ext cx="9028394" cy="6858000"/>
          </a:xfrm>
        </p:spPr>
      </p:pic>
    </p:spTree>
    <p:extLst>
      <p:ext uri="{BB962C8B-B14F-4D97-AF65-F5344CB8AC3E}">
        <p14:creationId xmlns:p14="http://schemas.microsoft.com/office/powerpoint/2010/main" val="10489759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17924" cy="6858000"/>
          </a:xfrm>
        </p:spPr>
      </p:pic>
    </p:spTree>
    <p:extLst>
      <p:ext uri="{BB962C8B-B14F-4D97-AF65-F5344CB8AC3E}">
        <p14:creationId xmlns:p14="http://schemas.microsoft.com/office/powerpoint/2010/main" val="3556980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836"/>
            <a:ext cx="9232781" cy="6161468"/>
          </a:xfrm>
        </p:spPr>
      </p:pic>
    </p:spTree>
    <p:extLst>
      <p:ext uri="{BB962C8B-B14F-4D97-AF65-F5344CB8AC3E}">
        <p14:creationId xmlns:p14="http://schemas.microsoft.com/office/powerpoint/2010/main" val="29412699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29" y="0"/>
            <a:ext cx="9139931" cy="6858000"/>
          </a:xfrm>
        </p:spPr>
      </p:pic>
    </p:spTree>
    <p:extLst>
      <p:ext uri="{BB962C8B-B14F-4D97-AF65-F5344CB8AC3E}">
        <p14:creationId xmlns:p14="http://schemas.microsoft.com/office/powerpoint/2010/main" val="40031953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08831" cy="6858000"/>
          </a:xfrm>
        </p:spPr>
      </p:pic>
    </p:spTree>
    <p:extLst>
      <p:ext uri="{BB962C8B-B14F-4D97-AF65-F5344CB8AC3E}">
        <p14:creationId xmlns:p14="http://schemas.microsoft.com/office/powerpoint/2010/main" val="33171612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132"/>
            <a:ext cx="9172416" cy="5574107"/>
          </a:xfrm>
        </p:spPr>
      </p:pic>
    </p:spTree>
    <p:extLst>
      <p:ext uri="{BB962C8B-B14F-4D97-AF65-F5344CB8AC3E}">
        <p14:creationId xmlns:p14="http://schemas.microsoft.com/office/powerpoint/2010/main" val="30656798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57"/>
            <a:ext cx="9137758" cy="6091839"/>
          </a:xfrm>
        </p:spPr>
      </p:pic>
    </p:spTree>
    <p:extLst>
      <p:ext uri="{BB962C8B-B14F-4D97-AF65-F5344CB8AC3E}">
        <p14:creationId xmlns:p14="http://schemas.microsoft.com/office/powerpoint/2010/main" val="37442084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5335" cy="5877272"/>
          </a:xfrm>
        </p:spPr>
      </p:pic>
    </p:spTree>
    <p:extLst>
      <p:ext uri="{BB962C8B-B14F-4D97-AF65-F5344CB8AC3E}">
        <p14:creationId xmlns:p14="http://schemas.microsoft.com/office/powerpoint/2010/main" val="27209417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37535536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12560" y="4365104"/>
            <a:ext cx="3810000" cy="2133600"/>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72818" cy="5157192"/>
          </a:xfrm>
          <a:prstGeom prst="rect">
            <a:avLst/>
          </a:prstGeom>
        </p:spPr>
      </p:pic>
    </p:spTree>
    <p:extLst>
      <p:ext uri="{BB962C8B-B14F-4D97-AF65-F5344CB8AC3E}">
        <p14:creationId xmlns:p14="http://schemas.microsoft.com/office/powerpoint/2010/main" val="11648437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76" y="20069"/>
            <a:ext cx="9207001" cy="6505275"/>
          </a:xfrm>
        </p:spPr>
      </p:pic>
    </p:spTree>
    <p:extLst>
      <p:ext uri="{BB962C8B-B14F-4D97-AF65-F5344CB8AC3E}">
        <p14:creationId xmlns:p14="http://schemas.microsoft.com/office/powerpoint/2010/main" val="31814466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2851" cy="6093296"/>
          </a:xfrm>
        </p:spPr>
      </p:pic>
    </p:spTree>
    <p:extLst>
      <p:ext uri="{BB962C8B-B14F-4D97-AF65-F5344CB8AC3E}">
        <p14:creationId xmlns:p14="http://schemas.microsoft.com/office/powerpoint/2010/main" val="15786557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28752" cy="6021288"/>
          </a:xfrm>
        </p:spPr>
      </p:pic>
    </p:spTree>
    <p:extLst>
      <p:ext uri="{BB962C8B-B14F-4D97-AF65-F5344CB8AC3E}">
        <p14:creationId xmlns:p14="http://schemas.microsoft.com/office/powerpoint/2010/main" val="407585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55097" cy="6858000"/>
          </a:xfrm>
        </p:spPr>
      </p:pic>
    </p:spTree>
    <p:extLst>
      <p:ext uri="{BB962C8B-B14F-4D97-AF65-F5344CB8AC3E}">
        <p14:creationId xmlns:p14="http://schemas.microsoft.com/office/powerpoint/2010/main" val="41392232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3517"/>
            <a:ext cx="9175219" cy="6116813"/>
          </a:xfrm>
        </p:spPr>
      </p:pic>
    </p:spTree>
    <p:extLst>
      <p:ext uri="{BB962C8B-B14F-4D97-AF65-F5344CB8AC3E}">
        <p14:creationId xmlns:p14="http://schemas.microsoft.com/office/powerpoint/2010/main" val="2463444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949280"/>
            <a:ext cx="9144000" cy="908720"/>
          </a:xfrm>
        </p:spPr>
        <p:txBody>
          <a:bodyPr>
            <a:normAutofit/>
          </a:bodyPr>
          <a:lstStyle/>
          <a:p>
            <a:r>
              <a:rPr lang="it-IT" sz="1400" dirty="0"/>
              <a:t>La cripta è uno dei luoghi più antichi della città che si trova sull’antico incrocio romano di Cardo e </a:t>
            </a:r>
            <a:r>
              <a:rPr lang="it-IT" sz="1400" dirty="0" smtClean="0"/>
              <a:t>Decumano.</a:t>
            </a:r>
            <a:br>
              <a:rPr lang="it-IT" sz="1400" dirty="0" smtClean="0"/>
            </a:br>
            <a:r>
              <a:rPr lang="it-IT" sz="1400" dirty="0" smtClean="0"/>
              <a:t>Leonardo </a:t>
            </a:r>
            <a:r>
              <a:rPr lang="it-IT" sz="1400" dirty="0"/>
              <a:t>da Vinci, in una mappa del </a:t>
            </a:r>
            <a:r>
              <a:rPr lang="it-IT" sz="1400" dirty="0" err="1"/>
              <a:t>Codex</a:t>
            </a:r>
            <a:r>
              <a:rPr lang="it-IT" sz="1400" dirty="0"/>
              <a:t> </a:t>
            </a:r>
            <a:r>
              <a:rPr lang="it-IT" sz="1400" dirty="0" err="1"/>
              <a:t>Atlanticus</a:t>
            </a:r>
            <a:r>
              <a:rPr lang="it-IT" sz="1400" dirty="0"/>
              <a:t>, </a:t>
            </a:r>
            <a:r>
              <a:rPr lang="it-IT" sz="1400" dirty="0" smtClean="0"/>
              <a:t> la </a:t>
            </a:r>
            <a:r>
              <a:rPr lang="it-IT" sz="1400" dirty="0" err="1" smtClean="0"/>
              <a:t>incoindicò</a:t>
            </a:r>
            <a:r>
              <a:rPr lang="it-IT" sz="1400" dirty="0" smtClean="0"/>
              <a:t> </a:t>
            </a:r>
            <a:r>
              <a:rPr lang="it-IT" sz="1400" dirty="0"/>
              <a:t>come il vero mezzo di </a:t>
            </a:r>
            <a:r>
              <a:rPr lang="it-IT" sz="1400" dirty="0" smtClean="0"/>
              <a:t>Milano..</a:t>
            </a:r>
            <a:r>
              <a:rPr lang="it-IT" sz="1400" dirty="0"/>
              <a:t/>
            </a:r>
            <a:br>
              <a:rPr lang="it-IT" sz="1400" dirty="0"/>
            </a:b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5" y="6392"/>
            <a:ext cx="8454427" cy="5647557"/>
          </a:xfrm>
        </p:spPr>
      </p:pic>
    </p:spTree>
    <p:extLst>
      <p:ext uri="{BB962C8B-B14F-4D97-AF65-F5344CB8AC3E}">
        <p14:creationId xmlns:p14="http://schemas.microsoft.com/office/powerpoint/2010/main" val="3665234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12" y="14955"/>
            <a:ext cx="9119611" cy="6510389"/>
          </a:xfrm>
        </p:spPr>
      </p:pic>
    </p:spTree>
    <p:extLst>
      <p:ext uri="{BB962C8B-B14F-4D97-AF65-F5344CB8AC3E}">
        <p14:creationId xmlns:p14="http://schemas.microsoft.com/office/powerpoint/2010/main" val="30882894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79610" cy="6453336"/>
          </a:xfrm>
        </p:spPr>
      </p:pic>
    </p:spTree>
    <p:extLst>
      <p:ext uri="{BB962C8B-B14F-4D97-AF65-F5344CB8AC3E}">
        <p14:creationId xmlns:p14="http://schemas.microsoft.com/office/powerpoint/2010/main" val="3097153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744416" cy="1143000"/>
          </a:xfrm>
        </p:spPr>
        <p:txBody>
          <a:bodyPr>
            <a:normAutofit/>
          </a:bodyPr>
          <a:lstStyle/>
          <a:p>
            <a:r>
              <a:rPr lang="it-IT" sz="1400" dirty="0" smtClean="0"/>
              <a:t>In </a:t>
            </a:r>
            <a:r>
              <a:rPr lang="it-IT" sz="1400" dirty="0"/>
              <a:t>uno degli affreschi si intravede Maria Maddalena, a destra del Cristo, con il corpo velato dai lunghi capelli,</a:t>
            </a:r>
            <a:br>
              <a:rPr lang="it-IT" sz="1400" dirty="0"/>
            </a:b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5148064" cy="6883163"/>
          </a:xfrm>
        </p:spPr>
      </p:pic>
    </p:spTree>
    <p:extLst>
      <p:ext uri="{BB962C8B-B14F-4D97-AF65-F5344CB8AC3E}">
        <p14:creationId xmlns:p14="http://schemas.microsoft.com/office/powerpoint/2010/main" val="25877504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77" y="-41564"/>
            <a:ext cx="9234225" cy="6925669"/>
          </a:xfrm>
        </p:spPr>
      </p:pic>
    </p:spTree>
    <p:extLst>
      <p:ext uri="{BB962C8B-B14F-4D97-AF65-F5344CB8AC3E}">
        <p14:creationId xmlns:p14="http://schemas.microsoft.com/office/powerpoint/2010/main" val="26069589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6980" cy="6093296"/>
          </a:xfrm>
        </p:spPr>
      </p:pic>
    </p:spTree>
    <p:extLst>
      <p:ext uri="{BB962C8B-B14F-4D97-AF65-F5344CB8AC3E}">
        <p14:creationId xmlns:p14="http://schemas.microsoft.com/office/powerpoint/2010/main" val="4581953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6980" cy="6093296"/>
          </a:xfrm>
        </p:spPr>
      </p:pic>
    </p:spTree>
    <p:extLst>
      <p:ext uri="{BB962C8B-B14F-4D97-AF65-F5344CB8AC3E}">
        <p14:creationId xmlns:p14="http://schemas.microsoft.com/office/powerpoint/2010/main" val="1803874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4869160"/>
            <a:ext cx="8856984" cy="1872208"/>
          </a:xfrm>
        </p:spPr>
        <p:txBody>
          <a:bodyPr>
            <a:normAutofit/>
          </a:bodyPr>
          <a:lstStyle/>
          <a:p>
            <a:r>
              <a:rPr lang="it-IT" sz="1400" dirty="0"/>
              <a:t>La </a:t>
            </a:r>
            <a:r>
              <a:rPr lang="it-IT" sz="1400" dirty="0" smtClean="0"/>
              <a:t>chiesa si arricchì di </a:t>
            </a:r>
            <a:r>
              <a:rPr lang="it-IT" sz="1400" dirty="0"/>
              <a:t>o</a:t>
            </a:r>
            <a:r>
              <a:rPr lang="it-IT" sz="1600" dirty="0" smtClean="0"/>
              <a:t>pere </a:t>
            </a:r>
            <a:r>
              <a:rPr lang="it-IT" sz="1600" dirty="0"/>
              <a:t>d’arte e di decorazioni pittoriche, in parte disperse ma per lo più ancora in loco: assai ammirata, ad esempio, era la </a:t>
            </a:r>
            <a:r>
              <a:rPr lang="it-IT" sz="1600" i="1" dirty="0"/>
              <a:t>Pietà</a:t>
            </a:r>
            <a:r>
              <a:rPr lang="it-IT" sz="1600" dirty="0"/>
              <a:t> del </a:t>
            </a:r>
            <a:r>
              <a:rPr lang="it-IT" sz="1600" dirty="0" err="1"/>
              <a:t>Bramantino</a:t>
            </a:r>
            <a:r>
              <a:rPr lang="it-IT" sz="1600" dirty="0"/>
              <a:t>, originariamente collocata sulla facciata, oggi esposta presso la Pinacoteca Ambrosiana.</a:t>
            </a:r>
            <a:br>
              <a:rPr lang="it-IT" sz="1600" dirty="0"/>
            </a:br>
            <a:endParaRPr lang="it-IT" sz="16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45" y="0"/>
            <a:ext cx="9162255" cy="4581128"/>
          </a:xfrm>
        </p:spPr>
      </p:pic>
    </p:spTree>
    <p:extLst>
      <p:ext uri="{BB962C8B-B14F-4D97-AF65-F5344CB8AC3E}">
        <p14:creationId xmlns:p14="http://schemas.microsoft.com/office/powerpoint/2010/main" val="17573947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2256" cy="4581128"/>
          </a:xfrm>
        </p:spPr>
      </p:pic>
    </p:spTree>
    <p:extLst>
      <p:ext uri="{BB962C8B-B14F-4D97-AF65-F5344CB8AC3E}">
        <p14:creationId xmlns:p14="http://schemas.microsoft.com/office/powerpoint/2010/main" val="26513713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59" y="0"/>
            <a:ext cx="9176246" cy="4588123"/>
          </a:xfrm>
        </p:spPr>
      </p:pic>
    </p:spTree>
    <p:extLst>
      <p:ext uri="{BB962C8B-B14F-4D97-AF65-F5344CB8AC3E}">
        <p14:creationId xmlns:p14="http://schemas.microsoft.com/office/powerpoint/2010/main" val="3369043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29" y="0"/>
            <a:ext cx="9139931" cy="6858000"/>
          </a:xfrm>
        </p:spPr>
      </p:pic>
    </p:spTree>
    <p:extLst>
      <p:ext uri="{BB962C8B-B14F-4D97-AF65-F5344CB8AC3E}">
        <p14:creationId xmlns:p14="http://schemas.microsoft.com/office/powerpoint/2010/main" val="6914718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744416" cy="1143000"/>
          </a:xfrm>
        </p:spPr>
        <p:txBody>
          <a:bodyPr>
            <a:normAutofit/>
          </a:bodyPr>
          <a:lstStyle/>
          <a:p>
            <a:r>
              <a:rPr lang="it-IT" sz="1400" dirty="0"/>
              <a:t>Si accede alla cripta sotterranea della chiesa inferiore di San Sepolcro  dalla sinistra della navata principale, </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662"/>
            <a:ext cx="5148064" cy="6864085"/>
          </a:xfrm>
        </p:spPr>
      </p:pic>
    </p:spTree>
    <p:extLst>
      <p:ext uri="{BB962C8B-B14F-4D97-AF65-F5344CB8AC3E}">
        <p14:creationId xmlns:p14="http://schemas.microsoft.com/office/powerpoint/2010/main" val="42337258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3857625" cy="6858000"/>
          </a:xfrm>
        </p:spPr>
      </p:pic>
    </p:spTree>
    <p:extLst>
      <p:ext uri="{BB962C8B-B14F-4D97-AF65-F5344CB8AC3E}">
        <p14:creationId xmlns:p14="http://schemas.microsoft.com/office/powerpoint/2010/main" val="33084312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6858000"/>
          </a:xfrm>
        </p:spPr>
      </p:pic>
    </p:spTree>
    <p:extLst>
      <p:ext uri="{BB962C8B-B14F-4D97-AF65-F5344CB8AC3E}">
        <p14:creationId xmlns:p14="http://schemas.microsoft.com/office/powerpoint/2010/main" val="9835582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714612"/>
            <a:ext cx="8830816" cy="1143000"/>
          </a:xfrm>
        </p:spPr>
        <p:txBody>
          <a:bodyPr/>
          <a:lstStyle/>
          <a:p>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02077" cy="4221088"/>
          </a:xfrm>
        </p:spPr>
      </p:pic>
    </p:spTree>
    <p:extLst>
      <p:ext uri="{BB962C8B-B14F-4D97-AF65-F5344CB8AC3E}">
        <p14:creationId xmlns:p14="http://schemas.microsoft.com/office/powerpoint/2010/main" val="27594566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4" name="Segnaposto contenuto 1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4014"/>
            <a:ext cx="9165679" cy="5153178"/>
          </a:xfrm>
        </p:spPr>
      </p:pic>
    </p:spTree>
    <p:extLst>
      <p:ext uri="{BB962C8B-B14F-4D97-AF65-F5344CB8AC3E}">
        <p14:creationId xmlns:p14="http://schemas.microsoft.com/office/powerpoint/2010/main" val="22850216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3130" y="-459432"/>
            <a:ext cx="10177130" cy="7632848"/>
          </a:xfrm>
        </p:spPr>
      </p:pic>
    </p:spTree>
    <p:extLst>
      <p:ext uri="{BB962C8B-B14F-4D97-AF65-F5344CB8AC3E}">
        <p14:creationId xmlns:p14="http://schemas.microsoft.com/office/powerpoint/2010/main" val="41816783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22"/>
            <a:ext cx="9119876" cy="6454258"/>
          </a:xfrm>
        </p:spPr>
      </p:pic>
    </p:spTree>
    <p:extLst>
      <p:ext uri="{BB962C8B-B14F-4D97-AF65-F5344CB8AC3E}">
        <p14:creationId xmlns:p14="http://schemas.microsoft.com/office/powerpoint/2010/main" val="20046949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89" y="0"/>
            <a:ext cx="9209313" cy="6857999"/>
          </a:xfrm>
        </p:spPr>
      </p:pic>
    </p:spTree>
    <p:extLst>
      <p:ext uri="{BB962C8B-B14F-4D97-AF65-F5344CB8AC3E}">
        <p14:creationId xmlns:p14="http://schemas.microsoft.com/office/powerpoint/2010/main" val="1965875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5" y="0"/>
            <a:ext cx="9144000" cy="6858000"/>
          </a:xfrm>
        </p:spPr>
      </p:pic>
    </p:spTree>
    <p:extLst>
      <p:ext uri="{BB962C8B-B14F-4D97-AF65-F5344CB8AC3E}">
        <p14:creationId xmlns:p14="http://schemas.microsoft.com/office/powerpoint/2010/main" val="3573516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48264" y="-243408"/>
            <a:ext cx="2088232" cy="6984776"/>
          </a:xfrm>
        </p:spPr>
        <p:txBody>
          <a:bodyPr>
            <a:normAutofit/>
          </a:bodyPr>
          <a:lstStyle/>
          <a:p>
            <a:r>
              <a:rPr lang="it-IT" sz="1400" dirty="0"/>
              <a:t>La configurazione decisamente insolita di questa chiesa attirò anche l’interesse di Leonardo da Vinci, che ne eseguì vari schizzi nel suo secondo soggiorno milanese, dai quali si rileva come la cripta sia giunta a noi pressoché intatta </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4"/>
            <a:ext cx="6857256" cy="6857256"/>
          </a:xfrm>
        </p:spPr>
      </p:pic>
    </p:spTree>
    <p:extLst>
      <p:ext uri="{BB962C8B-B14F-4D97-AF65-F5344CB8AC3E}">
        <p14:creationId xmlns:p14="http://schemas.microsoft.com/office/powerpoint/2010/main" val="110126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970" y="6165304"/>
            <a:ext cx="8801112" cy="510342"/>
          </a:xfrm>
        </p:spPr>
        <p:txBody>
          <a:bodyPr>
            <a:normAutofit/>
          </a:bodyPr>
          <a:lstStyle/>
          <a:p>
            <a:r>
              <a:rPr lang="it-IT" sz="1400" dirty="0" smtClean="0"/>
              <a:t>I disegni di Leonardo</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0"/>
            <a:ext cx="6372199" cy="6005980"/>
          </a:xfrm>
        </p:spPr>
      </p:pic>
    </p:spTree>
    <p:extLst>
      <p:ext uri="{BB962C8B-B14F-4D97-AF65-F5344CB8AC3E}">
        <p14:creationId xmlns:p14="http://schemas.microsoft.com/office/powerpoint/2010/main" val="2828918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316505" cy="6858000"/>
          </a:xfrm>
        </p:spPr>
      </p:pic>
    </p:spTree>
    <p:extLst>
      <p:ext uri="{BB962C8B-B14F-4D97-AF65-F5344CB8AC3E}">
        <p14:creationId xmlns:p14="http://schemas.microsoft.com/office/powerpoint/2010/main" val="2660489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TotalTime>
  <Words>481</Words>
  <Application>Microsoft Office PowerPoint</Application>
  <PresentationFormat>Presentazione su schermo (4:3)</PresentationFormat>
  <Paragraphs>20</Paragraphs>
  <Slides>67</Slides>
  <Notes>0</Notes>
  <HiddenSlides>0</HiddenSlides>
  <MMClips>0</MMClips>
  <ScaleCrop>false</ScaleCrop>
  <HeadingPairs>
    <vt:vector size="4" baseType="variant">
      <vt:variant>
        <vt:lpstr>Tema</vt:lpstr>
      </vt:variant>
      <vt:variant>
        <vt:i4>1</vt:i4>
      </vt:variant>
      <vt:variant>
        <vt:lpstr>Titoli diapositive</vt:lpstr>
      </vt:variant>
      <vt:variant>
        <vt:i4>67</vt:i4>
      </vt:variant>
    </vt:vector>
  </HeadingPairs>
  <TitlesOfParts>
    <vt:vector size="68" baseType="lpstr">
      <vt:lpstr>Tema di Office</vt:lpstr>
      <vt:lpstr>Presentazione standard di PowerPoint</vt:lpstr>
      <vt:lpstr>Presentazione standard di PowerPoint</vt:lpstr>
      <vt:lpstr>Opere di carità, educative e di preghiera trovarono la loro sede privilegiata proprio in San Sepolcro, dal sodalizio del Sacro Cuore di Gesù, che già dal 1527 si riuniva qui più volte all’anno per l’adorazione eucaristica delle Quarant’ore, all’assistenza per i più poveri esercitata dai padri Somaschi, fino alla pastorale “oratoriana” inaugurata da don Castellino da Castello.</vt:lpstr>
      <vt:lpstr>Presentazione standard di PowerPoint</vt:lpstr>
      <vt:lpstr>La cripta è uno dei luoghi più antichi della città che si trova sull’antico incrocio romano di Cardo e Decumano. Leonardo da Vinci, in una mappa del Codex Atlanticus,  la incoindicò come il vero mezzo di Milano.. </vt:lpstr>
      <vt:lpstr>Si accede alla cripta sotterranea della chiesa inferiore di San Sepolcro  dalla sinistra della navata principale, </vt:lpstr>
      <vt:lpstr>La configurazione decisamente insolita di questa chiesa attirò anche l’interesse di Leonardo da Vinci, che ne eseguì vari schizzi nel suo secondo soggiorno milanese, dai quali si rileva come la cripta sia giunta a noi pressoché intatta </vt:lpstr>
      <vt:lpstr>I disegni di Leonardo</vt:lpstr>
      <vt:lpstr>Presentazione standard di PowerPoint</vt:lpstr>
      <vt:lpstr>L’edificio è sorto  nel luogo dove dove un tempo c’era il foro romano, cioè il fulcro della vita sociale della vecchia Mediolanum, del quale conserva ancora il pavimento originale del IV secolo: La pavimentazione, infatti, costituita da ampie lastre di pietra bianca molto resistente,  proviene dal lastricato dell’antico foro romano del IV secolo che rappresentava la piazza principale della civitas romana.</vt:lpstr>
      <vt:lpstr>, </vt:lpstr>
      <vt:lpstr>Si tentò di ottenere  una copia del sepolcro di Cristo nella parte sotterranea della Chiesa, cioè la cripta: al suo interno.</vt:lpstr>
      <vt:lpstr>il titolo di San Sepolcro: nostalgia di Terra Santa, memoria di quella stessa Gerusalemme  che è “ombelico dell’universo”. </vt:lpstr>
      <vt:lpstr>Presentazione standard di PowerPoint</vt:lpstr>
      <vt:lpstr>Narra la tradizione, venne posta la terra prelevata dai Crociati a Gerusalemme insieme ad altre reliquie riportate dalla terra Santa.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 una delle nicchie è tuttora custodita una grande palma in rame, simbolo della sapienza, fatta realizzare dal cardinale Federico Borromeo nel 1616 a Gian Andrea Biffi e Gerolamo Olivieri.</vt:lpstr>
      <vt:lpstr>Presentazione standard di PowerPoint</vt:lpstr>
      <vt:lpstr>Presentazione standard di PowerPoint</vt:lpstr>
      <vt:lpstr>In  occasione della riapertura della cripta si organizzò l’esposizione in fac-simile del Telo sindonico,  allestito in una teca climatizzata, appositamente creata . </vt:lpstr>
      <vt:lpstr>la cripta divenne poi il luogo personale di preghiera di san Carlo Borromeo. Tra queste colonne è passata la storia di Milano, di cui resta una delle testimonianze più antiche. </vt:lpstr>
      <vt:lpstr>Presentazione standard di PowerPoint</vt:lpstr>
      <vt:lpstr>Statua seicentesca di san Carlo Borromeo (che aveva scelto la cripta come luogo di preghiera, ogni mercoledì e venerdì) </vt:lpstr>
      <vt:lpstr>Presentazione standard di PowerPoint</vt:lpstr>
      <vt:lpstr>San Carlo  fece  della cripta un luogo di preghiera sul Mistero della Passione di Cristo,  mentre il cugino Federico Borromeo vi costruì attorno la Biblioteca Ambrosiana..</vt:lpstr>
      <vt:lpstr>Proprio il Borromeo volle insediare in questo complesso la congregazione degli Oblati che favorirono, in particolar modo, le devozioni in memoria della Passione di Cristo, istituendo inoltre la processione con il Santo Chiodo, nella festa dell’Invenzione della Croce. Facendo insomma di San Sepolcro «la palestra dello Spirito Santo». </vt:lpstr>
      <vt:lpstr>Presentazione standard di PowerPoint</vt:lpstr>
      <vt:lpstr>Si deve segnalare, in particolare, il grande sarcofago posto al centro della zona ipogea, raffigurante in rilievo il sepolcro di Cristo, opera di un maestro campionese del primo Trecento, al cui interno, secondo la tradizione, fu deposta la terra prelevata dai crociati a Gerusalemme, insieme ad altre reliquie provenienti dai luoghi santi d’oltremare.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 uno degli affreschi si intravede Maria Maddalena, a destra del Cristo, con il corpo velato dai lunghi capelli, </vt:lpstr>
      <vt:lpstr>Presentazione standard di PowerPoint</vt:lpstr>
      <vt:lpstr>Presentazione standard di PowerPoint</vt:lpstr>
      <vt:lpstr>Presentazione standard di PowerPoint</vt:lpstr>
      <vt:lpstr>La chiesa si arricchì di opere d’arte e di decorazioni pittoriche, in parte disperse ma per lo più ancora in loco: assai ammirata, ad esempio, era la Pietà del Bramantino, originariamente collocata sulla facciata, oggi esposta presso la Pinacoteca Ambrosiana.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26</cp:revision>
  <dcterms:created xsi:type="dcterms:W3CDTF">2016-04-10T13:27:13Z</dcterms:created>
  <dcterms:modified xsi:type="dcterms:W3CDTF">2016-04-12T11:19:53Z</dcterms:modified>
</cp:coreProperties>
</file>