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376"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7C53BC1-3306-481E-83F3-BAA6BB1F1476}" type="datetimeFigureOut">
              <a:rPr lang="it-IT" smtClean="0"/>
              <a:t>30/06/2020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162E57-DF32-4B51-97C5-7A6141863B99}" type="slidenum">
              <a:rPr lang="it-IT" smtClean="0"/>
              <a:t>‹N›</a:t>
            </a:fld>
            <a:endParaRPr lang="it-IT"/>
          </a:p>
        </p:txBody>
      </p:sp>
    </p:spTree>
    <p:extLst>
      <p:ext uri="{BB962C8B-B14F-4D97-AF65-F5344CB8AC3E}">
        <p14:creationId xmlns:p14="http://schemas.microsoft.com/office/powerpoint/2010/main" val="59450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7C53BC1-3306-481E-83F3-BAA6BB1F1476}" type="datetimeFigureOut">
              <a:rPr lang="it-IT" smtClean="0"/>
              <a:t>30/06/2020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162E57-DF32-4B51-97C5-7A6141863B99}" type="slidenum">
              <a:rPr lang="it-IT" smtClean="0"/>
              <a:t>‹N›</a:t>
            </a:fld>
            <a:endParaRPr lang="it-IT"/>
          </a:p>
        </p:txBody>
      </p:sp>
    </p:spTree>
    <p:extLst>
      <p:ext uri="{BB962C8B-B14F-4D97-AF65-F5344CB8AC3E}">
        <p14:creationId xmlns:p14="http://schemas.microsoft.com/office/powerpoint/2010/main" val="225296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7C53BC1-3306-481E-83F3-BAA6BB1F1476}" type="datetimeFigureOut">
              <a:rPr lang="it-IT" smtClean="0"/>
              <a:t>30/06/2020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162E57-DF32-4B51-97C5-7A6141863B99}" type="slidenum">
              <a:rPr lang="it-IT" smtClean="0"/>
              <a:t>‹N›</a:t>
            </a:fld>
            <a:endParaRPr lang="it-IT"/>
          </a:p>
        </p:txBody>
      </p:sp>
    </p:spTree>
    <p:extLst>
      <p:ext uri="{BB962C8B-B14F-4D97-AF65-F5344CB8AC3E}">
        <p14:creationId xmlns:p14="http://schemas.microsoft.com/office/powerpoint/2010/main" val="237968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7C53BC1-3306-481E-83F3-BAA6BB1F1476}" type="datetimeFigureOut">
              <a:rPr lang="it-IT" smtClean="0"/>
              <a:t>30/06/2020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162E57-DF32-4B51-97C5-7A6141863B99}" type="slidenum">
              <a:rPr lang="it-IT" smtClean="0"/>
              <a:t>‹N›</a:t>
            </a:fld>
            <a:endParaRPr lang="it-IT"/>
          </a:p>
        </p:txBody>
      </p:sp>
    </p:spTree>
    <p:extLst>
      <p:ext uri="{BB962C8B-B14F-4D97-AF65-F5344CB8AC3E}">
        <p14:creationId xmlns:p14="http://schemas.microsoft.com/office/powerpoint/2010/main" val="285758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7C53BC1-3306-481E-83F3-BAA6BB1F1476}" type="datetimeFigureOut">
              <a:rPr lang="it-IT" smtClean="0"/>
              <a:t>30/06/2020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162E57-DF32-4B51-97C5-7A6141863B99}" type="slidenum">
              <a:rPr lang="it-IT" smtClean="0"/>
              <a:t>‹N›</a:t>
            </a:fld>
            <a:endParaRPr lang="it-IT"/>
          </a:p>
        </p:txBody>
      </p:sp>
    </p:spTree>
    <p:extLst>
      <p:ext uri="{BB962C8B-B14F-4D97-AF65-F5344CB8AC3E}">
        <p14:creationId xmlns:p14="http://schemas.microsoft.com/office/powerpoint/2010/main" val="148543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7C53BC1-3306-481E-83F3-BAA6BB1F1476}" type="datetimeFigureOut">
              <a:rPr lang="it-IT" smtClean="0"/>
              <a:t>30/06/2020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162E57-DF32-4B51-97C5-7A6141863B99}" type="slidenum">
              <a:rPr lang="it-IT" smtClean="0"/>
              <a:t>‹N›</a:t>
            </a:fld>
            <a:endParaRPr lang="it-IT"/>
          </a:p>
        </p:txBody>
      </p:sp>
    </p:spTree>
    <p:extLst>
      <p:ext uri="{BB962C8B-B14F-4D97-AF65-F5344CB8AC3E}">
        <p14:creationId xmlns:p14="http://schemas.microsoft.com/office/powerpoint/2010/main" val="169495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7C53BC1-3306-481E-83F3-BAA6BB1F1476}" type="datetimeFigureOut">
              <a:rPr lang="it-IT" smtClean="0"/>
              <a:t>30/06/2020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162E57-DF32-4B51-97C5-7A6141863B99}" type="slidenum">
              <a:rPr lang="it-IT" smtClean="0"/>
              <a:t>‹N›</a:t>
            </a:fld>
            <a:endParaRPr lang="it-IT"/>
          </a:p>
        </p:txBody>
      </p:sp>
    </p:spTree>
    <p:extLst>
      <p:ext uri="{BB962C8B-B14F-4D97-AF65-F5344CB8AC3E}">
        <p14:creationId xmlns:p14="http://schemas.microsoft.com/office/powerpoint/2010/main" val="113380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7C53BC1-3306-481E-83F3-BAA6BB1F1476}" type="datetimeFigureOut">
              <a:rPr lang="it-IT" smtClean="0"/>
              <a:t>30/06/2020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162E57-DF32-4B51-97C5-7A6141863B99}" type="slidenum">
              <a:rPr lang="it-IT" smtClean="0"/>
              <a:t>‹N›</a:t>
            </a:fld>
            <a:endParaRPr lang="it-IT"/>
          </a:p>
        </p:txBody>
      </p:sp>
    </p:spTree>
    <p:extLst>
      <p:ext uri="{BB962C8B-B14F-4D97-AF65-F5344CB8AC3E}">
        <p14:creationId xmlns:p14="http://schemas.microsoft.com/office/powerpoint/2010/main" val="26736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7C53BC1-3306-481E-83F3-BAA6BB1F1476}" type="datetimeFigureOut">
              <a:rPr lang="it-IT" smtClean="0"/>
              <a:t>30/06/2020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162E57-DF32-4B51-97C5-7A6141863B99}" type="slidenum">
              <a:rPr lang="it-IT" smtClean="0"/>
              <a:t>‹N›</a:t>
            </a:fld>
            <a:endParaRPr lang="it-IT"/>
          </a:p>
        </p:txBody>
      </p:sp>
    </p:spTree>
    <p:extLst>
      <p:ext uri="{BB962C8B-B14F-4D97-AF65-F5344CB8AC3E}">
        <p14:creationId xmlns:p14="http://schemas.microsoft.com/office/powerpoint/2010/main" val="298135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7C53BC1-3306-481E-83F3-BAA6BB1F1476}" type="datetimeFigureOut">
              <a:rPr lang="it-IT" smtClean="0"/>
              <a:t>30/06/2020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162E57-DF32-4B51-97C5-7A6141863B99}" type="slidenum">
              <a:rPr lang="it-IT" smtClean="0"/>
              <a:t>‹N›</a:t>
            </a:fld>
            <a:endParaRPr lang="it-IT"/>
          </a:p>
        </p:txBody>
      </p:sp>
    </p:spTree>
    <p:extLst>
      <p:ext uri="{BB962C8B-B14F-4D97-AF65-F5344CB8AC3E}">
        <p14:creationId xmlns:p14="http://schemas.microsoft.com/office/powerpoint/2010/main" val="427939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7C53BC1-3306-481E-83F3-BAA6BB1F1476}" type="datetimeFigureOut">
              <a:rPr lang="it-IT" smtClean="0"/>
              <a:t>30/06/2020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162E57-DF32-4B51-97C5-7A6141863B99}" type="slidenum">
              <a:rPr lang="it-IT" smtClean="0"/>
              <a:t>‹N›</a:t>
            </a:fld>
            <a:endParaRPr lang="it-IT"/>
          </a:p>
        </p:txBody>
      </p:sp>
    </p:spTree>
    <p:extLst>
      <p:ext uri="{BB962C8B-B14F-4D97-AF65-F5344CB8AC3E}">
        <p14:creationId xmlns:p14="http://schemas.microsoft.com/office/powerpoint/2010/main" val="329135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53BC1-3306-481E-83F3-BAA6BB1F1476}" type="datetimeFigureOut">
              <a:rPr lang="it-IT" smtClean="0"/>
              <a:t>30/06/2020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62E57-DF32-4B51-97C5-7A6141863B99}" type="slidenum">
              <a:rPr lang="it-IT" smtClean="0"/>
              <a:t>‹N›</a:t>
            </a:fld>
            <a:endParaRPr lang="it-IT"/>
          </a:p>
        </p:txBody>
      </p:sp>
    </p:spTree>
    <p:extLst>
      <p:ext uri="{BB962C8B-B14F-4D97-AF65-F5344CB8AC3E}">
        <p14:creationId xmlns:p14="http://schemas.microsoft.com/office/powerpoint/2010/main" val="307123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7" y="14996"/>
            <a:ext cx="9124005" cy="684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033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380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0" y="6021288"/>
            <a:ext cx="9144000" cy="836712"/>
          </a:xfrm>
        </p:spPr>
        <p:txBody>
          <a:bodyPr>
            <a:normAutofit fontScale="70000" lnSpcReduction="20000"/>
          </a:bodyPr>
          <a:lstStyle/>
          <a:p>
            <a:r>
              <a:rPr lang="it-IT" sz="2000" dirty="0" smtClean="0"/>
              <a:t>Quando, inizio del 1900, cominciarono a circolare voci sul Castello e l’osteria, tipo ... di là, di là del Piave. ci sta un’osteria: la c’è da bere e da mangiare d un buon letto per riposar, facilmente sostituito con ... per far l’amor, il parroco di Quero, Don G. Battista Ziliotto, che progettava di trasformare il Castello in un santuario mariano del Veneto, contattò i Padri Somaschi esortandoli ad acquistare i Castello.</a:t>
            </a:r>
            <a:endParaRPr lang="it-IT" sz="2000"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00" y="5718"/>
            <a:ext cx="8124395"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99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0"/>
            <a:ext cx="9149132" cy="686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561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10633" y="6237312"/>
            <a:ext cx="9025863" cy="620688"/>
          </a:xfrm>
        </p:spPr>
        <p:txBody>
          <a:bodyPr>
            <a:normAutofit fontScale="47500" lnSpcReduction="20000"/>
          </a:bodyPr>
          <a:lstStyle/>
          <a:p>
            <a:r>
              <a:rPr lang="it-IT" sz="3600" dirty="0" smtClean="0"/>
              <a:t>Castello di Quero: stemma dei Padri Somaschi.</a:t>
            </a:r>
          </a:p>
          <a:p>
            <a:r>
              <a:rPr lang="it-IT" sz="3600" dirty="0" smtClean="0"/>
              <a:t>Nel 1924 i Padri Somaschi acquistarono il Castello di Quero.</a:t>
            </a:r>
          </a:p>
          <a:p>
            <a:endParaRPr lang="it-IT" sz="3600" dirty="0" smtClean="0"/>
          </a:p>
          <a:p>
            <a:endParaRPr lang="it-IT" sz="2000"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52" y="0"/>
            <a:ext cx="8028384"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93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9036496" cy="6813376"/>
          </a:xfrm>
        </p:spPr>
        <p:txBody>
          <a:bodyPr>
            <a:normAutofit/>
          </a:bodyPr>
          <a:lstStyle/>
          <a:p>
            <a:endParaRPr lang="it-IT" sz="2000" dirty="0" smtClean="0"/>
          </a:p>
          <a:p>
            <a:endParaRPr lang="it-IT" sz="2000" dirty="0"/>
          </a:p>
          <a:p>
            <a:endParaRPr lang="it-IT" sz="2000" dirty="0" smtClean="0"/>
          </a:p>
          <a:p>
            <a:endParaRPr lang="it-IT" sz="2000" dirty="0"/>
          </a:p>
          <a:p>
            <a:endParaRPr lang="it-IT" sz="2000" dirty="0" smtClean="0"/>
          </a:p>
          <a:p>
            <a:endParaRPr lang="it-IT" sz="2000" dirty="0"/>
          </a:p>
          <a:p>
            <a:endParaRPr lang="it-IT" sz="2000" dirty="0" smtClean="0"/>
          </a:p>
          <a:p>
            <a:r>
              <a:rPr lang="it-IT" sz="2000" dirty="0" smtClean="0"/>
              <a:t>Nel 1945 ed anni successivi fu sede di colonia per gli orfani e per gli studenti Somaschi chierici di Corbetta: passeggiata al Grappa e piscina nelle fresche acque del Piave.</a:t>
            </a:r>
          </a:p>
          <a:p>
            <a:r>
              <a:rPr lang="it-IT" sz="2000" dirty="0" smtClean="0"/>
              <a:t> </a:t>
            </a:r>
          </a:p>
          <a:p>
            <a:endParaRPr lang="it-IT" sz="2000" dirty="0"/>
          </a:p>
        </p:txBody>
      </p:sp>
    </p:spTree>
    <p:extLst>
      <p:ext uri="{BB962C8B-B14F-4D97-AF65-F5344CB8AC3E}">
        <p14:creationId xmlns:p14="http://schemas.microsoft.com/office/powerpoint/2010/main" val="54172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401" y="6309320"/>
            <a:ext cx="9139599" cy="548680"/>
          </a:xfrm>
        </p:spPr>
        <p:txBody>
          <a:bodyPr>
            <a:normAutofit fontScale="85000" lnSpcReduction="20000"/>
          </a:bodyPr>
          <a:lstStyle/>
          <a:p>
            <a:r>
              <a:rPr lang="it-IT" sz="2000" dirty="0" smtClean="0"/>
              <a:t>Dopo l‘alluvione si cominciò il lavoro di sistemazione interna del Castello, che divenne  luogo di incontri di preghiera, casa religiosa, aperta a ritiri spirituali.</a:t>
            </a:r>
            <a:endParaRPr lang="it-IT" sz="2000"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421"/>
            <a:ext cx="8448939"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51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0" y="6309320"/>
            <a:ext cx="8686800" cy="548680"/>
          </a:xfrm>
        </p:spPr>
        <p:txBody>
          <a:bodyPr>
            <a:normAutofit/>
          </a:bodyPr>
          <a:lstStyle/>
          <a:p>
            <a:r>
              <a:rPr lang="it-IT" sz="2000" dirty="0" smtClean="0"/>
              <a:t>La cappella al Castello di Quero.</a:t>
            </a:r>
            <a:endParaRPr lang="it-IT" sz="2000"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250"/>
            <a:ext cx="8412427" cy="63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419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0" y="6381328"/>
            <a:ext cx="9144000" cy="476672"/>
          </a:xfrm>
        </p:spPr>
        <p:txBody>
          <a:bodyPr>
            <a:normAutofit fontScale="70000" lnSpcReduction="20000"/>
          </a:bodyPr>
          <a:lstStyle/>
          <a:p>
            <a:r>
              <a:rPr lang="it-IT" sz="2000" dirty="0" smtClean="0"/>
              <a:t>Poi, da oltre una ventina d’anni, l’assistenza al Castello fu affidata a Diana </a:t>
            </a:r>
            <a:r>
              <a:rPr lang="it-IT" sz="2000" dirty="0" err="1" smtClean="0"/>
              <a:t>Spader</a:t>
            </a:r>
            <a:r>
              <a:rPr lang="it-IT" sz="2000" dirty="0" smtClean="0"/>
              <a:t>, che ha creato, sabato e domenica, una frequentata occasione di incontri di carattere psico-pedagogico per genitori e ragazzi.</a:t>
            </a:r>
            <a:endParaRPr lang="it-IT" sz="2000"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8508437"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48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614"/>
            <a:ext cx="9155485" cy="686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639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5" y="17416"/>
            <a:ext cx="9120779" cy="684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51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1" y="0"/>
            <a:ext cx="8988491"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4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0" y="6453336"/>
            <a:ext cx="9144000" cy="404664"/>
          </a:xfrm>
        </p:spPr>
        <p:txBody>
          <a:bodyPr>
            <a:normAutofit/>
          </a:bodyPr>
          <a:lstStyle/>
          <a:p>
            <a:r>
              <a:rPr lang="it-IT" sz="2000" dirty="0" smtClean="0"/>
              <a:t>Mettiamo dei fiori ... nei nostri cannoni!</a:t>
            </a:r>
            <a:endParaRPr lang="it-IT" sz="2000"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482"/>
            <a:ext cx="8585139" cy="643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36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33804" y="0"/>
            <a:ext cx="8686800" cy="6858000"/>
          </a:xfrm>
        </p:spPr>
        <p:txBody>
          <a:bodyPr>
            <a:normAutofit/>
          </a:bodyPr>
          <a:lstStyle/>
          <a:p>
            <a:endParaRPr lang="it-IT" sz="2000" dirty="0" smtClean="0"/>
          </a:p>
          <a:p>
            <a:endParaRPr lang="it-IT" sz="2000" dirty="0"/>
          </a:p>
          <a:p>
            <a:endParaRPr lang="it-IT" sz="2000" dirty="0" smtClean="0"/>
          </a:p>
          <a:p>
            <a:endParaRPr lang="it-IT" sz="2000" dirty="0"/>
          </a:p>
          <a:p>
            <a:endParaRPr lang="it-IT" sz="2000" dirty="0" smtClean="0"/>
          </a:p>
          <a:p>
            <a:endParaRPr lang="it-IT" sz="2000" dirty="0"/>
          </a:p>
          <a:p>
            <a:endParaRPr lang="it-IT" sz="2000" dirty="0" smtClean="0"/>
          </a:p>
          <a:p>
            <a:endParaRPr lang="it-IT" sz="2000" dirty="0"/>
          </a:p>
          <a:p>
            <a:endParaRPr lang="it-IT" sz="2000" dirty="0" smtClean="0"/>
          </a:p>
          <a:p>
            <a:endParaRPr lang="it-IT" sz="2000" dirty="0"/>
          </a:p>
          <a:p>
            <a:r>
              <a:rPr lang="it-IT" sz="2000" dirty="0" smtClean="0"/>
              <a:t>L’episodio della sua liberazione per intervento delle Vergine </a:t>
            </a:r>
            <a:r>
              <a:rPr lang="it-IT" sz="2000" dirty="0" err="1" smtClean="0"/>
              <a:t>SS.ma</a:t>
            </a:r>
            <a:r>
              <a:rPr lang="it-IT" sz="2000" dirty="0" smtClean="0"/>
              <a:t> fu riportato nel </a:t>
            </a:r>
            <a:r>
              <a:rPr lang="it-IT" sz="2000" dirty="0" err="1" smtClean="0"/>
              <a:t>3.o</a:t>
            </a:r>
            <a:r>
              <a:rPr lang="it-IT" sz="2000" dirty="0" smtClean="0"/>
              <a:t> libro dei Miracoli, che andò distrutto nell’incendio della chiesa del 30.12.1528.</a:t>
            </a:r>
            <a:endParaRPr lang="it-IT" sz="2000" dirty="0"/>
          </a:p>
        </p:txBody>
      </p:sp>
    </p:spTree>
    <p:extLst>
      <p:ext uri="{BB962C8B-B14F-4D97-AF65-F5344CB8AC3E}">
        <p14:creationId xmlns:p14="http://schemas.microsoft.com/office/powerpoint/2010/main" val="23978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9036496" cy="6858000"/>
          </a:xfrm>
        </p:spPr>
        <p:txBody>
          <a:bodyPr>
            <a:normAutofit/>
          </a:bodyPr>
          <a:lstStyle/>
          <a:p>
            <a:endParaRPr lang="it-IT" sz="2000" dirty="0" smtClean="0"/>
          </a:p>
          <a:p>
            <a:endParaRPr lang="it-IT" sz="2000" dirty="0"/>
          </a:p>
          <a:p>
            <a:endParaRPr lang="it-IT" sz="2000" dirty="0" smtClean="0"/>
          </a:p>
          <a:p>
            <a:endParaRPr lang="it-IT" sz="2000" dirty="0"/>
          </a:p>
          <a:p>
            <a:endParaRPr lang="it-IT" sz="2000" dirty="0" smtClean="0"/>
          </a:p>
          <a:p>
            <a:endParaRPr lang="it-IT" sz="2000" dirty="0"/>
          </a:p>
          <a:p>
            <a:pPr algn="just"/>
            <a:r>
              <a:rPr lang="it-IT" sz="2000" dirty="0" smtClean="0"/>
              <a:t>Nel 1531, </a:t>
            </a:r>
            <a:r>
              <a:rPr lang="it-IT" sz="2000" dirty="0" err="1" smtClean="0"/>
              <a:t>Clovio</a:t>
            </a:r>
            <a:r>
              <a:rPr lang="it-IT" sz="2000" dirty="0" smtClean="0"/>
              <a:t>, lui  pure miracolato, attualmente parroco del Santuario, ritrascrisse parte di questi miracoli,  testimoniati da persone di fede, nel </a:t>
            </a:r>
            <a:r>
              <a:rPr lang="it-IT" sz="2000" dirty="0" err="1" smtClean="0"/>
              <a:t>4.o</a:t>
            </a:r>
            <a:r>
              <a:rPr lang="it-IT" sz="2000" dirty="0" smtClean="0"/>
              <a:t> Libro dei Miracoli: </a:t>
            </a:r>
          </a:p>
          <a:p>
            <a:pPr algn="just"/>
            <a:r>
              <a:rPr lang="it-IT" sz="2000" dirty="0" smtClean="0"/>
              <a:t>tra questi quello di Girolamo Miani, narrato da lui stesso. come si precisa. </a:t>
            </a:r>
          </a:p>
          <a:p>
            <a:pPr algn="just"/>
            <a:r>
              <a:rPr lang="it-IT" sz="2000" dirty="0" smtClean="0"/>
              <a:t>Il </a:t>
            </a:r>
            <a:r>
              <a:rPr lang="it-IT" sz="2000" dirty="0" err="1" smtClean="0"/>
              <a:t>4.o</a:t>
            </a:r>
            <a:r>
              <a:rPr lang="it-IT" sz="2000" dirty="0" smtClean="0"/>
              <a:t> Libro dei Miracoli sarà l’unica fonte storica per i biografi del Miani, fino al 1900. Assai insufficiente!</a:t>
            </a:r>
            <a:endParaRPr lang="it-IT" sz="2000" dirty="0"/>
          </a:p>
        </p:txBody>
      </p:sp>
    </p:spTree>
    <p:extLst>
      <p:ext uri="{BB962C8B-B14F-4D97-AF65-F5344CB8AC3E}">
        <p14:creationId xmlns:p14="http://schemas.microsoft.com/office/powerpoint/2010/main" val="366685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40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92080" y="274638"/>
            <a:ext cx="3384376" cy="1143000"/>
          </a:xfrm>
        </p:spPr>
        <p:txBody>
          <a:bodyPr>
            <a:normAutofit fontScale="90000"/>
          </a:bodyPr>
          <a:lstStyle/>
          <a:p>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Questa immaginetta, non datata, fu rinvenuta in una recente mostra di immagini sacre. Probabilmente, a se stante, deve aver accompagnato la pubblicazione del libro del 1597, che riporta molti dei miracoli del </a:t>
            </a:r>
            <a:r>
              <a:rPr lang="it-IT" sz="2000" dirty="0" err="1" smtClean="0"/>
              <a:t>4.o</a:t>
            </a:r>
            <a:r>
              <a:rPr lang="it-IT" sz="2000" dirty="0" smtClean="0"/>
              <a:t> Libro dei Miracoli della </a:t>
            </a:r>
            <a:r>
              <a:rPr lang="it-IT" sz="2000" dirty="0" err="1" smtClean="0"/>
              <a:t>Mdonna</a:t>
            </a:r>
            <a:r>
              <a:rPr lang="it-IT" sz="2000" dirty="0" smtClean="0"/>
              <a:t> Grande.</a:t>
            </a:r>
            <a:endParaRPr lang="it-IT" sz="2000" dirty="0"/>
          </a:p>
        </p:txBody>
      </p:sp>
      <p:sp>
        <p:nvSpPr>
          <p:cNvPr id="3" name="Segnaposto contenuto 2"/>
          <p:cNvSpPr>
            <a:spLocks noGrp="1"/>
          </p:cNvSpPr>
          <p:nvPr>
            <p:ph idx="1"/>
          </p:nvPr>
        </p:nvSpPr>
        <p:spPr/>
        <p:txBody>
          <a:bodyPr/>
          <a:lstStyle/>
          <a:p>
            <a:r>
              <a:rPr lang="it-IT" dirty="0" smtClean="0"/>
              <a:t>a</a:t>
            </a:r>
            <a:endParaRPr lang="it-IT"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 y="0"/>
            <a:ext cx="51140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33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50090" y="274638"/>
            <a:ext cx="4236710" cy="1143000"/>
          </a:xfrm>
        </p:spPr>
        <p:txBody>
          <a:bodyPr>
            <a:normAutofit/>
          </a:bodyPr>
          <a:lstStyle/>
          <a:p>
            <a:r>
              <a:rPr lang="it-IT" sz="2000" dirty="0" smtClean="0"/>
              <a:t>Il libro, edito nel 1597, aveva già ottenuto tutte le approvazioni nel novembre del 1596.</a:t>
            </a:r>
            <a:endParaRPr lang="it-IT" sz="2000" dirty="0"/>
          </a:p>
        </p:txBody>
      </p:sp>
      <p:sp>
        <p:nvSpPr>
          <p:cNvPr id="3" name="Segnaposto contenuto 2"/>
          <p:cNvSpPr>
            <a:spLocks noGrp="1"/>
          </p:cNvSpPr>
          <p:nvPr>
            <p:ph idx="1"/>
          </p:nvPr>
        </p:nvSpPr>
        <p:spPr/>
        <p:txBody>
          <a:bodyPr/>
          <a:lstStyle/>
          <a:p>
            <a:endParaRPr lang="it-IT"/>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500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21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44208" y="274638"/>
            <a:ext cx="2242592" cy="4018458"/>
          </a:xfrm>
        </p:spPr>
        <p:txBody>
          <a:bodyPr>
            <a:normAutofit/>
          </a:bodyPr>
          <a:lstStyle/>
          <a:p>
            <a:r>
              <a:rPr lang="it-IT" sz="2000" dirty="0" err="1" smtClean="0"/>
              <a:t>Particoare</a:t>
            </a:r>
            <a:r>
              <a:rPr lang="it-IT" sz="2000" dirty="0" smtClean="0"/>
              <a:t> dell’immagine precedente, con l’illustrazione della liberazione di Girolamo Miani..</a:t>
            </a:r>
            <a:endParaRPr lang="it-IT" sz="2000" dirty="0"/>
          </a:p>
        </p:txBody>
      </p:sp>
      <p:sp>
        <p:nvSpPr>
          <p:cNvPr id="3" name="Segnaposto contenuto 2"/>
          <p:cNvSpPr>
            <a:spLocks noGrp="1"/>
          </p:cNvSpPr>
          <p:nvPr>
            <p:ph idx="1"/>
          </p:nvPr>
        </p:nvSpPr>
        <p:spPr>
          <a:xfrm>
            <a:off x="6516216" y="1600200"/>
            <a:ext cx="2170584" cy="4525963"/>
          </a:xfrm>
        </p:spPr>
        <p:txBody>
          <a:bodyPr/>
          <a:lstStyle/>
          <a:p>
            <a:endParaRPr lang="it-IT"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6065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13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76056" y="274638"/>
            <a:ext cx="3610744" cy="4378498"/>
          </a:xfrm>
        </p:spPr>
        <p:txBody>
          <a:bodyPr>
            <a:normAutofit/>
          </a:bodyPr>
          <a:lstStyle/>
          <a:p>
            <a:r>
              <a:rPr lang="it-IT" sz="2000" dirty="0" smtClean="0"/>
              <a:t>In occasione della beatificazione e proclamazione della santità, </a:t>
            </a:r>
            <a:r>
              <a:rPr lang="it-IT" sz="2000" dirty="0" err="1" smtClean="0"/>
              <a:t>1749-1769,di</a:t>
            </a:r>
            <a:r>
              <a:rPr lang="it-IT" sz="2000" dirty="0" smtClean="0"/>
              <a:t> Girolamo Miani, nei giorni festivi veniva al Castello un religioso somasco dal convento dei Santi Vittore e Corona: si eresse a ricordo dell’avvenimento questa specie di </a:t>
            </a:r>
            <a:r>
              <a:rPr lang="it-IT" sz="2000" dirty="0" err="1" smtClean="0"/>
              <a:t>cappelletta</a:t>
            </a:r>
            <a:r>
              <a:rPr lang="it-IT" sz="2000" dirty="0" smtClean="0"/>
              <a:t> all’ingresso. </a:t>
            </a:r>
            <a:endParaRPr lang="it-IT" sz="2000" dirty="0"/>
          </a:p>
        </p:txBody>
      </p:sp>
      <p:sp>
        <p:nvSpPr>
          <p:cNvPr id="3" name="Segnaposto contenuto 2"/>
          <p:cNvSpPr>
            <a:spLocks noGrp="1"/>
          </p:cNvSpPr>
          <p:nvPr>
            <p:ph idx="1"/>
          </p:nvPr>
        </p:nvSpPr>
        <p:spPr>
          <a:xfrm>
            <a:off x="4716016" y="1600200"/>
            <a:ext cx="3970784" cy="4525963"/>
          </a:xfrm>
        </p:spPr>
        <p:txBody>
          <a:bodyPr/>
          <a:lstStyle/>
          <a:p>
            <a:endParaRPr lang="it-IT" dirty="0" smtClean="0"/>
          </a:p>
          <a:p>
            <a:endParaRPr lang="it-IT"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687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39368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386</Words>
  <Application>Microsoft Office PowerPoint</Application>
  <PresentationFormat>Presentazione su schermo (4:3)</PresentationFormat>
  <Paragraphs>41</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                Questa immaginetta, non datata, fu rinvenuta in una recente mostra di immagini sacre. Probabilmente, a se stante, deve aver accompagnato la pubblicazione del libro del 1597, che riporta molti dei miracoli del 4.o Libro dei Miracoli della Mdonna Grande.</vt:lpstr>
      <vt:lpstr>Il libro, edito nel 1597, aveva già ottenuto tutte le approvazioni nel novembre del 1596.</vt:lpstr>
      <vt:lpstr>Particoare dell’immagine precedente, con l’illustrazione della liberazione di Girolamo Miani..</vt:lpstr>
      <vt:lpstr>In occasione della beatificazione e proclamazione della santità, 1749-1769,di Girolamo Miani, nei giorni festivi veniva al Castello un religioso somasco dal convento dei Santi Vittore e Corona: si eresse a ricordo dell’avvenimento questa specie di cappelletta all’ingresso.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1</cp:revision>
  <dcterms:created xsi:type="dcterms:W3CDTF">2020-06-30T09:48:31Z</dcterms:created>
  <dcterms:modified xsi:type="dcterms:W3CDTF">2020-06-30T09:49:12Z</dcterms:modified>
</cp:coreProperties>
</file>