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2" r:id="rId35"/>
    <p:sldId id="289" r:id="rId36"/>
    <p:sldId id="291"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812F9C3-194D-422B-B04C-CFEAEBEA626C}"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98485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812F9C3-194D-422B-B04C-CFEAEBEA626C}"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23512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812F9C3-194D-422B-B04C-CFEAEBEA626C}"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273675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812F9C3-194D-422B-B04C-CFEAEBEA626C}"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247702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812F9C3-194D-422B-B04C-CFEAEBEA626C}"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3478448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812F9C3-194D-422B-B04C-CFEAEBEA626C}"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208656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812F9C3-194D-422B-B04C-CFEAEBEA626C}" type="datetimeFigureOut">
              <a:rPr lang="it-IT" smtClean="0"/>
              <a:t>30/06/2020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349525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812F9C3-194D-422B-B04C-CFEAEBEA626C}" type="datetimeFigureOut">
              <a:rPr lang="it-IT" smtClean="0"/>
              <a:t>30/06/2020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282550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812F9C3-194D-422B-B04C-CFEAEBEA626C}" type="datetimeFigureOut">
              <a:rPr lang="it-IT" smtClean="0"/>
              <a:t>30/06/2020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137475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812F9C3-194D-422B-B04C-CFEAEBEA626C}"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89249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812F9C3-194D-422B-B04C-CFEAEBEA626C}"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A57E2F-CA1F-4E1A-BF32-85CB93EC5994}" type="slidenum">
              <a:rPr lang="it-IT" smtClean="0"/>
              <a:t>‹N›</a:t>
            </a:fld>
            <a:endParaRPr lang="it-IT"/>
          </a:p>
        </p:txBody>
      </p:sp>
    </p:spTree>
    <p:extLst>
      <p:ext uri="{BB962C8B-B14F-4D97-AF65-F5344CB8AC3E}">
        <p14:creationId xmlns:p14="http://schemas.microsoft.com/office/powerpoint/2010/main" val="98638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2F9C3-194D-422B-B04C-CFEAEBEA626C}" type="datetimeFigureOut">
              <a:rPr lang="it-IT" smtClean="0"/>
              <a:t>30/06/2020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57E2F-CA1F-4E1A-BF32-85CB93EC5994}" type="slidenum">
              <a:rPr lang="it-IT" smtClean="0"/>
              <a:t>‹N›</a:t>
            </a:fld>
            <a:endParaRPr lang="it-IT"/>
          </a:p>
        </p:txBody>
      </p:sp>
    </p:spTree>
    <p:extLst>
      <p:ext uri="{BB962C8B-B14F-4D97-AF65-F5344CB8AC3E}">
        <p14:creationId xmlns:p14="http://schemas.microsoft.com/office/powerpoint/2010/main" val="3621231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a:xfrm>
            <a:off x="1371600" y="6165304"/>
            <a:ext cx="6400800" cy="607962"/>
          </a:xfrm>
        </p:spPr>
        <p:txBody>
          <a:bodyPr>
            <a:normAutofit/>
          </a:bodyPr>
          <a:lstStyle/>
          <a:p>
            <a:r>
              <a:rPr lang="it-IT" sz="2000" dirty="0" smtClean="0"/>
              <a:t>CASTELLO DI QUERO: STORIE, GLORIE</a:t>
            </a:r>
            <a:endParaRPr lang="it-IT"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 y="0"/>
            <a:ext cx="802838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979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453335"/>
            <a:ext cx="8229600" cy="404664"/>
          </a:xfrm>
        </p:spPr>
        <p:txBody>
          <a:bodyPr>
            <a:normAutofit/>
          </a:bodyPr>
          <a:lstStyle/>
          <a:p>
            <a:r>
              <a:rPr lang="it-IT" sz="2000" dirty="0" smtClean="0"/>
              <a:t>Girolamo si rivolge alla Madonna.</a:t>
            </a:r>
            <a:endParaRPr lang="it-IT"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 y="0"/>
            <a:ext cx="9242869"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565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32048"/>
          </a:xfrm>
        </p:spPr>
        <p:txBody>
          <a:bodyPr>
            <a:normAutofit/>
          </a:bodyPr>
          <a:lstStyle/>
          <a:p>
            <a:r>
              <a:rPr lang="it-IT" sz="2000" dirty="0" smtClean="0"/>
              <a:t>La Madonna, sempre a Quero, appare a Girolamo Miani e lo libera di prigione.</a:t>
            </a:r>
            <a:endParaRPr lang="it-IT"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322"/>
            <a:ext cx="9161995" cy="59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730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9755" y="6165304"/>
            <a:ext cx="9134245" cy="692696"/>
          </a:xfrm>
        </p:spPr>
        <p:txBody>
          <a:bodyPr>
            <a:normAutofit lnSpcReduction="10000"/>
          </a:bodyPr>
          <a:lstStyle/>
          <a:p>
            <a:r>
              <a:rPr lang="it-IT" sz="2000" dirty="0" smtClean="0"/>
              <a:t>La Madonna appare una seconda volta a Girolamo e presolo per mano lo accompagna fino alle mura di Treviso.</a:t>
            </a:r>
            <a:endParaRPr lang="it-IT"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 y="0"/>
            <a:ext cx="925758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08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283842"/>
            <a:ext cx="9144000" cy="574158"/>
          </a:xfrm>
        </p:spPr>
        <p:txBody>
          <a:bodyPr>
            <a:normAutofit fontScale="92500" lnSpcReduction="20000"/>
          </a:bodyPr>
          <a:lstStyle/>
          <a:p>
            <a:r>
              <a:rPr lang="it-IT" sz="2000" dirty="0" smtClean="0"/>
              <a:t>A Treviso, nel santuario della Madonna Grande Girolamo deposita i ceppi della prigionia, in segno di </a:t>
            </a:r>
            <a:r>
              <a:rPr lang="it-IT" sz="2000" dirty="0" err="1" smtClean="0"/>
              <a:t>gratitutine</a:t>
            </a:r>
            <a:r>
              <a:rPr lang="it-IT" sz="2000" dirty="0" smtClean="0"/>
              <a:t>. ( sempre secondo la storiografia tradizionale ). </a:t>
            </a:r>
            <a:endParaRPr lang="it-IT"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80"/>
            <a:ext cx="9211151" cy="605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92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600200"/>
            <a:ext cx="9144000" cy="4525963"/>
          </a:xfrm>
        </p:spPr>
        <p:txBody>
          <a:bodyPr>
            <a:normAutofit/>
          </a:bodyPr>
          <a:lstStyle/>
          <a:p>
            <a:r>
              <a:rPr lang="it-IT" sz="2000" dirty="0" smtClean="0"/>
              <a:t>I meriti dei Miani nel Feltrino erano noti fin dal 1486, quando, a fine giugno, con la carica di Castellano e podestà, vi giunse Angelo Miani. </a:t>
            </a:r>
          </a:p>
          <a:p>
            <a:r>
              <a:rPr lang="it-IT" sz="2000" dirty="0" smtClean="0"/>
              <a:t>In </a:t>
            </a:r>
            <a:r>
              <a:rPr lang="it-IT" sz="2000" i="1" dirty="0" smtClean="0"/>
              <a:t>Storia di Feltre </a:t>
            </a:r>
            <a:r>
              <a:rPr lang="it-IT" sz="2000" dirty="0" smtClean="0"/>
              <a:t>del 1600, leggiamo che nel novembre 1486 Angelo Miani perse una figlia di 3, 4 anni, Emiliana. </a:t>
            </a:r>
          </a:p>
          <a:p>
            <a:r>
              <a:rPr lang="it-IT" sz="2000" dirty="0" smtClean="0"/>
              <a:t>Se la famiglia Miani risiedeva a Feltre, allora, Girolamo, il 10.10.1586 a Feltre è nato!</a:t>
            </a:r>
          </a:p>
          <a:p>
            <a:r>
              <a:rPr lang="it-IT" sz="2000" dirty="0" smtClean="0"/>
              <a:t> </a:t>
            </a:r>
          </a:p>
          <a:p>
            <a:endParaRPr lang="it-IT" sz="2000" dirty="0"/>
          </a:p>
        </p:txBody>
      </p:sp>
    </p:spTree>
    <p:extLst>
      <p:ext uri="{BB962C8B-B14F-4D97-AF65-F5344CB8AC3E}">
        <p14:creationId xmlns:p14="http://schemas.microsoft.com/office/powerpoint/2010/main" val="3598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29200"/>
            <a:ext cx="9144000" cy="1628800"/>
          </a:xfrm>
        </p:spPr>
        <p:txBody>
          <a:bodyPr>
            <a:normAutofit/>
          </a:bodyPr>
          <a:lstStyle/>
          <a:p>
            <a:r>
              <a:rPr lang="it-IT" sz="2000" dirty="0" smtClean="0"/>
              <a:t>Feltre, Piazza Maggiore, monumento eretto a ricordo della </a:t>
            </a:r>
            <a:r>
              <a:rPr lang="it-IT" sz="2000" dirty="0" err="1" smtClean="0"/>
              <a:t>proviggione</a:t>
            </a:r>
            <a:r>
              <a:rPr lang="it-IT" sz="2000" dirty="0" smtClean="0"/>
              <a:t> di acqua operata da Angelo Miani, il padre di Girolamo, capitano e castellano di Feltre, 1486-87. Poiché </a:t>
            </a:r>
            <a:r>
              <a:rPr lang="it-IT" sz="2000" dirty="0" err="1" smtClean="0"/>
              <a:t>nesuno</a:t>
            </a:r>
            <a:r>
              <a:rPr lang="it-IT" sz="2000" dirty="0" smtClean="0"/>
              <a:t> poteva valersi della sua posizione per ... </a:t>
            </a:r>
            <a:r>
              <a:rPr lang="it-IT" sz="2000" dirty="0" err="1" smtClean="0"/>
              <a:t>reclamizzardi</a:t>
            </a:r>
            <a:r>
              <a:rPr lang="it-IT" sz="2000" dirty="0" smtClean="0"/>
              <a:t>, i cittadini stessi ottennero dalle autorità di Venezia di poter dedicare a simile benefattore ben due </a:t>
            </a:r>
            <a:r>
              <a:rPr lang="it-IT" sz="2000" dirty="0" err="1" smtClean="0"/>
              <a:t>quadrelle</a:t>
            </a:r>
            <a:r>
              <a:rPr lang="it-IT" sz="2000" dirty="0" smtClean="0"/>
              <a:t> delle 15 formelle.</a:t>
            </a:r>
            <a:endParaRPr lang="it-IT"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7174907"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44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9" y="0"/>
            <a:ext cx="41403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705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0" y="6381328"/>
            <a:ext cx="9144000" cy="476672"/>
          </a:xfrm>
        </p:spPr>
        <p:txBody>
          <a:bodyPr>
            <a:normAutofit fontScale="70000" lnSpcReduction="20000"/>
          </a:bodyPr>
          <a:lstStyle/>
          <a:p>
            <a:r>
              <a:rPr lang="it-IT" sz="2000" dirty="0" smtClean="0"/>
              <a:t>Feltre, Piazza Maggiore, formelle con l’emblema dei Miani, il miglio. Altro, dipinto, si trova nella sala comunale degli stemmi.</a:t>
            </a:r>
            <a:endParaRPr lang="it-IT"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9" y="0"/>
            <a:ext cx="8316416"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876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1" y="5830"/>
            <a:ext cx="6964493" cy="522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contenuto 3"/>
          <p:cNvSpPr>
            <a:spLocks noGrp="1"/>
          </p:cNvSpPr>
          <p:nvPr>
            <p:ph idx="1"/>
          </p:nvPr>
        </p:nvSpPr>
        <p:spPr>
          <a:xfrm>
            <a:off x="0" y="5301208"/>
            <a:ext cx="9144000" cy="1556792"/>
          </a:xfrm>
        </p:spPr>
        <p:txBody>
          <a:bodyPr>
            <a:normAutofit fontScale="25000" lnSpcReduction="20000"/>
          </a:bodyPr>
          <a:lstStyle/>
          <a:p>
            <a:r>
              <a:rPr lang="it-IT" sz="5000" dirty="0" smtClean="0"/>
              <a:t>Seconda formella dedicata ad Angelo Miani con </a:t>
            </a:r>
            <a:r>
              <a:rPr lang="it-IT" sz="5000" dirty="0" err="1" smtClean="0"/>
              <a:t>aggunta</a:t>
            </a:r>
            <a:r>
              <a:rPr lang="it-IT" sz="5000" dirty="0" smtClean="0"/>
              <a:t> dello stemma della città, con la motivazione dei meriti. </a:t>
            </a:r>
            <a:r>
              <a:rPr lang="it-IT" sz="5000" dirty="0" err="1" smtClean="0"/>
              <a:t>Scapellata</a:t>
            </a:r>
            <a:r>
              <a:rPr lang="it-IT" sz="5000" dirty="0" smtClean="0"/>
              <a:t> dai soldati francesi, nella campagna militare del 1796, ci resta in un libro Storia di Feltre.</a:t>
            </a:r>
          </a:p>
          <a:p>
            <a:r>
              <a:rPr lang="it-IT" sz="5000" dirty="0" smtClean="0"/>
              <a:t>		</a:t>
            </a:r>
            <a:r>
              <a:rPr lang="it-IT" sz="5000" dirty="0" err="1" smtClean="0"/>
              <a:t>FELTRIIS</a:t>
            </a:r>
            <a:r>
              <a:rPr lang="it-IT" sz="5000" dirty="0" smtClean="0"/>
              <a:t> </a:t>
            </a:r>
            <a:r>
              <a:rPr lang="it-IT" sz="5000" dirty="0" err="1" smtClean="0"/>
              <a:t>AQUA</a:t>
            </a:r>
            <a:r>
              <a:rPr lang="it-IT" sz="5000" dirty="0" smtClean="0"/>
              <a:t> </a:t>
            </a:r>
            <a:r>
              <a:rPr lang="it-IT" sz="5000" dirty="0" err="1" smtClean="0"/>
              <a:t>LABOR</a:t>
            </a:r>
            <a:r>
              <a:rPr lang="it-IT" sz="5000" dirty="0" smtClean="0"/>
              <a:t> – </a:t>
            </a:r>
            <a:r>
              <a:rPr lang="it-IT" sz="5000" dirty="0" err="1" smtClean="0"/>
              <a:t>AUG</a:t>
            </a:r>
            <a:r>
              <a:rPr lang="it-IT" sz="5000" dirty="0" smtClean="0"/>
              <a:t>(</a:t>
            </a:r>
            <a:r>
              <a:rPr lang="it-IT" sz="5000" dirty="0" err="1" smtClean="0"/>
              <a:t>elus</a:t>
            </a:r>
            <a:r>
              <a:rPr lang="it-IT" sz="5000" dirty="0" smtClean="0"/>
              <a:t>). </a:t>
            </a:r>
            <a:r>
              <a:rPr lang="it-IT" sz="5000" dirty="0" err="1" smtClean="0"/>
              <a:t>AEMIS</a:t>
            </a:r>
            <a:r>
              <a:rPr lang="it-IT" sz="5000" dirty="0" smtClean="0"/>
              <a:t>(</a:t>
            </a:r>
            <a:r>
              <a:rPr lang="it-IT" sz="5000" dirty="0" err="1" smtClean="0"/>
              <a:t>lianus</a:t>
            </a:r>
            <a:r>
              <a:rPr lang="it-IT" sz="5000" dirty="0" smtClean="0"/>
              <a:t>). </a:t>
            </a:r>
            <a:r>
              <a:rPr lang="it-IT" sz="5000" dirty="0" err="1" smtClean="0"/>
              <a:t>PRAETOR</a:t>
            </a:r>
            <a:r>
              <a:rPr lang="it-IT" sz="5000" dirty="0" smtClean="0"/>
              <a:t> - </a:t>
            </a:r>
            <a:r>
              <a:rPr lang="it-IT" sz="5000" dirty="0" err="1" smtClean="0"/>
              <a:t>OB</a:t>
            </a:r>
            <a:r>
              <a:rPr lang="it-IT" sz="5000" dirty="0" smtClean="0"/>
              <a:t> </a:t>
            </a:r>
            <a:r>
              <a:rPr lang="it-IT" sz="5000" dirty="0" err="1" smtClean="0"/>
              <a:t>AFFECTIONEM</a:t>
            </a:r>
            <a:r>
              <a:rPr lang="it-IT" sz="5000" dirty="0" smtClean="0"/>
              <a:t> - ET </a:t>
            </a:r>
            <a:r>
              <a:rPr lang="it-IT" sz="5000" dirty="0" err="1" smtClean="0"/>
              <a:t>PIETATEM</a:t>
            </a:r>
            <a:r>
              <a:rPr lang="it-IT" sz="5000" dirty="0" smtClean="0"/>
              <a:t> </a:t>
            </a:r>
            <a:r>
              <a:rPr lang="it-IT" sz="5000" dirty="0" err="1" smtClean="0"/>
              <a:t>EX1MIAM</a:t>
            </a:r>
            <a:endParaRPr lang="it-IT" sz="5000" dirty="0" smtClean="0"/>
          </a:p>
          <a:p>
            <a:r>
              <a:rPr lang="it-IT" sz="5000" dirty="0" smtClean="0"/>
              <a:t>FONT. D. - </a:t>
            </a:r>
            <a:r>
              <a:rPr lang="it-IT" sz="5000" dirty="0" err="1" smtClean="0"/>
              <a:t>UTILITATI</a:t>
            </a:r>
            <a:r>
              <a:rPr lang="it-IT" sz="5000" dirty="0" smtClean="0"/>
              <a:t> ET ORNAMENTO.</a:t>
            </a:r>
          </a:p>
          <a:p>
            <a:r>
              <a:rPr lang="it-IT" sz="5000" dirty="0" smtClean="0"/>
              <a:t>Traduzione, un po’ libera: Acqua e lavoro impiegò il nobile podestà Miani, spinto da grandissimo affetto e senso del dovere, le fontane dedicò a utilità e ornamento del Feltrino.</a:t>
            </a:r>
          </a:p>
          <a:p>
            <a:r>
              <a:rPr lang="it-IT" sz="5000" dirty="0" smtClean="0"/>
              <a:t>Angelo Miani aveva tracciato anche il disegno delle mura e convinto i cittadini a pagare il tutto. Al suo successore, un anno dopo verrà dalle autorità di Venezia il reclamo ad attivarsi rinfacciandogli l’esempio del predecessore.</a:t>
            </a:r>
          </a:p>
          <a:p>
            <a:endParaRPr lang="it-IT" sz="2000" dirty="0"/>
          </a:p>
        </p:txBody>
      </p:sp>
    </p:spTree>
    <p:extLst>
      <p:ext uri="{BB962C8B-B14F-4D97-AF65-F5344CB8AC3E}">
        <p14:creationId xmlns:p14="http://schemas.microsoft.com/office/powerpoint/2010/main" val="1211185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16632"/>
            <a:ext cx="9144000" cy="6741368"/>
          </a:xfrm>
        </p:spPr>
        <p:txBody>
          <a:bodyPr>
            <a:normAutofit/>
          </a:bodyPr>
          <a:lstStyle/>
          <a:p>
            <a:endParaRPr lang="it-IT" sz="2000" dirty="0" smtClean="0"/>
          </a:p>
          <a:p>
            <a:endParaRPr lang="it-IT" sz="2000" dirty="0"/>
          </a:p>
          <a:p>
            <a:endParaRPr lang="it-IT" sz="2000" dirty="0" smtClean="0"/>
          </a:p>
          <a:p>
            <a:endParaRPr lang="it-IT" sz="2000" dirty="0"/>
          </a:p>
          <a:p>
            <a:r>
              <a:rPr lang="it-IT" sz="2000" dirty="0" smtClean="0"/>
              <a:t>Grazie a Marin </a:t>
            </a:r>
            <a:r>
              <a:rPr lang="it-IT" sz="2000" dirty="0" err="1" smtClean="0"/>
              <a:t>Sanudo</a:t>
            </a:r>
            <a:r>
              <a:rPr lang="it-IT" sz="2000" dirty="0" smtClean="0"/>
              <a:t> ed ai suoi Diari, ai quali si è potuto solo recentemente accedere,  si hanno notizie di ... giornata.</a:t>
            </a:r>
          </a:p>
          <a:p>
            <a:r>
              <a:rPr lang="it-IT" sz="2000" dirty="0" smtClean="0"/>
              <a:t>a. il primo settembre 1511, Girolamo Miani, prigioniero di Mercurio Bua, è segnalato a Montebelluna, nell’accampamento. </a:t>
            </a:r>
          </a:p>
          <a:p>
            <a:r>
              <a:rPr lang="it-IT" sz="2000" dirty="0" smtClean="0"/>
              <a:t>b. L’11.9.1511, l’accampamento si sposta a Nervesa: Mercurio Bua vi è presente.</a:t>
            </a:r>
          </a:p>
          <a:p>
            <a:r>
              <a:rPr lang="it-IT" sz="2000" dirty="0" smtClean="0"/>
              <a:t>c. il 27 settembre 1511, l’accampamento si sposta a Maserada, torre di Maserada, ( </a:t>
            </a:r>
            <a:r>
              <a:rPr lang="it-IT" sz="2000" dirty="0" err="1" smtClean="0"/>
              <a:t>com</a:t>
            </a:r>
            <a:r>
              <a:rPr lang="it-IT" sz="2000" dirty="0" smtClean="0"/>
              <a:t> dicono quanti hanno spiato, notte tempo i movimenti dell’accampamento nemico ), </a:t>
            </a:r>
            <a:r>
              <a:rPr lang="it-IT" sz="2000" dirty="0" err="1" smtClean="0"/>
              <a:t>sfilaciandosi</a:t>
            </a:r>
            <a:r>
              <a:rPr lang="it-IT" sz="2000" dirty="0" smtClean="0"/>
              <a:t> lungo 4 chilometri fino a Breda di Piave.</a:t>
            </a:r>
          </a:p>
          <a:p>
            <a:endParaRPr lang="it-IT" sz="2000" dirty="0" smtClean="0"/>
          </a:p>
          <a:p>
            <a:endParaRPr lang="it-IT" sz="2000" dirty="0"/>
          </a:p>
        </p:txBody>
      </p:sp>
    </p:spTree>
    <p:extLst>
      <p:ext uri="{BB962C8B-B14F-4D97-AF65-F5344CB8AC3E}">
        <p14:creationId xmlns:p14="http://schemas.microsoft.com/office/powerpoint/2010/main" val="650757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093296"/>
            <a:ext cx="8229600" cy="764704"/>
          </a:xfrm>
        </p:spPr>
        <p:txBody>
          <a:bodyPr>
            <a:noAutofit/>
          </a:bodyPr>
          <a:lstStyle/>
          <a:p>
            <a:r>
              <a:rPr lang="it-IT" sz="2000" dirty="0" smtClean="0"/>
              <a:t>Primo schizzo di Castelnovo di Quero di Marin </a:t>
            </a:r>
            <a:r>
              <a:rPr lang="it-IT" sz="2000" dirty="0" err="1" smtClean="0"/>
              <a:t>Sanudo</a:t>
            </a:r>
            <a:r>
              <a:rPr lang="it-IT" sz="2000" dirty="0" smtClean="0"/>
              <a:t> 1490. Posizione strategica </a:t>
            </a:r>
            <a:r>
              <a:rPr lang="it-IT" sz="2000" dirty="0" err="1" smtClean="0"/>
              <a:t>dulla</a:t>
            </a:r>
            <a:r>
              <a:rPr lang="it-IT" sz="2000" dirty="0" smtClean="0"/>
              <a:t> strada Feltre Treviso</a:t>
            </a:r>
            <a:endParaRPr lang="it-IT"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30"/>
            <a:ext cx="7793532" cy="58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107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7453" y="5949280"/>
            <a:ext cx="9126547" cy="908720"/>
          </a:xfrm>
        </p:spPr>
        <p:txBody>
          <a:bodyPr>
            <a:normAutofit fontScale="40000" lnSpcReduction="20000"/>
          </a:bodyPr>
          <a:lstStyle/>
          <a:p>
            <a:r>
              <a:rPr lang="it-IT" sz="5000" dirty="0" smtClean="0"/>
              <a:t>A Maserada dicono gli archeologi di Treviso non è mai esistita una torre. A Breda di Piave ne sono esistite </a:t>
            </a:r>
            <a:r>
              <a:rPr lang="it-IT" sz="5000" dirty="0" err="1" smtClean="0"/>
              <a:t>almento</a:t>
            </a:r>
            <a:r>
              <a:rPr lang="it-IT" sz="5000" dirty="0" smtClean="0"/>
              <a:t> tre, avanzi di un antico castello medievale.</a:t>
            </a:r>
          </a:p>
          <a:p>
            <a:r>
              <a:rPr lang="it-IT" sz="5000" dirty="0" smtClean="0"/>
              <a:t>Di una si ha testimonianza archivistica solamente.</a:t>
            </a:r>
          </a:p>
          <a:p>
            <a:endParaRPr lang="it-IT"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3" y="0"/>
            <a:ext cx="7844712"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078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76672"/>
          </a:xfrm>
        </p:spPr>
        <p:txBody>
          <a:bodyPr>
            <a:normAutofit/>
          </a:bodyPr>
          <a:lstStyle/>
          <a:p>
            <a:r>
              <a:rPr lang="it-IT" sz="2000" dirty="0" smtClean="0"/>
              <a:t>Le lesene cominciano solo ad altezza del tetto: sgorbio </a:t>
            </a:r>
            <a:r>
              <a:rPr lang="it-IT" sz="2000" dirty="0" err="1" smtClean="0"/>
              <a:t>archtettonico</a:t>
            </a:r>
            <a:r>
              <a:rPr lang="it-IT" sz="2000" dirty="0" smtClean="0"/>
              <a:t>!</a:t>
            </a:r>
            <a:endParaRPr lang="it-IT" sz="20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4" y="32449"/>
            <a:ext cx="8466288" cy="634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960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76672"/>
          </a:xfrm>
        </p:spPr>
        <p:txBody>
          <a:bodyPr>
            <a:normAutofit fontScale="70000" lnSpcReduction="20000"/>
          </a:bodyPr>
          <a:lstStyle/>
          <a:p>
            <a:r>
              <a:rPr lang="it-IT" sz="2000" dirty="0" smtClean="0"/>
              <a:t>Questo campanile porta le lesene solamente dal tetto della chiesa fino alla torre campanaria: la parte bassa è la testimonianza di una vecchia torre.</a:t>
            </a:r>
            <a:endParaRPr lang="it-IT"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412427"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75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07504" y="6165304"/>
            <a:ext cx="9036496" cy="661639"/>
          </a:xfrm>
        </p:spPr>
        <p:txBody>
          <a:bodyPr>
            <a:noAutofit/>
          </a:bodyPr>
          <a:lstStyle/>
          <a:p>
            <a:r>
              <a:rPr lang="it-IT" sz="2000" dirty="0" smtClean="0"/>
              <a:t>Questa casetta dà immediatamente l’idea di basamento di vecchia torre. In paese, infatti, dicono che abbia le travi del 1400. Vedremo.</a:t>
            </a:r>
            <a:endParaRPr lang="it-IT" sz="20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 y="0"/>
            <a:ext cx="8412427"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465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6" y="0"/>
            <a:ext cx="8316416"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contenuto 3"/>
          <p:cNvSpPr>
            <a:spLocks noGrp="1"/>
          </p:cNvSpPr>
          <p:nvPr>
            <p:ph idx="1"/>
          </p:nvPr>
        </p:nvSpPr>
        <p:spPr>
          <a:xfrm>
            <a:off x="4401" y="6309320"/>
            <a:ext cx="9139599" cy="548680"/>
          </a:xfrm>
        </p:spPr>
        <p:txBody>
          <a:bodyPr>
            <a:normAutofit fontScale="92500"/>
          </a:bodyPr>
          <a:lstStyle/>
          <a:p>
            <a:r>
              <a:rPr lang="it-IT" sz="2000" dirty="0" smtClean="0"/>
              <a:t>Le cinque finestre paiono un ricordo di vecchia ... merlatura. Si tratta di una casa torre.</a:t>
            </a:r>
            <a:endParaRPr lang="it-IT" sz="2000" dirty="0"/>
          </a:p>
        </p:txBody>
      </p:sp>
    </p:spTree>
    <p:extLst>
      <p:ext uri="{BB962C8B-B14F-4D97-AF65-F5344CB8AC3E}">
        <p14:creationId xmlns:p14="http://schemas.microsoft.com/office/powerpoint/2010/main" val="2724427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1600200"/>
            <a:ext cx="8229600" cy="5257800"/>
          </a:xfrm>
        </p:spPr>
        <p:txBody>
          <a:bodyPr/>
          <a:lstStyle/>
          <a:p>
            <a:endParaRPr lang="it-IT"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1" y="29954"/>
            <a:ext cx="9104061" cy="682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04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 y="15622"/>
            <a:ext cx="9351704" cy="701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763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7763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93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59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164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95014"/>
            <a:ext cx="9144000" cy="1562986"/>
          </a:xfrm>
        </p:spPr>
        <p:txBody>
          <a:bodyPr>
            <a:normAutofit fontScale="92500" lnSpcReduction="20000"/>
          </a:bodyPr>
          <a:lstStyle/>
          <a:p>
            <a:r>
              <a:rPr lang="it-IT" sz="2000" dirty="0" smtClean="0"/>
              <a:t>Venezia, San </a:t>
            </a:r>
            <a:r>
              <a:rPr lang="it-IT" sz="2000" dirty="0" err="1" smtClean="0"/>
              <a:t>Vidal</a:t>
            </a:r>
            <a:r>
              <a:rPr lang="it-IT" sz="2000" dirty="0" smtClean="0"/>
              <a:t>, casa dei Miani, difficilmente fotografabile. Il disegna, con le due vie di accesso, vie d’acqua dice delle importanza. Un solo ingresso nel retro.</a:t>
            </a:r>
          </a:p>
          <a:p>
            <a:r>
              <a:rPr lang="it-IT" sz="2000" dirty="0" smtClean="0"/>
              <a:t>Di qui, da poco </a:t>
            </a:r>
            <a:r>
              <a:rPr lang="it-IT" sz="2000" dirty="0" err="1" smtClean="0"/>
              <a:t>24.enne</a:t>
            </a:r>
            <a:r>
              <a:rPr lang="it-IT" sz="2000" dirty="0" smtClean="0"/>
              <a:t>, partì Girolamo, che ‘alla varietà dei tempi’ sempre </a:t>
            </a:r>
            <a:r>
              <a:rPr lang="it-IT" sz="2000" dirty="0" err="1" smtClean="0"/>
              <a:t>accomodossi</a:t>
            </a:r>
            <a:r>
              <a:rPr lang="it-IT" sz="2000" dirty="0" smtClean="0"/>
              <a:t>  ( primo biografo, 1537), (cioè Godi, godi </a:t>
            </a:r>
            <a:r>
              <a:rPr lang="it-IT" sz="2000" dirty="0" err="1" smtClean="0"/>
              <a:t>gioninezza</a:t>
            </a:r>
            <a:r>
              <a:rPr lang="it-IT" sz="2000" dirty="0" smtClean="0"/>
              <a:t> che pur fuggi tuttavia. Del </a:t>
            </a:r>
            <a:r>
              <a:rPr lang="it-IT" sz="2000" dirty="0" err="1" smtClean="0"/>
              <a:t>doman</a:t>
            </a:r>
            <a:r>
              <a:rPr lang="it-IT" sz="2000" dirty="0" smtClean="0"/>
              <a:t> non v’è certezza ), alla difesa di </a:t>
            </a:r>
            <a:r>
              <a:rPr lang="it-IT" sz="2000" dirty="0" err="1" smtClean="0"/>
              <a:t>Castellnovo</a:t>
            </a:r>
            <a:r>
              <a:rPr lang="it-IT" sz="2000" dirty="0" smtClean="0"/>
              <a:t> </a:t>
            </a:r>
            <a:r>
              <a:rPr lang="it-IT" sz="2000" dirty="0" err="1" smtClean="0"/>
              <a:t>dQuero</a:t>
            </a:r>
            <a:r>
              <a:rPr lang="it-IT" sz="2000" dirty="0" smtClean="0"/>
              <a:t>. Primavera del 155. Venezia alle prese con la lega di </a:t>
            </a:r>
            <a:r>
              <a:rPr lang="it-IT" sz="2000" dirty="0" err="1" smtClean="0"/>
              <a:t>Cambrai</a:t>
            </a:r>
            <a:r>
              <a:rPr lang="it-IT" sz="2000" dirty="0" smtClean="0"/>
              <a:t>.</a:t>
            </a:r>
            <a:endParaRPr lang="it-IT"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938422" cy="52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94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8" y="3486"/>
            <a:ext cx="9139352" cy="685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356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96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60" y="15948"/>
            <a:ext cx="9122735" cy="684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479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88"/>
            <a:ext cx="9132415" cy="684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024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0"/>
            <a:ext cx="9144000" cy="6741368"/>
          </a:xfrm>
        </p:spPr>
        <p:txBody>
          <a:bodyPr/>
          <a:lstStyle/>
          <a:p>
            <a:endParaRPr lang="it-IT" i="1" dirty="0" smtClean="0"/>
          </a:p>
          <a:p>
            <a:endParaRPr lang="it-IT" i="1" dirty="0"/>
          </a:p>
          <a:p>
            <a:endParaRPr lang="it-IT" i="1" dirty="0" smtClean="0"/>
          </a:p>
          <a:p>
            <a:r>
              <a:rPr lang="it-IT" i="1" dirty="0" smtClean="0"/>
              <a:t>In questo loco aperto alla campagna, molto atto ad accampar, </a:t>
            </a:r>
            <a:r>
              <a:rPr lang="it-IT" dirty="0" smtClean="0"/>
              <a:t>io credo si sia accampato Mercurio Bua, dal cui padiglione alle due del 28 settembre 1511, fuggì Girolamo Miani.</a:t>
            </a:r>
            <a:endParaRPr lang="it-IT" dirty="0"/>
          </a:p>
        </p:txBody>
      </p:sp>
    </p:spTree>
    <p:extLst>
      <p:ext uri="{BB962C8B-B14F-4D97-AF65-F5344CB8AC3E}">
        <p14:creationId xmlns:p14="http://schemas.microsoft.com/office/powerpoint/2010/main" val="2529956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16632"/>
            <a:ext cx="9144000" cy="6624736"/>
          </a:xfrm>
        </p:spPr>
        <p:txBody>
          <a:bodyPr>
            <a:normAutofit/>
          </a:bodyPr>
          <a:lstStyle/>
          <a:p>
            <a:endParaRPr lang="it-IT" sz="2000" dirty="0" smtClean="0"/>
          </a:p>
          <a:p>
            <a:endParaRPr lang="it-IT" sz="2000" dirty="0" smtClean="0"/>
          </a:p>
          <a:p>
            <a:r>
              <a:rPr lang="it-IT" sz="2000" dirty="0" smtClean="0"/>
              <a:t>Esistono tre versioni dell’arrivo di Girolamo Miani a Treviso, la mattina del 28 settembre 1511: </a:t>
            </a:r>
          </a:p>
          <a:p>
            <a:r>
              <a:rPr lang="it-IT" sz="2000" dirty="0" smtClean="0"/>
              <a:t>due del provveditore </a:t>
            </a:r>
            <a:r>
              <a:rPr lang="it-IT" sz="2000" dirty="0" err="1" smtClean="0"/>
              <a:t>Gradenigo</a:t>
            </a:r>
            <a:r>
              <a:rPr lang="it-IT" sz="2000" dirty="0" smtClean="0"/>
              <a:t> alle autorità di Venezia, </a:t>
            </a:r>
          </a:p>
          <a:p>
            <a:r>
              <a:rPr lang="it-IT" sz="2000" dirty="0" smtClean="0"/>
              <a:t>una terza di Leonardo Giustiniani, che scrive di questo arrivo solamente alla sera. </a:t>
            </a:r>
          </a:p>
          <a:p>
            <a:endParaRPr lang="it-IT" sz="2000" dirty="0" smtClean="0"/>
          </a:p>
          <a:p>
            <a:r>
              <a:rPr lang="it-IT" sz="2000" dirty="0" smtClean="0"/>
              <a:t>Il tragitto Breda-Treviso è di circa 8 o 9 Km.</a:t>
            </a:r>
          </a:p>
          <a:p>
            <a:endParaRPr lang="it-IT" sz="2000" dirty="0"/>
          </a:p>
        </p:txBody>
      </p:sp>
    </p:spTree>
    <p:extLst>
      <p:ext uri="{BB962C8B-B14F-4D97-AF65-F5344CB8AC3E}">
        <p14:creationId xmlns:p14="http://schemas.microsoft.com/office/powerpoint/2010/main" val="4253580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392" y="5517232"/>
            <a:ext cx="9145392" cy="1340768"/>
          </a:xfrm>
        </p:spPr>
        <p:txBody>
          <a:bodyPr>
            <a:normAutofit lnSpcReduction="10000"/>
          </a:bodyPr>
          <a:lstStyle/>
          <a:p>
            <a:r>
              <a:rPr lang="it-IT" sz="1200" dirty="0" smtClean="0"/>
              <a:t>Sebastiano </a:t>
            </a:r>
            <a:r>
              <a:rPr lang="it-IT" sz="1200" dirty="0" err="1" smtClean="0"/>
              <a:t>Giampiccoli</a:t>
            </a:r>
            <a:r>
              <a:rPr lang="it-IT" sz="1200" dirty="0" smtClean="0"/>
              <a:t>, fine settecento, borgo San Tomaso. La chiesetta di S. Tommaso, in borgo Cavalli, evidenziata dal campanile volutamente allungato, dietro il palazzo, a destra. Si vede una traccia del Canale delle Convertite, in prossimità della chiesa della </a:t>
            </a:r>
            <a:r>
              <a:rPr lang="it-IT" sz="1200" dirty="0" err="1" smtClean="0"/>
              <a:t>Madoneta</a:t>
            </a:r>
            <a:r>
              <a:rPr lang="it-IT" sz="1200" dirty="0" smtClean="0"/>
              <a:t>.</a:t>
            </a:r>
          </a:p>
          <a:p>
            <a:r>
              <a:rPr lang="it-IT" sz="2000" dirty="0" smtClean="0"/>
              <a:t>Girolamo giunge a Porta S. Tommaso, ( è fo averto ... c’è qualcosa di straordinario in questa apertura della porta ad ora insolita ), porta che nel 1511 era posizionata a metà della attuale Piazza del Grano. </a:t>
            </a:r>
          </a:p>
          <a:p>
            <a:endParaRPr lang="it-IT" sz="12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87637"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235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76672"/>
          </a:xfrm>
        </p:spPr>
        <p:txBody>
          <a:bodyPr>
            <a:normAutofit/>
          </a:bodyPr>
          <a:lstStyle/>
          <a:p>
            <a:r>
              <a:rPr lang="it-IT" sz="1200" dirty="0" smtClean="0"/>
              <a:t>Acquarello ottocentesco di Sala ( fondo Carlini, D 30 ), Comunale di </a:t>
            </a:r>
            <a:r>
              <a:rPr lang="it-IT" sz="1200" dirty="0" err="1" smtClean="0"/>
              <a:t>TB</a:t>
            </a:r>
            <a:r>
              <a:rPr lang="it-IT" sz="1200" dirty="0" smtClean="0"/>
              <a:t>: Treviso, borgo San Tomaso, chiesa della </a:t>
            </a:r>
            <a:r>
              <a:rPr lang="it-IT" sz="1200" dirty="0" err="1" smtClean="0"/>
              <a:t>Madoneta</a:t>
            </a:r>
            <a:r>
              <a:rPr lang="it-IT" sz="1200" dirty="0" smtClean="0"/>
              <a:t>, e ben visibili il ponte sul Canale delle Convertite che scorre sotto questa chiesetta.</a:t>
            </a:r>
            <a:endParaRPr lang="it-IT" sz="12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336042"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110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237312"/>
            <a:ext cx="9036496" cy="620688"/>
          </a:xfrm>
        </p:spPr>
        <p:txBody>
          <a:bodyPr>
            <a:normAutofit fontScale="70000" lnSpcReduction="20000"/>
          </a:bodyPr>
          <a:lstStyle/>
          <a:p>
            <a:r>
              <a:rPr lang="it-IT" sz="2000" dirty="0" smtClean="0"/>
              <a:t>La attuale porta di S. Tommaso, del 1517, fu costruita da Paolo Nani, provveditore di Treviso, che voleva chiamarla Porta Nana. Per l’assoluta proibizione di farsi </a:t>
            </a:r>
            <a:r>
              <a:rPr lang="it-IT" sz="2000" dirty="0" err="1" smtClean="0"/>
              <a:t>reclame</a:t>
            </a:r>
            <a:r>
              <a:rPr lang="it-IT" sz="2000" dirty="0" smtClean="0"/>
              <a:t>, egli si prese la piccola rivincita di mettere sulla porta di San Tommaso la statua di San Paolo. </a:t>
            </a:r>
            <a:endParaRPr lang="it-IT" sz="20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647"/>
            <a:ext cx="8172400" cy="61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46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373216"/>
            <a:ext cx="9036496" cy="1484784"/>
          </a:xfrm>
        </p:spPr>
        <p:txBody>
          <a:bodyPr>
            <a:normAutofit fontScale="77500" lnSpcReduction="20000"/>
          </a:bodyPr>
          <a:lstStyle/>
          <a:p>
            <a:r>
              <a:rPr lang="it-IT" dirty="0" smtClean="0"/>
              <a:t>Girolamo Miani non </a:t>
            </a:r>
            <a:r>
              <a:rPr lang="it-IT" dirty="0" err="1" smtClean="0"/>
              <a:t>potè</a:t>
            </a:r>
            <a:r>
              <a:rPr lang="it-IT" dirty="0" smtClean="0"/>
              <a:t> </a:t>
            </a:r>
            <a:r>
              <a:rPr lang="it-IT" dirty="0" err="1" smtClean="0"/>
              <a:t>recarsiI</a:t>
            </a:r>
            <a:r>
              <a:rPr lang="it-IT" dirty="0" smtClean="0"/>
              <a:t> al Santuario della Madonna Grande il 28 9.155, perché era stato distrutto tutto il presbiterio.</a:t>
            </a:r>
          </a:p>
          <a:p>
            <a:r>
              <a:rPr lang="it-IT" dirty="0" smtClean="0"/>
              <a:t>Portò i ceppi della prigionia, in segno di gratitudine solamente dopo il 1516, a guerra finita.</a:t>
            </a:r>
            <a:endParaRPr lang="it-IT"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9" y="-10082"/>
            <a:ext cx="7177729" cy="538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87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457200" y="5589240"/>
            <a:ext cx="8686800" cy="1224136"/>
          </a:xfrm>
        </p:spPr>
        <p:txBody>
          <a:bodyPr>
            <a:normAutofit fontScale="85000" lnSpcReduction="20000"/>
          </a:bodyPr>
          <a:lstStyle/>
          <a:p>
            <a:r>
              <a:rPr lang="it-IT" sz="2000" dirty="0" smtClean="0"/>
              <a:t>Sostituisce il fratello Luca, che alla difesa del castello della Scala, strada Feltre-Valsugana che porta in Germania, il 77.1510, combattendo pur eroicamente perse il castello ed il braccio destro.</a:t>
            </a:r>
          </a:p>
          <a:p>
            <a:r>
              <a:rPr lang="it-IT" sz="2000" dirty="0" smtClean="0"/>
              <a:t>Lo stato lo ricompensa donandogli la castellania di Quero, dove però deve andare un suo delegato: Girolamo. Lui è senza un ‘</a:t>
            </a:r>
            <a:r>
              <a:rPr lang="it-IT" sz="2000" dirty="0" err="1" smtClean="0"/>
              <a:t>brazo</a:t>
            </a:r>
            <a:r>
              <a:rPr lang="it-IT" sz="2000" dirty="0" smtClean="0"/>
              <a:t>’ per 7 reggimenti, quasi una trentina d’anni.</a:t>
            </a:r>
            <a:endParaRPr lang="it-IT"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0" y="-1"/>
            <a:ext cx="9006216" cy="556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311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0633" y="6525344"/>
            <a:ext cx="8676167" cy="332656"/>
          </a:xfrm>
        </p:spPr>
        <p:txBody>
          <a:bodyPr>
            <a:noAutofit/>
          </a:bodyPr>
          <a:lstStyle/>
          <a:p>
            <a:r>
              <a:rPr lang="it-IT" sz="2000" dirty="0" smtClean="0"/>
              <a:t>Treviso, Madonna Grande.</a:t>
            </a:r>
            <a:endParaRPr lang="it-IT" sz="20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7" y="0"/>
            <a:ext cx="8700459"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910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7" y="14996"/>
            <a:ext cx="9124005" cy="684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403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1" y="0"/>
            <a:ext cx="8988491"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314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33804" y="0"/>
            <a:ext cx="8686800" cy="6858000"/>
          </a:xfrm>
        </p:spPr>
        <p:txBody>
          <a:bodyPr>
            <a:normAutofit/>
          </a:bodyPr>
          <a:lstStyle/>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r>
              <a:rPr lang="it-IT" sz="2000" dirty="0" smtClean="0"/>
              <a:t>L’episodio della sua liberazione per intervento delle Vergine </a:t>
            </a:r>
            <a:r>
              <a:rPr lang="it-IT" sz="2000" dirty="0" err="1" smtClean="0"/>
              <a:t>SS.ma</a:t>
            </a:r>
            <a:r>
              <a:rPr lang="it-IT" sz="2000" dirty="0" smtClean="0"/>
              <a:t> fu riportato nel </a:t>
            </a:r>
            <a:r>
              <a:rPr lang="it-IT" sz="2000" dirty="0" err="1" smtClean="0"/>
              <a:t>3.o</a:t>
            </a:r>
            <a:r>
              <a:rPr lang="it-IT" sz="2000" dirty="0" smtClean="0"/>
              <a:t> libro dei Miracoli, che andò distrutto nell’incendio della chiesa del 30.12.1528.</a:t>
            </a:r>
            <a:endParaRPr lang="it-IT" sz="2000" dirty="0"/>
          </a:p>
        </p:txBody>
      </p:sp>
    </p:spTree>
    <p:extLst>
      <p:ext uri="{BB962C8B-B14F-4D97-AF65-F5344CB8AC3E}">
        <p14:creationId xmlns:p14="http://schemas.microsoft.com/office/powerpoint/2010/main" val="2257189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0"/>
            <a:ext cx="9036496" cy="6858000"/>
          </a:xfrm>
        </p:spPr>
        <p:txBody>
          <a:bodyPr>
            <a:normAutofit/>
          </a:bodyPr>
          <a:lstStyle/>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pPr algn="just"/>
            <a:r>
              <a:rPr lang="it-IT" sz="2000" dirty="0" smtClean="0"/>
              <a:t>Nel 1531, </a:t>
            </a:r>
            <a:r>
              <a:rPr lang="it-IT" sz="2000" dirty="0" err="1" smtClean="0"/>
              <a:t>Clovio</a:t>
            </a:r>
            <a:r>
              <a:rPr lang="it-IT" sz="2000" dirty="0" smtClean="0"/>
              <a:t>, lui  pure miracolato, attualmente parroco del Santuario, ritrascrisse parte di questi miracoli,  testimoniati da persone di fede, nel </a:t>
            </a:r>
            <a:r>
              <a:rPr lang="it-IT" sz="2000" dirty="0" err="1" smtClean="0"/>
              <a:t>4.o</a:t>
            </a:r>
            <a:r>
              <a:rPr lang="it-IT" sz="2000" dirty="0" smtClean="0"/>
              <a:t> Libro dei Miracoli: </a:t>
            </a:r>
          </a:p>
          <a:p>
            <a:pPr algn="just"/>
            <a:r>
              <a:rPr lang="it-IT" sz="2000" dirty="0" smtClean="0"/>
              <a:t>tra questi quello di Girolamo Miani, narrato da lui stesso. come si precisa. </a:t>
            </a:r>
          </a:p>
          <a:p>
            <a:pPr algn="just"/>
            <a:r>
              <a:rPr lang="it-IT" sz="2000" dirty="0" smtClean="0"/>
              <a:t>Il </a:t>
            </a:r>
            <a:r>
              <a:rPr lang="it-IT" sz="2000" dirty="0" err="1" smtClean="0"/>
              <a:t>4.o</a:t>
            </a:r>
            <a:r>
              <a:rPr lang="it-IT" sz="2000" dirty="0" smtClean="0"/>
              <a:t> Libro dei Miracoli sarà l’unica fonte storica per i biografi del Miani, fino al 1900. Assai insufficiente!</a:t>
            </a:r>
            <a:endParaRPr lang="it-IT" sz="2000" dirty="0"/>
          </a:p>
        </p:txBody>
      </p:sp>
    </p:spTree>
    <p:extLst>
      <p:ext uri="{BB962C8B-B14F-4D97-AF65-F5344CB8AC3E}">
        <p14:creationId xmlns:p14="http://schemas.microsoft.com/office/powerpoint/2010/main" val="736777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913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84376" cy="1143000"/>
          </a:xfrm>
        </p:spPr>
        <p:txBody>
          <a:bodyPr>
            <a:normAutofit fontScale="90000"/>
          </a:bodyPr>
          <a:lstStyle/>
          <a:p>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
            </a:r>
            <a:br>
              <a:rPr lang="it-IT" sz="2000" dirty="0" smtClean="0"/>
            </a:br>
            <a:r>
              <a:rPr lang="it-IT" sz="2000" dirty="0"/>
              <a:t/>
            </a:r>
            <a:br>
              <a:rPr lang="it-IT" sz="2000" dirty="0"/>
            </a:br>
            <a:r>
              <a:rPr lang="it-IT" sz="2000" dirty="0" smtClean="0"/>
              <a:t>Questa immaginetta, non datata, fu rinvenuta in una recente mostra di immagini sacre. Probabilmente, a se stante, deve aver accompagnato la pubblicazione del libro del 1597, che riporta molti dei miracoli del </a:t>
            </a:r>
            <a:r>
              <a:rPr lang="it-IT" sz="2000" dirty="0" err="1" smtClean="0"/>
              <a:t>4.o</a:t>
            </a:r>
            <a:r>
              <a:rPr lang="it-IT" sz="2000" dirty="0" smtClean="0"/>
              <a:t> Libro dei Miracoli della </a:t>
            </a:r>
            <a:r>
              <a:rPr lang="it-IT" sz="2000" dirty="0" err="1" smtClean="0"/>
              <a:t>Mdonna</a:t>
            </a:r>
            <a:r>
              <a:rPr lang="it-IT" sz="2000" dirty="0" smtClean="0"/>
              <a:t> Grande.</a:t>
            </a:r>
            <a:endParaRPr lang="it-IT" sz="2000" dirty="0"/>
          </a:p>
        </p:txBody>
      </p:sp>
      <p:sp>
        <p:nvSpPr>
          <p:cNvPr id="3" name="Segnaposto contenuto 2"/>
          <p:cNvSpPr>
            <a:spLocks noGrp="1"/>
          </p:cNvSpPr>
          <p:nvPr>
            <p:ph idx="1"/>
          </p:nvPr>
        </p:nvSpPr>
        <p:spPr/>
        <p:txBody>
          <a:bodyPr/>
          <a:lstStyle/>
          <a:p>
            <a:r>
              <a:rPr lang="it-IT" dirty="0" smtClean="0"/>
              <a:t>a</a:t>
            </a:r>
            <a:endParaRPr lang="it-IT"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 y="0"/>
            <a:ext cx="51140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137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50090" y="274638"/>
            <a:ext cx="4236710" cy="1143000"/>
          </a:xfrm>
        </p:spPr>
        <p:txBody>
          <a:bodyPr>
            <a:normAutofit/>
          </a:bodyPr>
          <a:lstStyle/>
          <a:p>
            <a:r>
              <a:rPr lang="it-IT" sz="2000" dirty="0" smtClean="0"/>
              <a:t>Il libro, edito nel 1597, aveva già ottenuto tutte le approvazioni nel novembre del 1596.</a:t>
            </a:r>
            <a:endParaRPr lang="it-IT" sz="2000" dirty="0"/>
          </a:p>
        </p:txBody>
      </p:sp>
      <p:sp>
        <p:nvSpPr>
          <p:cNvPr id="3" name="Segnaposto contenuto 2"/>
          <p:cNvSpPr>
            <a:spLocks noGrp="1"/>
          </p:cNvSpPr>
          <p:nvPr>
            <p:ph idx="1"/>
          </p:nvPr>
        </p:nvSpPr>
        <p:spPr/>
        <p:txBody>
          <a:bodyPr/>
          <a:lstStyle/>
          <a:p>
            <a:endParaRPr lang="it-IT"/>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00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855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44208" y="274638"/>
            <a:ext cx="2242592" cy="4018458"/>
          </a:xfrm>
        </p:spPr>
        <p:txBody>
          <a:bodyPr>
            <a:normAutofit/>
          </a:bodyPr>
          <a:lstStyle/>
          <a:p>
            <a:r>
              <a:rPr lang="it-IT" sz="2000" dirty="0" err="1" smtClean="0"/>
              <a:t>Particoare</a:t>
            </a:r>
            <a:r>
              <a:rPr lang="it-IT" sz="2000" dirty="0" smtClean="0"/>
              <a:t> dell’immagine precedente, con l’illustrazione della liberazione di Girolamo Miani..</a:t>
            </a:r>
            <a:endParaRPr lang="it-IT" sz="2000" dirty="0"/>
          </a:p>
        </p:txBody>
      </p:sp>
      <p:sp>
        <p:nvSpPr>
          <p:cNvPr id="3" name="Segnaposto contenuto 2"/>
          <p:cNvSpPr>
            <a:spLocks noGrp="1"/>
          </p:cNvSpPr>
          <p:nvPr>
            <p:ph idx="1"/>
          </p:nvPr>
        </p:nvSpPr>
        <p:spPr>
          <a:xfrm>
            <a:off x="6516216" y="1600200"/>
            <a:ext cx="2170584" cy="4525963"/>
          </a:xfrm>
        </p:spPr>
        <p:txBody>
          <a:bodyPr/>
          <a:lstStyle/>
          <a:p>
            <a:endParaRPr lang="it-IT"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606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856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274638"/>
            <a:ext cx="3610744" cy="4378498"/>
          </a:xfrm>
        </p:spPr>
        <p:txBody>
          <a:bodyPr>
            <a:normAutofit/>
          </a:bodyPr>
          <a:lstStyle/>
          <a:p>
            <a:r>
              <a:rPr lang="it-IT" sz="2000" dirty="0" smtClean="0"/>
              <a:t>In occasione della beatificazione e proclamazione della santità, </a:t>
            </a:r>
            <a:r>
              <a:rPr lang="it-IT" sz="2000" dirty="0" err="1" smtClean="0"/>
              <a:t>1749-1769,di</a:t>
            </a:r>
            <a:r>
              <a:rPr lang="it-IT" sz="2000" dirty="0" smtClean="0"/>
              <a:t> Girolamo Miani, nei giorni festivi veniva al Castello un religioso somasco dal convento dei Santi Vittore e Corona: si eresse a ricordo dell’avvenimento questa specie di </a:t>
            </a:r>
            <a:r>
              <a:rPr lang="it-IT" sz="2000" dirty="0" err="1" smtClean="0"/>
              <a:t>cappelletta</a:t>
            </a:r>
            <a:r>
              <a:rPr lang="it-IT" sz="2000" dirty="0" smtClean="0"/>
              <a:t> all’ingresso. </a:t>
            </a:r>
            <a:endParaRPr lang="it-IT" sz="2000" dirty="0"/>
          </a:p>
        </p:txBody>
      </p:sp>
      <p:sp>
        <p:nvSpPr>
          <p:cNvPr id="3" name="Segnaposto contenuto 2"/>
          <p:cNvSpPr>
            <a:spLocks noGrp="1"/>
          </p:cNvSpPr>
          <p:nvPr>
            <p:ph idx="1"/>
          </p:nvPr>
        </p:nvSpPr>
        <p:spPr>
          <a:xfrm>
            <a:off x="4716016" y="1600200"/>
            <a:ext cx="3970784" cy="4525963"/>
          </a:xfrm>
        </p:spPr>
        <p:txBody>
          <a:bodyPr/>
          <a:lstStyle/>
          <a:p>
            <a:endParaRPr lang="it-IT" dirty="0" smtClean="0"/>
          </a:p>
          <a:p>
            <a:endParaRPr lang="it-IT"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687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897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381328"/>
            <a:ext cx="8229600" cy="476672"/>
          </a:xfrm>
        </p:spPr>
        <p:txBody>
          <a:bodyPr>
            <a:normAutofit fontScale="70000" lnSpcReduction="20000"/>
          </a:bodyPr>
          <a:lstStyle/>
          <a:p>
            <a:r>
              <a:rPr lang="it-IT" dirty="0" smtClean="0"/>
              <a:t>Dai primi mesi del 1511 Girolamo Miani è alla castellania di Quero.</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 y="0"/>
            <a:ext cx="9050751"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054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01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021288"/>
            <a:ext cx="9144000" cy="836712"/>
          </a:xfrm>
        </p:spPr>
        <p:txBody>
          <a:bodyPr>
            <a:normAutofit fontScale="70000" lnSpcReduction="20000"/>
          </a:bodyPr>
          <a:lstStyle/>
          <a:p>
            <a:r>
              <a:rPr lang="it-IT" sz="2000" dirty="0" smtClean="0"/>
              <a:t>Quando, inizio del 1900, cominciarono a circolare voci sul Castello e l’osteria, tipo ... di là, di là del Piave. ci sta un’osteria: la c’è da bere e da mangiare d un buon letto per riposar, facilmente sostituito con ... per far l’amor, il parroco di Quero, Don G. Battista Ziliotto, che progettava di trasformare il Castello in un santuario mariano del Veneto, contattò i Padri Somaschi esortandoli ad acquistare i Castello.</a:t>
            </a:r>
            <a:endParaRPr lang="it-IT" sz="2000"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00" y="5718"/>
            <a:ext cx="8124395"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764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0"/>
            <a:ext cx="9149132" cy="686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01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0633" y="6237312"/>
            <a:ext cx="9025863" cy="620688"/>
          </a:xfrm>
        </p:spPr>
        <p:txBody>
          <a:bodyPr>
            <a:normAutofit fontScale="47500" lnSpcReduction="20000"/>
          </a:bodyPr>
          <a:lstStyle/>
          <a:p>
            <a:r>
              <a:rPr lang="it-IT" sz="3600" dirty="0" smtClean="0"/>
              <a:t>Castello di Quero: stemma dei Padri Somaschi.</a:t>
            </a:r>
          </a:p>
          <a:p>
            <a:r>
              <a:rPr lang="it-IT" sz="3600" dirty="0" smtClean="0"/>
              <a:t>Nel 1924 i Padri Somaschi acquistarono il Castello di Quero.</a:t>
            </a:r>
          </a:p>
          <a:p>
            <a:endParaRPr lang="it-IT" sz="3600" dirty="0" smtClean="0"/>
          </a:p>
          <a:p>
            <a:endParaRPr lang="it-IT" sz="2000"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52" y="0"/>
            <a:ext cx="802838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632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0"/>
            <a:ext cx="9036496" cy="6813376"/>
          </a:xfrm>
        </p:spPr>
        <p:txBody>
          <a:bodyPr>
            <a:normAutofit/>
          </a:bodyPr>
          <a:lstStyle/>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endParaRPr lang="it-IT" sz="2000" dirty="0" smtClean="0"/>
          </a:p>
          <a:p>
            <a:r>
              <a:rPr lang="it-IT" sz="2000" dirty="0" smtClean="0"/>
              <a:t>Nel 1945 ed anni successivi fu sede di colonia per gli orfani e per gli studenti Somaschi chierici di Corbetta: passeggiata al Grappa e piscina nelle fresche acque del Piave.</a:t>
            </a:r>
          </a:p>
          <a:p>
            <a:r>
              <a:rPr lang="it-IT" sz="2000" dirty="0" smtClean="0"/>
              <a:t> </a:t>
            </a:r>
          </a:p>
          <a:p>
            <a:endParaRPr lang="it-IT" sz="2000" dirty="0"/>
          </a:p>
        </p:txBody>
      </p:sp>
    </p:spTree>
    <p:extLst>
      <p:ext uri="{BB962C8B-B14F-4D97-AF65-F5344CB8AC3E}">
        <p14:creationId xmlns:p14="http://schemas.microsoft.com/office/powerpoint/2010/main" val="748523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401" y="6309320"/>
            <a:ext cx="9139599" cy="548680"/>
          </a:xfrm>
        </p:spPr>
        <p:txBody>
          <a:bodyPr>
            <a:normAutofit fontScale="85000" lnSpcReduction="20000"/>
          </a:bodyPr>
          <a:lstStyle/>
          <a:p>
            <a:r>
              <a:rPr lang="it-IT" sz="2000" dirty="0" smtClean="0"/>
              <a:t>Dopo l‘alluvione si cominciò il lavoro di sistemazione interna del Castello, che divenne  luogo di incontri di preghiera, casa religiosa, aperta a ritiri spirituali.</a:t>
            </a:r>
            <a:endParaRPr lang="it-IT" sz="2000"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1421"/>
            <a:ext cx="8448939"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122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09320"/>
            <a:ext cx="8686800" cy="548680"/>
          </a:xfrm>
        </p:spPr>
        <p:txBody>
          <a:bodyPr>
            <a:normAutofit/>
          </a:bodyPr>
          <a:lstStyle/>
          <a:p>
            <a:r>
              <a:rPr lang="it-IT" sz="2000" dirty="0" smtClean="0"/>
              <a:t>La cappella al Castello di Quero.</a:t>
            </a:r>
            <a:endParaRPr lang="it-IT" sz="2000"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250"/>
            <a:ext cx="8412427"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027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76672"/>
          </a:xfrm>
        </p:spPr>
        <p:txBody>
          <a:bodyPr>
            <a:normAutofit fontScale="70000" lnSpcReduction="20000"/>
          </a:bodyPr>
          <a:lstStyle/>
          <a:p>
            <a:r>
              <a:rPr lang="it-IT" sz="2000" dirty="0" smtClean="0"/>
              <a:t>Poi, da oltre una ventina d’anni, l’assistenza al Castello fu affidata a Diana </a:t>
            </a:r>
            <a:r>
              <a:rPr lang="it-IT" sz="2000" dirty="0" err="1" smtClean="0"/>
              <a:t>Spader</a:t>
            </a:r>
            <a:r>
              <a:rPr lang="it-IT" sz="2000" dirty="0" smtClean="0"/>
              <a:t>, che ha creato, sabato e domenica, una frequentata occasione di incontri di carattere psico-pedagogico per genitori e ragazzi.</a:t>
            </a:r>
            <a:endParaRPr lang="it-IT" sz="2000"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508437"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376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
            <a:ext cx="9155485" cy="686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525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5" y="17416"/>
            <a:ext cx="9120779" cy="684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01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733256"/>
            <a:ext cx="9036496" cy="1124744"/>
          </a:xfrm>
        </p:spPr>
        <p:txBody>
          <a:bodyPr>
            <a:normAutofit fontScale="62500" lnSpcReduction="20000"/>
          </a:bodyPr>
          <a:lstStyle/>
          <a:p>
            <a:r>
              <a:rPr lang="it-IT" dirty="0" smtClean="0"/>
              <a:t>Da Montebelluna il 27 8.1511, giunge all’assedio del Castello l’albanese Giorgio Mercurio Bua, con 300 cavalieri: sotto il castello avrebbe dovuto passare l’</a:t>
            </a:r>
            <a:r>
              <a:rPr lang="it-IT" dirty="0" err="1" smtClean="0"/>
              <a:t>imperartore</a:t>
            </a:r>
            <a:r>
              <a:rPr lang="it-IT" dirty="0" smtClean="0"/>
              <a:t> Massimiliano II, che cercava tutti i pretesti per posticipare il suo sostegno alla guerra, detto </a:t>
            </a:r>
            <a:r>
              <a:rPr lang="it-IT" dirty="0" err="1" smtClean="0"/>
              <a:t>Honegeld</a:t>
            </a:r>
            <a:r>
              <a:rPr lang="it-IT" dirty="0" smtClean="0"/>
              <a:t>, senza danari.</a:t>
            </a:r>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 y="-31860"/>
            <a:ext cx="9045168" cy="56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2847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453336"/>
            <a:ext cx="9144000" cy="404664"/>
          </a:xfrm>
        </p:spPr>
        <p:txBody>
          <a:bodyPr>
            <a:normAutofit/>
          </a:bodyPr>
          <a:lstStyle/>
          <a:p>
            <a:r>
              <a:rPr lang="it-IT" sz="2000" dirty="0" smtClean="0"/>
              <a:t>Mettiamo dei fiori ... nei nostri cannoni!</a:t>
            </a:r>
            <a:endParaRPr lang="it-IT" sz="2000"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482"/>
            <a:ext cx="8585139" cy="643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079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0"/>
            <a:ext cx="8229600" cy="6126163"/>
          </a:xfrm>
        </p:spPr>
        <p:txBody>
          <a:bodyPr>
            <a:normAutofit/>
          </a:bodyPr>
          <a:lstStyle/>
          <a:p>
            <a:r>
              <a:rPr lang="it-IT" sz="2000" dirty="0" smtClean="0"/>
              <a:t>Con una sola cinquantina di soldati, una ventina proveniente da Belluno, di cui si conoscono i nomi, Girolamo difende eroicamente il catello, che alla sera deve arrendersi. Tutti i </a:t>
            </a:r>
            <a:r>
              <a:rPr lang="it-IT" sz="2000" dirty="0" err="1" smtClean="0"/>
              <a:t>sopravissuti</a:t>
            </a:r>
            <a:r>
              <a:rPr lang="it-IT" sz="2000" dirty="0" smtClean="0"/>
              <a:t> </a:t>
            </a:r>
            <a:r>
              <a:rPr lang="it-IT" sz="2000" dirty="0" err="1" smtClean="0"/>
              <a:t>tajà</a:t>
            </a:r>
            <a:r>
              <a:rPr lang="it-IT" sz="2000" dirty="0" smtClean="0"/>
              <a:t> a pezzi, tranne Girolamo e due altri facoltosi, nella speranza di ottenere un riscatto per essi.</a:t>
            </a:r>
            <a:endParaRPr lang="it-IT" sz="2000" dirty="0"/>
          </a:p>
        </p:txBody>
      </p:sp>
    </p:spTree>
    <p:extLst>
      <p:ext uri="{BB962C8B-B14F-4D97-AF65-F5344CB8AC3E}">
        <p14:creationId xmlns:p14="http://schemas.microsoft.com/office/powerpoint/2010/main" val="1663954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3933056"/>
            <a:ext cx="9144000" cy="2924944"/>
          </a:xfrm>
        </p:spPr>
        <p:txBody>
          <a:bodyPr>
            <a:normAutofit fontScale="92500"/>
          </a:bodyPr>
          <a:lstStyle/>
          <a:p>
            <a:r>
              <a:rPr lang="it-IT" sz="2000" dirty="0" smtClean="0"/>
              <a:t>Figura tra i combattenti anche Vittore Dal Pozzo, feltrino, che tentando una sortita, finirà con il non </a:t>
            </a:r>
            <a:r>
              <a:rPr lang="it-IT" sz="2000" dirty="0" err="1" smtClean="0"/>
              <a:t>pter</a:t>
            </a:r>
            <a:r>
              <a:rPr lang="it-IT" sz="2000" dirty="0" smtClean="0"/>
              <a:t> rientrare. Ripara </a:t>
            </a:r>
            <a:r>
              <a:rPr lang="it-IT" sz="2000" dirty="0" err="1" smtClean="0"/>
              <a:t>aFeltre</a:t>
            </a:r>
            <a:r>
              <a:rPr lang="it-IT" sz="2000" dirty="0" smtClean="0"/>
              <a:t> portando la notizia della caduta di Castelnovo. </a:t>
            </a:r>
          </a:p>
          <a:p>
            <a:r>
              <a:rPr lang="it-IT" sz="2000" dirty="0" smtClean="0"/>
              <a:t>Feltre, via dedicata a Vittore Dal Pozzo, che immette in Piazza Maggiore, salendo dalla via sottostante.</a:t>
            </a:r>
          </a:p>
          <a:p>
            <a:r>
              <a:rPr lang="it-IT" sz="2000" dirty="0" smtClean="0"/>
              <a:t>Nel 1516, finita la </a:t>
            </a:r>
            <a:r>
              <a:rPr lang="it-IT" sz="2000" dirty="0" err="1" smtClean="0"/>
              <a:t>guera</a:t>
            </a:r>
            <a:r>
              <a:rPr lang="it-IT" sz="2000" dirty="0" smtClean="0"/>
              <a:t>, </a:t>
            </a:r>
            <a:r>
              <a:rPr lang="it-IT" sz="2000" dirty="0" err="1" smtClean="0"/>
              <a:t>Sebastino</a:t>
            </a:r>
            <a:r>
              <a:rPr lang="it-IT" sz="2000" dirty="0" smtClean="0"/>
              <a:t> Dal Pozzo, in una lite civile per questioni di confini dei campi, ottenuta in premio dei suoi meriti militari, egli esigerà la testimonianza di Girolamo Miani, che avrebbe (senz’altro) sostenuto il suo:” Valore ( grandissimo), la sua </a:t>
            </a:r>
            <a:r>
              <a:rPr lang="it-IT" sz="2000" dirty="0" err="1" smtClean="0"/>
              <a:t>disponilità</a:t>
            </a:r>
            <a:r>
              <a:rPr lang="it-IT" sz="2000" dirty="0" smtClean="0"/>
              <a:t> ( generosissima), il suo disprezzo del pericolo (senza limiti) ...</a:t>
            </a:r>
            <a:endParaRPr lang="it-IT"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 y="-14407"/>
            <a:ext cx="5069749" cy="380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70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165304"/>
            <a:ext cx="9144000" cy="692696"/>
          </a:xfrm>
        </p:spPr>
        <p:txBody>
          <a:bodyPr>
            <a:noAutofit/>
          </a:bodyPr>
          <a:lstStyle/>
          <a:p>
            <a:r>
              <a:rPr lang="it-IT" sz="2000" dirty="0" smtClean="0"/>
              <a:t>Seguendo le biografie del Miani ( che vanno riviste alla luce di nuove  scoperte di documenti ), Girolamo è tenuto in prigione a Quero per un mese.</a:t>
            </a:r>
          </a:p>
          <a:p>
            <a:r>
              <a:rPr lang="it-IT" sz="2000" dirty="0" smtClean="0"/>
              <a:t> </a:t>
            </a:r>
          </a:p>
          <a:p>
            <a:endParaRPr lang="it-IT"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8729"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0786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1654</Words>
  <Application>Microsoft Office PowerPoint</Application>
  <PresentationFormat>Presentazione su schermo (4:3)</PresentationFormat>
  <Paragraphs>104</Paragraphs>
  <Slides>60</Slides>
  <Notes>0</Notes>
  <HiddenSlides>0</HiddenSlides>
  <MMClips>0</MMClips>
  <ScaleCrop>false</ScaleCrop>
  <HeadingPairs>
    <vt:vector size="4" baseType="variant">
      <vt:variant>
        <vt:lpstr>Tema</vt:lpstr>
      </vt:variant>
      <vt:variant>
        <vt:i4>1</vt:i4>
      </vt:variant>
      <vt:variant>
        <vt:lpstr>Titoli diapositive</vt:lpstr>
      </vt:variant>
      <vt:variant>
        <vt:i4>60</vt:i4>
      </vt:variant>
    </vt:vector>
  </HeadingPairs>
  <TitlesOfParts>
    <vt:vector size="61" baseType="lpstr">
      <vt:lpstr>Tema di Office</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Questa immaginetta, non datata, fu rinvenuta in una recente mostra di immagini sacre. Probabilmente, a se stante, deve aver accompagnato la pubblicazione del libro del 1597, che riporta molti dei miracoli del 4.o Libro dei Miracoli della Mdonna Grande.</vt:lpstr>
      <vt:lpstr>Il libro, edito nel 1597, aveva già ottenuto tutte le approvazioni nel novembre del 1596.</vt:lpstr>
      <vt:lpstr>Particoare dell’immagine precedente, con l’illustrazione della liberazione di Girolamo Miani..</vt:lpstr>
      <vt:lpstr>In occasione della beatificazione e proclamazione della santità, 1749-1769,di Girolamo Miani, nei giorni festivi veniva al Castello un religioso somasco dal convento dei Santi Vittore e Corona: si eresse a ricordo dell’avvenimento questa specie di cappelletta all’ingresso.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13</cp:revision>
  <dcterms:created xsi:type="dcterms:W3CDTF">2020-06-30T07:42:26Z</dcterms:created>
  <dcterms:modified xsi:type="dcterms:W3CDTF">2020-06-30T09:42:28Z</dcterms:modified>
</cp:coreProperties>
</file>