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4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82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65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7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3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82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7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7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71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56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63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2ADA-20D1-4632-A372-A024AE90AB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BF53-434D-4FBB-A697-432101B801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9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3204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Madonna, sempre a Quero, appare a Girolamo Miani e lo libera di prigione.</a:t>
            </a:r>
            <a:endParaRPr lang="it-IT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322"/>
            <a:ext cx="9161995" cy="596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45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53" y="5949280"/>
            <a:ext cx="9126547" cy="908720"/>
          </a:xfrm>
        </p:spPr>
        <p:txBody>
          <a:bodyPr>
            <a:normAutofit fontScale="40000" lnSpcReduction="20000"/>
          </a:bodyPr>
          <a:lstStyle/>
          <a:p>
            <a:r>
              <a:rPr lang="it-IT" sz="5000" dirty="0" smtClean="0"/>
              <a:t>A Maserada dicono gli archeologi di Treviso non è mai esistita una torre. A Breda di Piave ne sono esistite </a:t>
            </a:r>
            <a:r>
              <a:rPr lang="it-IT" sz="5000" dirty="0" err="1" smtClean="0"/>
              <a:t>almento</a:t>
            </a:r>
            <a:r>
              <a:rPr lang="it-IT" sz="5000" dirty="0" smtClean="0"/>
              <a:t> tre, avanzi di un antico castello medievale.</a:t>
            </a:r>
          </a:p>
          <a:p>
            <a:r>
              <a:rPr lang="it-IT" sz="5000" dirty="0" smtClean="0"/>
              <a:t>Di una si ha testimonianza archivistica solamente.</a:t>
            </a:r>
          </a:p>
          <a:p>
            <a:endParaRPr lang="it-IT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" y="0"/>
            <a:ext cx="7844712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6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55" y="6165304"/>
            <a:ext cx="9134245" cy="692696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La Madonna appare una seconda volta a Girolamo e presolo per mano lo accompagna fino alle mura di Treviso.</a:t>
            </a:r>
            <a:endParaRPr lang="it-IT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" y="0"/>
            <a:ext cx="925758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43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83842"/>
            <a:ext cx="9144000" cy="574158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 smtClean="0"/>
              <a:t>A Treviso, nel santuario della Madonna Grande Girolamo deposita i ceppi della prigionia, in segno di </a:t>
            </a:r>
            <a:r>
              <a:rPr lang="it-IT" sz="2000" dirty="0" err="1" smtClean="0"/>
              <a:t>gratitutine</a:t>
            </a:r>
            <a:r>
              <a:rPr lang="it-IT" sz="2000" dirty="0" smtClean="0"/>
              <a:t>. ( sempre secondo la storiografia tradizionale ). </a:t>
            </a:r>
            <a:endParaRPr lang="it-IT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280"/>
            <a:ext cx="9211151" cy="605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7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meriti dei Miani nel Feltrino erano noti fin dal 1486, quando, a fine giugno, con la carica di Castellano e podestà, vi giunse Angelo Miani. </a:t>
            </a:r>
          </a:p>
          <a:p>
            <a:r>
              <a:rPr lang="it-IT" sz="2000" dirty="0" smtClean="0"/>
              <a:t>In </a:t>
            </a:r>
            <a:r>
              <a:rPr lang="it-IT" sz="2000" i="1" dirty="0" smtClean="0"/>
              <a:t>Storia di Feltre </a:t>
            </a:r>
            <a:r>
              <a:rPr lang="it-IT" sz="2000" dirty="0" smtClean="0"/>
              <a:t>del 1600, leggiamo che nel novembre 1486 Angelo Miani perse una figlia di 3, 4 anni, Emiliana. </a:t>
            </a:r>
          </a:p>
          <a:p>
            <a:r>
              <a:rPr lang="it-IT" sz="2000" dirty="0" smtClean="0"/>
              <a:t>Se la famiglia Miani risiedeva a Feltre, allora, Girolamo, il 10.10.1586 a Feltre è nato!</a:t>
            </a:r>
          </a:p>
          <a:p>
            <a:r>
              <a:rPr lang="it-IT" sz="2000" dirty="0" smtClean="0"/>
              <a:t> 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2037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Feltre, Piazza Maggiore, monumento eretto a ricordo della </a:t>
            </a:r>
            <a:r>
              <a:rPr lang="it-IT" sz="2000" dirty="0" err="1" smtClean="0"/>
              <a:t>proviggione</a:t>
            </a:r>
            <a:r>
              <a:rPr lang="it-IT" sz="2000" dirty="0" smtClean="0"/>
              <a:t> di acqua operata da Angelo Miani, il padre di Girolamo, capitano e castellano di Feltre, 1486-87. Poiché </a:t>
            </a:r>
            <a:r>
              <a:rPr lang="it-IT" sz="2000" dirty="0" err="1" smtClean="0"/>
              <a:t>nesuno</a:t>
            </a:r>
            <a:r>
              <a:rPr lang="it-IT" sz="2000" dirty="0" smtClean="0"/>
              <a:t> poteva valersi della sua posizione per ... </a:t>
            </a:r>
            <a:r>
              <a:rPr lang="it-IT" sz="2000" dirty="0" err="1" smtClean="0"/>
              <a:t>reclamizzardi</a:t>
            </a:r>
            <a:r>
              <a:rPr lang="it-IT" sz="2000" dirty="0" smtClean="0"/>
              <a:t>, i cittadini stessi ottennero dalle autorità di Venezia di poter dedicare a simile benefattore ben due </a:t>
            </a:r>
            <a:r>
              <a:rPr lang="it-IT" sz="2000" dirty="0" err="1" smtClean="0"/>
              <a:t>quadrelle</a:t>
            </a:r>
            <a:r>
              <a:rPr lang="it-IT" sz="2000" dirty="0" smtClean="0"/>
              <a:t> delle 15 formelle.</a:t>
            </a:r>
            <a:endParaRPr lang="it-IT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717490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5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" y="0"/>
            <a:ext cx="4140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7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70000" lnSpcReduction="20000"/>
          </a:bodyPr>
          <a:lstStyle/>
          <a:p>
            <a:r>
              <a:rPr lang="it-IT" sz="2000" dirty="0" smtClean="0"/>
              <a:t>Feltre, Piazza Maggiore, formelle con l’emblema dei Miani, il miglio. Altro, dipinto, si trova nella sala comunale degli stemmi.</a:t>
            </a:r>
            <a:endParaRPr lang="it-IT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0"/>
            <a:ext cx="831641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24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1" y="5830"/>
            <a:ext cx="6964493" cy="522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1556792"/>
          </a:xfrm>
        </p:spPr>
        <p:txBody>
          <a:bodyPr>
            <a:normAutofit fontScale="25000" lnSpcReduction="20000"/>
          </a:bodyPr>
          <a:lstStyle/>
          <a:p>
            <a:r>
              <a:rPr lang="it-IT" sz="5000" dirty="0" smtClean="0"/>
              <a:t>Seconda formella dedicata ad Angelo Miani con </a:t>
            </a:r>
            <a:r>
              <a:rPr lang="it-IT" sz="5000" dirty="0" err="1" smtClean="0"/>
              <a:t>aggunta</a:t>
            </a:r>
            <a:r>
              <a:rPr lang="it-IT" sz="5000" dirty="0" smtClean="0"/>
              <a:t> dello stemma della città, con la motivazione dei meriti. </a:t>
            </a:r>
            <a:r>
              <a:rPr lang="it-IT" sz="5000" dirty="0" err="1" smtClean="0"/>
              <a:t>Scapellata</a:t>
            </a:r>
            <a:r>
              <a:rPr lang="it-IT" sz="5000" dirty="0" smtClean="0"/>
              <a:t> dai soldati francesi, nella campagna militare del 1796, ci resta in un libro Storia di Feltre.</a:t>
            </a:r>
          </a:p>
          <a:p>
            <a:r>
              <a:rPr lang="it-IT" sz="5000" dirty="0" smtClean="0"/>
              <a:t>		</a:t>
            </a:r>
            <a:r>
              <a:rPr lang="it-IT" sz="5000" dirty="0" err="1" smtClean="0"/>
              <a:t>FELTRIIS</a:t>
            </a:r>
            <a:r>
              <a:rPr lang="it-IT" sz="5000" dirty="0" smtClean="0"/>
              <a:t> </a:t>
            </a:r>
            <a:r>
              <a:rPr lang="it-IT" sz="5000" dirty="0" err="1" smtClean="0"/>
              <a:t>AQUA</a:t>
            </a:r>
            <a:r>
              <a:rPr lang="it-IT" sz="5000" dirty="0" smtClean="0"/>
              <a:t> </a:t>
            </a:r>
            <a:r>
              <a:rPr lang="it-IT" sz="5000" dirty="0" err="1" smtClean="0"/>
              <a:t>LABOR</a:t>
            </a:r>
            <a:r>
              <a:rPr lang="it-IT" sz="5000" dirty="0" smtClean="0"/>
              <a:t> – </a:t>
            </a:r>
            <a:r>
              <a:rPr lang="it-IT" sz="5000" dirty="0" err="1" smtClean="0"/>
              <a:t>AUG</a:t>
            </a:r>
            <a:r>
              <a:rPr lang="it-IT" sz="5000" dirty="0" smtClean="0"/>
              <a:t>(</a:t>
            </a:r>
            <a:r>
              <a:rPr lang="it-IT" sz="5000" dirty="0" err="1" smtClean="0"/>
              <a:t>elus</a:t>
            </a:r>
            <a:r>
              <a:rPr lang="it-IT" sz="5000" dirty="0" smtClean="0"/>
              <a:t>). </a:t>
            </a:r>
            <a:r>
              <a:rPr lang="it-IT" sz="5000" dirty="0" err="1" smtClean="0"/>
              <a:t>AEMIS</a:t>
            </a:r>
            <a:r>
              <a:rPr lang="it-IT" sz="5000" dirty="0" smtClean="0"/>
              <a:t>(</a:t>
            </a:r>
            <a:r>
              <a:rPr lang="it-IT" sz="5000" dirty="0" err="1" smtClean="0"/>
              <a:t>lianus</a:t>
            </a:r>
            <a:r>
              <a:rPr lang="it-IT" sz="5000" dirty="0" smtClean="0"/>
              <a:t>). </a:t>
            </a:r>
            <a:r>
              <a:rPr lang="it-IT" sz="5000" dirty="0" err="1" smtClean="0"/>
              <a:t>PRAETOR</a:t>
            </a:r>
            <a:r>
              <a:rPr lang="it-IT" sz="5000" dirty="0" smtClean="0"/>
              <a:t> - </a:t>
            </a:r>
            <a:r>
              <a:rPr lang="it-IT" sz="5000" dirty="0" err="1" smtClean="0"/>
              <a:t>OB</a:t>
            </a:r>
            <a:r>
              <a:rPr lang="it-IT" sz="5000" dirty="0" smtClean="0"/>
              <a:t> </a:t>
            </a:r>
            <a:r>
              <a:rPr lang="it-IT" sz="5000" dirty="0" err="1" smtClean="0"/>
              <a:t>AFFECTIONEM</a:t>
            </a:r>
            <a:r>
              <a:rPr lang="it-IT" sz="5000" dirty="0" smtClean="0"/>
              <a:t> - ET </a:t>
            </a:r>
            <a:r>
              <a:rPr lang="it-IT" sz="5000" dirty="0" err="1" smtClean="0"/>
              <a:t>PIETATEM</a:t>
            </a:r>
            <a:r>
              <a:rPr lang="it-IT" sz="5000" dirty="0" smtClean="0"/>
              <a:t> </a:t>
            </a:r>
            <a:r>
              <a:rPr lang="it-IT" sz="5000" dirty="0" err="1" smtClean="0"/>
              <a:t>EX1MIAM</a:t>
            </a:r>
            <a:endParaRPr lang="it-IT" sz="5000" dirty="0" smtClean="0"/>
          </a:p>
          <a:p>
            <a:r>
              <a:rPr lang="it-IT" sz="5000" dirty="0" smtClean="0"/>
              <a:t>FONT. D. - </a:t>
            </a:r>
            <a:r>
              <a:rPr lang="it-IT" sz="5000" dirty="0" err="1" smtClean="0"/>
              <a:t>UTILITATI</a:t>
            </a:r>
            <a:r>
              <a:rPr lang="it-IT" sz="5000" dirty="0" smtClean="0"/>
              <a:t> ET ORNAMENTO.</a:t>
            </a:r>
          </a:p>
          <a:p>
            <a:r>
              <a:rPr lang="it-IT" sz="5000" dirty="0" smtClean="0"/>
              <a:t>Traduzione, un po’ libera: Acqua e lavoro impiegò il nobile podestà Miani, spinto da grandissimo affetto e senso del dovere, le fontane dedicò a utilità e ornamento del Feltrino.</a:t>
            </a:r>
          </a:p>
          <a:p>
            <a:r>
              <a:rPr lang="it-IT" sz="5000" dirty="0" smtClean="0"/>
              <a:t>Angelo Miani aveva tracciato anche il disegno delle mura e convinto i cittadini a pagare il tutto. Al suo successore, un anno dopo verrà dalle autorità di Venezia il reclamo ad attivarsi rinfacciandogli l’esempio del predecessore.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6103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Grazie a Marin </a:t>
            </a:r>
            <a:r>
              <a:rPr lang="it-IT" sz="2000" dirty="0" err="1" smtClean="0"/>
              <a:t>Sanudo</a:t>
            </a:r>
            <a:r>
              <a:rPr lang="it-IT" sz="2000" dirty="0" smtClean="0"/>
              <a:t> ed ai suoi Diari, ai quali si è potuto solo recentemente accedere,  si hanno notizie di ... giornata.</a:t>
            </a:r>
          </a:p>
          <a:p>
            <a:r>
              <a:rPr lang="it-IT" sz="2000" dirty="0" smtClean="0"/>
              <a:t>a. il primo settembre 1511, Girolamo Miani, prigioniero di Mercurio Bua, è segnalato a Montebelluna, nell’accampamento. </a:t>
            </a:r>
          </a:p>
          <a:p>
            <a:r>
              <a:rPr lang="it-IT" sz="2000" dirty="0" smtClean="0"/>
              <a:t>b. L’11.9.1511, l’accampamento si sposta a Nervesa: Mercurio Bua vi è presente.</a:t>
            </a:r>
          </a:p>
          <a:p>
            <a:r>
              <a:rPr lang="it-IT" sz="2000" dirty="0" smtClean="0"/>
              <a:t>c. il 27 settembre 1511, l’accampamento si sposta a Maserada, torre di Maserada, ( </a:t>
            </a:r>
            <a:r>
              <a:rPr lang="it-IT" sz="2000" dirty="0" err="1" smtClean="0"/>
              <a:t>com</a:t>
            </a:r>
            <a:r>
              <a:rPr lang="it-IT" sz="2000" dirty="0" smtClean="0"/>
              <a:t> dicono quanti hanno spiato, notte tempo i movimenti dell’accampamento nemico ), </a:t>
            </a:r>
            <a:r>
              <a:rPr lang="it-IT" sz="2000" dirty="0" err="1" smtClean="0"/>
              <a:t>sfilaciandosi</a:t>
            </a:r>
            <a:r>
              <a:rPr lang="it-IT" sz="2000" dirty="0" smtClean="0"/>
              <a:t> lungo 4 chilometri fino a Breda di Piave.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58503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Presentazione su schermo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.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2020-07-02T13:37:12Z</dcterms:created>
  <dcterms:modified xsi:type="dcterms:W3CDTF">2020-07-02T13:38:07Z</dcterms:modified>
</cp:coreProperties>
</file>