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936" y="-4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C69A3-274D-4616-8ED1-5A8F656D3790}" type="datetimeFigureOut">
              <a:rPr lang="it-IT" smtClean="0"/>
              <a:t>03/07/2020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3EB91-C55B-4B3B-B7F8-C4893E7144BE}" type="slidenum">
              <a:rPr lang="it-IT" smtClean="0"/>
              <a:t>‹N›</a:t>
            </a:fld>
            <a:endParaRPr lang="it-IT"/>
          </a:p>
        </p:txBody>
      </p:sp>
    </p:spTree>
    <p:extLst>
      <p:ext uri="{BB962C8B-B14F-4D97-AF65-F5344CB8AC3E}">
        <p14:creationId xmlns:p14="http://schemas.microsoft.com/office/powerpoint/2010/main" val="295153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055"/>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2E2EE70-B763-4247-A104-D1EA58527133}" type="slidenum">
              <a:rPr lang="it-IT" altLang="it-IT">
                <a:solidFill>
                  <a:prstClr val="black"/>
                </a:solidFill>
              </a:rPr>
              <a:pPr eaLnBrk="1" hangingPunct="1">
                <a:spcBef>
                  <a:spcPct val="0"/>
                </a:spcBef>
              </a:pPr>
              <a:t>2</a:t>
            </a:fld>
            <a:endParaRPr lang="it-IT" altLang="it-IT">
              <a:solidFill>
                <a:prstClr val="black"/>
              </a:solidFill>
            </a:endParaRPr>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it-IT" altLang="it-IT" smtClean="0"/>
              <a:t>Nella cappella absidale di sinistra si conserva l’importante monumento funebre del capitano di ventura Mercurio Bua, prima al soldo degli imperiali e protagonista dell’assalto al Castello di Quero, dove fu imprigionato Girolamo Miani, e poi al servizio di Venezia come condottiero dell’esercito veneziano. San Girolamo, la notte del 28.9.1511, dopo un mese di prigionia, fuggirà, con l’aiuto della Vergine, dal </a:t>
            </a:r>
            <a:r>
              <a:rPr lang="it-IT" altLang="it-IT" i="1" smtClean="0"/>
              <a:t>padiglione </a:t>
            </a:r>
            <a:r>
              <a:rPr lang="it-IT" altLang="it-IT" smtClean="0"/>
              <a:t>di Mercurio Bua, che alloggiava a Breda di Piave.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055"/>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09FE62-5B83-4142-B458-02C27ED905B6}" type="slidenum">
              <a:rPr lang="it-IT" altLang="it-IT">
                <a:solidFill>
                  <a:prstClr val="black"/>
                </a:solidFill>
              </a:rPr>
              <a:pPr eaLnBrk="1" hangingPunct="1">
                <a:spcBef>
                  <a:spcPct val="0"/>
                </a:spcBef>
              </a:pPr>
              <a:t>4</a:t>
            </a:fld>
            <a:endParaRPr lang="it-IT" altLang="it-IT">
              <a:solidFill>
                <a:prstClr val="black"/>
              </a:solidFill>
            </a:endParaRPr>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it-IT" altLang="it-IT" smtClean="0"/>
              <a:t>Al di sopra ampie nicchie in cui sono raffigurate la Prudenza, la Carità, la Temperanza, la Speranza e la Fede. Attribuita a Tullio Lombardo la tomba è ritenuta, attualmente, opera di Agostino Busti, detto il Bambaja. Eseguita alla fine del secondo decennio del 1500 per una chiesa di Pavia, entrò in possesso del Bua durante la guerra di Pavia nel 1527 e fu collocata, probabilmente frammentaria, da un suo discendente nella chiesa trevigiana, dieci anni dopo.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43E5B-800D-48D6-80DA-12730A58D16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65491796"/>
      </p:ext>
    </p:extLst>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68D4-F7CB-439A-9F43-47E0A0DBFAE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58642772"/>
      </p:ext>
    </p:extLst>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288CF4-0752-4EB9-902E-8E8D82CE2D6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61319642"/>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CFC1D-8BCF-44EE-A279-3109C634062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86544853"/>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5C358-66BB-40C7-A2CD-0AD8FB6DD78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45979512"/>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694397-E5C3-415D-8CF9-7B8D75FE74D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92737900"/>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4914E1-CBC6-4D64-BDB7-7CDD4A17CE8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60856003"/>
      </p:ext>
    </p:extLst>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6C950AA-C2FF-42D9-97B3-EB3EF5A4BCD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28505935"/>
      </p:ext>
    </p:extLst>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7511D2-7D54-4BF6-8645-69B51129252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37057127"/>
      </p:ext>
    </p:extLst>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C8EB1C-3307-4CB1-8BEB-FD446608CCC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41856364"/>
      </p:ext>
    </p:extLst>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77DAB8-67EA-4015-9211-BE3702CFAAE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9744495"/>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87234-1579-425A-99C8-00F2A73173D3}"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3711648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3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3111"/>
            <a:ext cx="9144000" cy="609600"/>
          </a:xfrm>
        </p:spPr>
        <p:txBody>
          <a:bodyPr/>
          <a:lstStyle/>
          <a:p>
            <a:pPr eaLnBrk="1" hangingPunct="1"/>
            <a:r>
              <a:rPr lang="it-IT" altLang="it-IT" sz="2000" dirty="0" smtClean="0"/>
              <a:t>Altare </a:t>
            </a:r>
            <a:r>
              <a:rPr lang="it-IT" altLang="it-IT" sz="2000" dirty="0" smtClean="0"/>
              <a:t>a sinistra del maggior fu dedicato dal Bua a San Giorgio, ora a S. Giuseppe.</a:t>
            </a:r>
            <a:endParaRPr lang="it-IT" altLang="it-IT" sz="2000" dirty="0" smtClean="0"/>
          </a:p>
        </p:txBody>
      </p:sp>
      <p:sp>
        <p:nvSpPr>
          <p:cNvPr id="55299" name="Rectangle 3"/>
          <p:cNvSpPr>
            <a:spLocks noGrp="1" noChangeArrowheads="1"/>
          </p:cNvSpPr>
          <p:nvPr>
            <p:ph type="body" idx="1"/>
          </p:nvPr>
        </p:nvSpPr>
        <p:spPr/>
        <p:txBody>
          <a:bodyPr/>
          <a:lstStyle/>
          <a:p>
            <a:pPr eaLnBrk="1" hangingPunct="1"/>
            <a:endParaRPr lang="it-IT" altLang="it-IT" smtClean="0"/>
          </a:p>
        </p:txBody>
      </p:sp>
      <p:pic>
        <p:nvPicPr>
          <p:cNvPr id="55300" name="Picture 4" descr="C:\Documenti\TVMADONNAGRANDE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20258"/>
      </p:ext>
    </p:extLst>
  </p:cSld>
  <p:clrMapOvr>
    <a:masterClrMapping/>
  </p:clrMapOvr>
  <p:transition advClick="0" advTm="3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609600"/>
          </a:xfrm>
        </p:spPr>
        <p:txBody>
          <a:bodyPr/>
          <a:lstStyle/>
          <a:p>
            <a:pPr eaLnBrk="1" hangingPunct="1"/>
            <a:r>
              <a:rPr lang="it-IT" altLang="it-IT" sz="2000" dirty="0" smtClean="0"/>
              <a:t>Sepolcro di Mercurio </a:t>
            </a:r>
            <a:r>
              <a:rPr lang="it-IT" altLang="it-IT" sz="2000" dirty="0" smtClean="0"/>
              <a:t>Bua, realizzato dagli eredi solo nel 1600</a:t>
            </a:r>
            <a:endParaRPr lang="it-IT" altLang="it-IT" sz="2000" dirty="0" smtClean="0"/>
          </a:p>
        </p:txBody>
      </p:sp>
      <p:sp>
        <p:nvSpPr>
          <p:cNvPr id="56323" name="Rectangle 3"/>
          <p:cNvSpPr>
            <a:spLocks noGrp="1" noChangeArrowheads="1"/>
          </p:cNvSpPr>
          <p:nvPr>
            <p:ph type="body" idx="1"/>
          </p:nvPr>
        </p:nvSpPr>
        <p:spPr/>
        <p:txBody>
          <a:bodyPr/>
          <a:lstStyle/>
          <a:p>
            <a:pPr eaLnBrk="1" hangingPunct="1"/>
            <a:endParaRPr lang="it-IT" altLang="it-IT" smtClean="0"/>
          </a:p>
        </p:txBody>
      </p:sp>
      <p:pic>
        <p:nvPicPr>
          <p:cNvPr id="56324" name="Picture 4" descr="C:\WINDOWS\Desktop\Casesomasche\TVMADONNAGRANDA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134801"/>
      </p:ext>
    </p:extLst>
  </p:cSld>
  <p:clrMapOvr>
    <a:masterClrMapping/>
  </p:clrMapOvr>
  <p:transition advClick="0" advTm="3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609600"/>
          </a:xfrm>
        </p:spPr>
        <p:txBody>
          <a:bodyPr/>
          <a:lstStyle/>
          <a:p>
            <a:pPr eaLnBrk="1" hangingPunct="1"/>
            <a:r>
              <a:rPr lang="it-IT" altLang="it-IT" sz="2000" dirty="0" smtClean="0"/>
              <a:t>Sepolcro di Mercurio </a:t>
            </a:r>
            <a:r>
              <a:rPr lang="it-IT" altLang="it-IT" sz="2000" dirty="0" smtClean="0"/>
              <a:t>Bua, bellissime statue portate a Treviso da Pavia</a:t>
            </a:r>
            <a:endParaRPr lang="it-IT" altLang="it-IT" sz="2000" dirty="0" smtClean="0"/>
          </a:p>
        </p:txBody>
      </p:sp>
      <p:sp>
        <p:nvSpPr>
          <p:cNvPr id="57347" name="Rectangle 3"/>
          <p:cNvSpPr>
            <a:spLocks noGrp="1" noChangeArrowheads="1"/>
          </p:cNvSpPr>
          <p:nvPr>
            <p:ph type="body" idx="1"/>
          </p:nvPr>
        </p:nvSpPr>
        <p:spPr/>
        <p:txBody>
          <a:bodyPr/>
          <a:lstStyle/>
          <a:p>
            <a:pPr eaLnBrk="1" hangingPunct="1"/>
            <a:endParaRPr lang="it-IT" altLang="it-IT" smtClean="0"/>
          </a:p>
        </p:txBody>
      </p:sp>
      <p:pic>
        <p:nvPicPr>
          <p:cNvPr id="57348" name="Picture 4" descr="C:\Documenti\TVMADONNAGRANDE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467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46717"/>
      </p:ext>
    </p:extLst>
  </p:cSld>
  <p:clrMapOvr>
    <a:masterClrMapping/>
  </p:clrMapOvr>
  <p:transition advClick="0" advTm="3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948264" y="0"/>
            <a:ext cx="2195736" cy="6858000"/>
          </a:xfrm>
        </p:spPr>
        <p:txBody>
          <a:bodyPr/>
          <a:lstStyle/>
          <a:p>
            <a:pPr eaLnBrk="1" hangingPunct="1"/>
            <a:r>
              <a:rPr lang="it-IT" altLang="it-IT" sz="2000" dirty="0" smtClean="0"/>
              <a:t>Dello stesso autore, si pensa siano le statue per il sepolcro di Gastone di Fois, francese, morto nella battaglia di Ravenna 1512, sepolto a Milano: in Castello Sforzesco esposte quelle più piccole, specializzato in ... </a:t>
            </a:r>
            <a:r>
              <a:rPr lang="it-IT" altLang="it-IT" sz="2000" dirty="0" err="1" smtClean="0"/>
              <a:t>sce</a:t>
            </a:r>
            <a:r>
              <a:rPr lang="it-IT" altLang="it-IT" sz="2000" dirty="0" smtClean="0"/>
              <a:t>. </a:t>
            </a:r>
            <a:endParaRPr lang="it-IT" altLang="it-IT" sz="2000" dirty="0" smtClean="0"/>
          </a:p>
        </p:txBody>
      </p:sp>
      <p:sp>
        <p:nvSpPr>
          <p:cNvPr id="58371" name="Rectangle 3"/>
          <p:cNvSpPr>
            <a:spLocks noGrp="1" noChangeArrowheads="1"/>
          </p:cNvSpPr>
          <p:nvPr>
            <p:ph type="body" idx="1"/>
          </p:nvPr>
        </p:nvSpPr>
        <p:spPr>
          <a:xfrm>
            <a:off x="7162800" y="0"/>
            <a:ext cx="1981200" cy="6096000"/>
          </a:xfrm>
        </p:spPr>
        <p:txBody>
          <a:bodyPr/>
          <a:lstStyle/>
          <a:p>
            <a:pPr eaLnBrk="1" hangingPunct="1"/>
            <a:r>
              <a:rPr lang="it-IT" altLang="it-IT" sz="2000" dirty="0" smtClean="0"/>
              <a:t>...scene di massa</a:t>
            </a:r>
            <a:endParaRPr lang="it-IT" altLang="it-IT" sz="2000" dirty="0" smtClean="0"/>
          </a:p>
        </p:txBody>
      </p:sp>
      <p:pic>
        <p:nvPicPr>
          <p:cNvPr id="58372" name="Picture 4" descr="C:\WINDOWS\Desktop\Casesomasche\TVMADONNAGRANDA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62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598572"/>
      </p:ext>
    </p:extLst>
  </p:cSld>
  <p:clrMapOvr>
    <a:masterClrMapping/>
  </p:clrMapOvr>
  <p:transition advClick="0" advTm="3000">
    <p:random/>
  </p:transition>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261</Words>
  <Application>Microsoft Office PowerPoint</Application>
  <PresentationFormat>Presentazione su schermo (4:3)</PresentationFormat>
  <Paragraphs>9</Paragraphs>
  <Slides>4</Slides>
  <Notes>2</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Struttura predefinita</vt:lpstr>
      <vt:lpstr>Altare a sinistra del maggior fu dedicato dal Bua a San Giorgio, ora a S. Giuseppe.</vt:lpstr>
      <vt:lpstr>Sepolcro di Mercurio Bua, realizzato dagli eredi solo nel 1600</vt:lpstr>
      <vt:lpstr>Sepolcro di Mercurio Bua, bellissime statue portate a Treviso da Pavia</vt:lpstr>
      <vt:lpstr>Dello stesso autore, si pensa siano le statue per il sepolcro di Gastone di Fois, francese, morto nella battaglia di Ravenna 1512, sepolto a Milano: in Castello Sforzesco esposte quelle più piccole, specializzato in ... sce.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Altare a sinistra del maggior efu dedicato dal Bua a San Giorgio, ora a S. Giuseppe.</dc:title>
  <dc:creator>lenovo</dc:creator>
  <cp:lastModifiedBy>lenovo</cp:lastModifiedBy>
  <cp:revision>3</cp:revision>
  <dcterms:created xsi:type="dcterms:W3CDTF">2020-07-03T19:50:45Z</dcterms:created>
  <dcterms:modified xsi:type="dcterms:W3CDTF">2020-07-03T20:03:16Z</dcterms:modified>
</cp:coreProperties>
</file>