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5" r:id="rId2"/>
    <p:sldId id="262" r:id="rId3"/>
    <p:sldId id="259" r:id="rId4"/>
    <p:sldId id="256" r:id="rId5"/>
    <p:sldId id="264" r:id="rId6"/>
    <p:sldId id="266" r:id="rId7"/>
    <p:sldId id="306" r:id="rId8"/>
    <p:sldId id="261" r:id="rId9"/>
    <p:sldId id="274" r:id="rId10"/>
    <p:sldId id="265" r:id="rId11"/>
    <p:sldId id="269" r:id="rId12"/>
    <p:sldId id="279" r:id="rId13"/>
    <p:sldId id="270" r:id="rId14"/>
    <p:sldId id="258" r:id="rId15"/>
    <p:sldId id="280" r:id="rId16"/>
    <p:sldId id="281" r:id="rId17"/>
    <p:sldId id="287" r:id="rId18"/>
    <p:sldId id="272" r:id="rId19"/>
    <p:sldId id="257" r:id="rId20"/>
    <p:sldId id="260" r:id="rId21"/>
    <p:sldId id="282" r:id="rId22"/>
    <p:sldId id="303" r:id="rId23"/>
    <p:sldId id="302" r:id="rId24"/>
    <p:sldId id="289" r:id="rId25"/>
    <p:sldId id="285" r:id="rId26"/>
    <p:sldId id="286" r:id="rId27"/>
    <p:sldId id="294" r:id="rId28"/>
    <p:sldId id="283" r:id="rId29"/>
    <p:sldId id="304" r:id="rId30"/>
    <p:sldId id="300" r:id="rId31"/>
    <p:sldId id="301" r:id="rId32"/>
    <p:sldId id="291" r:id="rId33"/>
    <p:sldId id="290" r:id="rId34"/>
    <p:sldId id="295" r:id="rId35"/>
    <p:sldId id="293" r:id="rId36"/>
    <p:sldId id="292" r:id="rId37"/>
    <p:sldId id="297" r:id="rId38"/>
    <p:sldId id="298" r:id="rId39"/>
    <p:sldId id="299" r:id="rId4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8" d="100"/>
          <a:sy n="68" d="100"/>
        </p:scale>
        <p:origin x="-6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4D6869E-4D06-4A48-9B78-4965D08023B4}" type="datetimeFigureOut">
              <a:rPr lang="it-IT" smtClean="0"/>
              <a:t>09/05/2018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057E454-D8CD-4B22-A7BC-620FE0301172}" type="slidenum">
              <a:rPr lang="it-IT" smtClean="0"/>
              <a:t>‹N›</a:t>
            </a:fld>
            <a:endParaRPr lang="it-IT"/>
          </a:p>
        </p:txBody>
      </p:sp>
    </p:spTree>
    <p:extLst>
      <p:ext uri="{BB962C8B-B14F-4D97-AF65-F5344CB8AC3E}">
        <p14:creationId xmlns:p14="http://schemas.microsoft.com/office/powerpoint/2010/main" val="131362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4D6869E-4D06-4A48-9B78-4965D08023B4}" type="datetimeFigureOut">
              <a:rPr lang="it-IT" smtClean="0"/>
              <a:t>09/05/2018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057E454-D8CD-4B22-A7BC-620FE0301172}" type="slidenum">
              <a:rPr lang="it-IT" smtClean="0"/>
              <a:t>‹N›</a:t>
            </a:fld>
            <a:endParaRPr lang="it-IT"/>
          </a:p>
        </p:txBody>
      </p:sp>
    </p:spTree>
    <p:extLst>
      <p:ext uri="{BB962C8B-B14F-4D97-AF65-F5344CB8AC3E}">
        <p14:creationId xmlns:p14="http://schemas.microsoft.com/office/powerpoint/2010/main" val="3688365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4D6869E-4D06-4A48-9B78-4965D08023B4}" type="datetimeFigureOut">
              <a:rPr lang="it-IT" smtClean="0"/>
              <a:t>09/05/2018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057E454-D8CD-4B22-A7BC-620FE0301172}" type="slidenum">
              <a:rPr lang="it-IT" smtClean="0"/>
              <a:t>‹N›</a:t>
            </a:fld>
            <a:endParaRPr lang="it-IT"/>
          </a:p>
        </p:txBody>
      </p:sp>
    </p:spTree>
    <p:extLst>
      <p:ext uri="{BB962C8B-B14F-4D97-AF65-F5344CB8AC3E}">
        <p14:creationId xmlns:p14="http://schemas.microsoft.com/office/powerpoint/2010/main" val="3844538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4D6869E-4D06-4A48-9B78-4965D08023B4}" type="datetimeFigureOut">
              <a:rPr lang="it-IT" smtClean="0"/>
              <a:t>09/05/2018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057E454-D8CD-4B22-A7BC-620FE0301172}" type="slidenum">
              <a:rPr lang="it-IT" smtClean="0"/>
              <a:t>‹N›</a:t>
            </a:fld>
            <a:endParaRPr lang="it-IT"/>
          </a:p>
        </p:txBody>
      </p:sp>
    </p:spTree>
    <p:extLst>
      <p:ext uri="{BB962C8B-B14F-4D97-AF65-F5344CB8AC3E}">
        <p14:creationId xmlns:p14="http://schemas.microsoft.com/office/powerpoint/2010/main" val="1112053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4D6869E-4D06-4A48-9B78-4965D08023B4}" type="datetimeFigureOut">
              <a:rPr lang="it-IT" smtClean="0"/>
              <a:t>09/05/2018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057E454-D8CD-4B22-A7BC-620FE0301172}" type="slidenum">
              <a:rPr lang="it-IT" smtClean="0"/>
              <a:t>‹N›</a:t>
            </a:fld>
            <a:endParaRPr lang="it-IT"/>
          </a:p>
        </p:txBody>
      </p:sp>
    </p:spTree>
    <p:extLst>
      <p:ext uri="{BB962C8B-B14F-4D97-AF65-F5344CB8AC3E}">
        <p14:creationId xmlns:p14="http://schemas.microsoft.com/office/powerpoint/2010/main" val="385841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4D6869E-4D06-4A48-9B78-4965D08023B4}" type="datetimeFigureOut">
              <a:rPr lang="it-IT" smtClean="0"/>
              <a:t>09/05/2018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057E454-D8CD-4B22-A7BC-620FE0301172}" type="slidenum">
              <a:rPr lang="it-IT" smtClean="0"/>
              <a:t>‹N›</a:t>
            </a:fld>
            <a:endParaRPr lang="it-IT"/>
          </a:p>
        </p:txBody>
      </p:sp>
    </p:spTree>
    <p:extLst>
      <p:ext uri="{BB962C8B-B14F-4D97-AF65-F5344CB8AC3E}">
        <p14:creationId xmlns:p14="http://schemas.microsoft.com/office/powerpoint/2010/main" val="2492462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4D6869E-4D06-4A48-9B78-4965D08023B4}" type="datetimeFigureOut">
              <a:rPr lang="it-IT" smtClean="0"/>
              <a:t>09/05/2018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057E454-D8CD-4B22-A7BC-620FE0301172}" type="slidenum">
              <a:rPr lang="it-IT" smtClean="0"/>
              <a:t>‹N›</a:t>
            </a:fld>
            <a:endParaRPr lang="it-IT"/>
          </a:p>
        </p:txBody>
      </p:sp>
    </p:spTree>
    <p:extLst>
      <p:ext uri="{BB962C8B-B14F-4D97-AF65-F5344CB8AC3E}">
        <p14:creationId xmlns:p14="http://schemas.microsoft.com/office/powerpoint/2010/main" val="230667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4D6869E-4D06-4A48-9B78-4965D08023B4}" type="datetimeFigureOut">
              <a:rPr lang="it-IT" smtClean="0"/>
              <a:t>09/05/2018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057E454-D8CD-4B22-A7BC-620FE0301172}" type="slidenum">
              <a:rPr lang="it-IT" smtClean="0"/>
              <a:t>‹N›</a:t>
            </a:fld>
            <a:endParaRPr lang="it-IT"/>
          </a:p>
        </p:txBody>
      </p:sp>
    </p:spTree>
    <p:extLst>
      <p:ext uri="{BB962C8B-B14F-4D97-AF65-F5344CB8AC3E}">
        <p14:creationId xmlns:p14="http://schemas.microsoft.com/office/powerpoint/2010/main" val="3351095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4D6869E-4D06-4A48-9B78-4965D08023B4}" type="datetimeFigureOut">
              <a:rPr lang="it-IT" smtClean="0"/>
              <a:t>09/05/2018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057E454-D8CD-4B22-A7BC-620FE0301172}" type="slidenum">
              <a:rPr lang="it-IT" smtClean="0"/>
              <a:t>‹N›</a:t>
            </a:fld>
            <a:endParaRPr lang="it-IT"/>
          </a:p>
        </p:txBody>
      </p:sp>
    </p:spTree>
    <p:extLst>
      <p:ext uri="{BB962C8B-B14F-4D97-AF65-F5344CB8AC3E}">
        <p14:creationId xmlns:p14="http://schemas.microsoft.com/office/powerpoint/2010/main" val="1844203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4D6869E-4D06-4A48-9B78-4965D08023B4}" type="datetimeFigureOut">
              <a:rPr lang="it-IT" smtClean="0"/>
              <a:t>09/05/2018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057E454-D8CD-4B22-A7BC-620FE0301172}" type="slidenum">
              <a:rPr lang="it-IT" smtClean="0"/>
              <a:t>‹N›</a:t>
            </a:fld>
            <a:endParaRPr lang="it-IT"/>
          </a:p>
        </p:txBody>
      </p:sp>
    </p:spTree>
    <p:extLst>
      <p:ext uri="{BB962C8B-B14F-4D97-AF65-F5344CB8AC3E}">
        <p14:creationId xmlns:p14="http://schemas.microsoft.com/office/powerpoint/2010/main" val="2581602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4D6869E-4D06-4A48-9B78-4965D08023B4}" type="datetimeFigureOut">
              <a:rPr lang="it-IT" smtClean="0"/>
              <a:t>09/05/2018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057E454-D8CD-4B22-A7BC-620FE0301172}" type="slidenum">
              <a:rPr lang="it-IT" smtClean="0"/>
              <a:t>‹N›</a:t>
            </a:fld>
            <a:endParaRPr lang="it-IT"/>
          </a:p>
        </p:txBody>
      </p:sp>
    </p:spTree>
    <p:extLst>
      <p:ext uri="{BB962C8B-B14F-4D97-AF65-F5344CB8AC3E}">
        <p14:creationId xmlns:p14="http://schemas.microsoft.com/office/powerpoint/2010/main" val="2570811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6869E-4D06-4A48-9B78-4965D08023B4}" type="datetimeFigureOut">
              <a:rPr lang="it-IT" smtClean="0"/>
              <a:t>09/05/2018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7E454-D8CD-4B22-A7BC-620FE0301172}" type="slidenum">
              <a:rPr lang="it-IT" smtClean="0"/>
              <a:t>‹N›</a:t>
            </a:fld>
            <a:endParaRPr lang="it-IT"/>
          </a:p>
        </p:txBody>
      </p:sp>
    </p:spTree>
    <p:extLst>
      <p:ext uri="{BB962C8B-B14F-4D97-AF65-F5344CB8AC3E}">
        <p14:creationId xmlns:p14="http://schemas.microsoft.com/office/powerpoint/2010/main" val="2519263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12160" y="274638"/>
            <a:ext cx="3024336" cy="1143000"/>
          </a:xfrm>
        </p:spPr>
        <p:txBody>
          <a:bodyPr>
            <a:normAutofit/>
          </a:bodyPr>
          <a:lstStyle/>
          <a:p>
            <a:r>
              <a:rPr lang="it-IT" sz="2000" dirty="0" smtClean="0"/>
              <a:t>Luca </a:t>
            </a:r>
            <a:r>
              <a:rPr lang="it-IT" sz="2000" dirty="0" err="1" smtClean="0"/>
              <a:t>Carlevariis</a:t>
            </a:r>
            <a:r>
              <a:rPr lang="it-IT" sz="2000" dirty="0" smtClean="0"/>
              <a:t>, ( fine XVII sec.), Chiesa S. Maria della Visitazione </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6644"/>
            <a:ext cx="5852721" cy="6841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719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21288"/>
            <a:ext cx="9144000" cy="836712"/>
          </a:xfrm>
        </p:spPr>
        <p:txBody>
          <a:bodyPr>
            <a:normAutofit fontScale="90000"/>
          </a:bodyPr>
          <a:lstStyle/>
          <a:p>
            <a:r>
              <a:rPr lang="it-IT" sz="2000" dirty="0" smtClean="0"/>
              <a:t>Un importante restauro dell'edificio sacro è stato reso possibile negli anni 1994-1995 dai finanziamenti erogati dal Magistrato alle acque di Venezia, dalla Regione Veneto e dai Comitati Internazionali tramite </a:t>
            </a:r>
            <a:r>
              <a:rPr lang="it-IT" sz="2000" dirty="0" err="1" smtClean="0"/>
              <a:t>l'IRE</a:t>
            </a:r>
            <a:endParaRPr lang="it-IT" sz="2000" dirty="0"/>
          </a:p>
        </p:txBody>
      </p:sp>
      <p:sp>
        <p:nvSpPr>
          <p:cNvPr id="3" name="Segnaposto contenuto 2"/>
          <p:cNvSpPr>
            <a:spLocks noGrp="1"/>
          </p:cNvSpPr>
          <p:nvPr>
            <p:ph idx="1"/>
          </p:nvPr>
        </p:nvSpPr>
        <p:spPr/>
        <p:txBody>
          <a:bodyPr/>
          <a:lstStyle/>
          <a:p>
            <a:endParaRPr lang="it-IT"/>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0088"/>
            <a:ext cx="7884368" cy="591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9158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116632"/>
            <a:ext cx="3672408" cy="4536504"/>
          </a:xfrm>
        </p:spPr>
        <p:txBody>
          <a:bodyPr>
            <a:normAutofit/>
          </a:bodyPr>
          <a:lstStyle/>
          <a:p>
            <a:r>
              <a:rPr lang="it-IT" sz="2000" dirty="0" smtClean="0"/>
              <a:t>Nel 2008 la Comunità religiosa di San Luigi Orione si è trasferita in terraferma e, da quella data, l'edificio sacro non è più utilizzato per le funzioni religiose. La chiesa è proprietà privata e viene aperta al pubblico in concerti</a:t>
            </a:r>
            <a:endParaRPr lang="it-IT" sz="2000" dirty="0"/>
          </a:p>
        </p:txBody>
      </p:sp>
      <p:sp>
        <p:nvSpPr>
          <p:cNvPr id="3" name="Segnaposto contenuto 2"/>
          <p:cNvSpPr>
            <a:spLocks noGrp="1"/>
          </p:cNvSpPr>
          <p:nvPr>
            <p:ph idx="1"/>
          </p:nvPr>
        </p:nvSpPr>
        <p:spPr/>
        <p:txBody>
          <a:bodyPr/>
          <a:lstStyle/>
          <a:p>
            <a:r>
              <a:rPr lang="it-IT" dirty="0" smtClean="0"/>
              <a:t>occasione di mostre d'arte </a:t>
            </a:r>
            <a:endParaRPr lang="it-IT"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9" y="3530"/>
            <a:ext cx="5215396" cy="6953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73891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949280"/>
            <a:ext cx="9144000" cy="908720"/>
          </a:xfrm>
        </p:spPr>
        <p:txBody>
          <a:bodyPr>
            <a:normAutofit fontScale="90000"/>
          </a:bodyPr>
          <a:lstStyle/>
          <a:p>
            <a:r>
              <a:rPr lang="it-IT" sz="2000" dirty="0" smtClean="0"/>
              <a:t>A lato della chiesa si sviluppa il piccolo monastero quattrocentesco dei Gesuati, con un chiostro che offre la visione di una prospettiva laterale della vicina Chiesa della Madonna del Rosario, detta anch'essa dei Gesuati, opera settecentesca del Massari</a:t>
            </a:r>
            <a:endParaRPr lang="it-IT" sz="2000" dirty="0"/>
          </a:p>
        </p:txBody>
      </p:sp>
      <p:sp>
        <p:nvSpPr>
          <p:cNvPr id="3" name="Segnaposto contenuto 2"/>
          <p:cNvSpPr>
            <a:spLocks noGrp="1"/>
          </p:cNvSpPr>
          <p:nvPr>
            <p:ph idx="1"/>
          </p:nvPr>
        </p:nvSpPr>
        <p:spPr/>
        <p:txBody>
          <a:bodyPr/>
          <a:lstStyle/>
          <a:p>
            <a:endParaRPr lang="it-IT"/>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8923920" cy="59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4007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08104" y="274638"/>
            <a:ext cx="3456384" cy="5242594"/>
          </a:xfrm>
        </p:spPr>
        <p:txBody>
          <a:bodyPr>
            <a:normAutofit/>
          </a:bodyPr>
          <a:lstStyle/>
          <a:p>
            <a:endParaRPr lang="it-IT" sz="2000" dirty="0"/>
          </a:p>
        </p:txBody>
      </p:sp>
      <p:sp>
        <p:nvSpPr>
          <p:cNvPr id="3" name="Segnaposto contenuto 2"/>
          <p:cNvSpPr>
            <a:spLocks noGrp="1"/>
          </p:cNvSpPr>
          <p:nvPr>
            <p:ph idx="1"/>
          </p:nvPr>
        </p:nvSpPr>
        <p:spPr>
          <a:xfrm>
            <a:off x="5508104" y="836712"/>
            <a:ext cx="3178696" cy="5289451"/>
          </a:xfrm>
        </p:spPr>
        <p:txBody>
          <a:bodyPr>
            <a:normAutofit fontScale="62500" lnSpcReduction="20000"/>
          </a:bodyPr>
          <a:lstStyle/>
          <a:p>
            <a:r>
              <a:rPr lang="it-IT" dirty="0" smtClean="0"/>
              <a:t>Del medesimo autore è anche il grande convento dei domenicani, composto da due fabbricati con due chiostri interni, uno dei quali è rimasto incompiuto a causa della morte dell'architetto avvenuta il 20 dicembre 1766. I due fabbricati sono messi in comunicazione con il vecchio convento da una settecentesca scala ovale, sempre opera del Massari, restaurata all'inizio del 2011</a:t>
            </a:r>
            <a:endParaRPr lang="it-IT"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73" y="0"/>
            <a:ext cx="5292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098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949280"/>
            <a:ext cx="9144000" cy="908720"/>
          </a:xfrm>
        </p:spPr>
        <p:txBody>
          <a:bodyPr>
            <a:normAutofit fontScale="90000"/>
          </a:bodyPr>
          <a:lstStyle/>
          <a:p>
            <a:r>
              <a:rPr lang="it-IT" sz="2000" dirty="0" smtClean="0"/>
              <a:t>Ingresso dell’Orfanotrofio. Bocca </a:t>
            </a:r>
            <a:r>
              <a:rPr lang="it-IT" sz="2000" dirty="0"/>
              <a:t>di Leone (veneziano: </a:t>
            </a:r>
            <a:r>
              <a:rPr lang="it-IT" sz="2000" dirty="0" err="1"/>
              <a:t>Boche</a:t>
            </a:r>
            <a:r>
              <a:rPr lang="it-IT" sz="2000" dirty="0"/>
              <a:t> de Leon) </a:t>
            </a:r>
            <a:r>
              <a:rPr lang="it-IT" sz="2000" dirty="0" smtClean="0"/>
              <a:t>per </a:t>
            </a:r>
            <a:r>
              <a:rPr lang="it-IT" sz="2000" dirty="0"/>
              <a:t>le Denunce Segrete (</a:t>
            </a:r>
            <a:r>
              <a:rPr lang="it-IT" sz="2000" dirty="0" err="1"/>
              <a:t>Boche</a:t>
            </a:r>
            <a:r>
              <a:rPr lang="it-IT" sz="2000" dirty="0"/>
              <a:t> per le Denunzie Segrete) erano indicati dei particolari contenitori, simili alle odierne cassette postali, sparse per la città di Venezia </a:t>
            </a:r>
          </a:p>
        </p:txBody>
      </p:sp>
      <p:sp>
        <p:nvSpPr>
          <p:cNvPr id="3" name="Segnaposto contenuto 2"/>
          <p:cNvSpPr>
            <a:spLocks noGrp="1"/>
          </p:cNvSpPr>
          <p:nvPr>
            <p:ph idx="1"/>
          </p:nvPr>
        </p:nvSpPr>
        <p:spPr/>
        <p:txBody>
          <a:bodyPr/>
          <a:lstStyle/>
          <a:p>
            <a:r>
              <a:rPr lang="it-IT" dirty="0" smtClean="0"/>
              <a:t>a</a:t>
            </a:r>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96" y="25648"/>
            <a:ext cx="8707227" cy="580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0667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64288" y="188640"/>
            <a:ext cx="1872208" cy="4968552"/>
          </a:xfrm>
        </p:spPr>
        <p:txBody>
          <a:bodyPr>
            <a:normAutofit/>
          </a:bodyPr>
          <a:lstStyle/>
          <a:p>
            <a:r>
              <a:rPr lang="it-IT" sz="2000" dirty="0"/>
              <a:t>Altre opere sono i due dipinti cinquecenteschi monocromi di ignoto, che ritraggono due vescovi (situati sopra le due porte cinquecentesche in radica e lavorate a mano, poste ai lati dell'altare centrale)</a:t>
            </a:r>
          </a:p>
        </p:txBody>
      </p:sp>
      <p:sp>
        <p:nvSpPr>
          <p:cNvPr id="3" name="Segnaposto contenuto 2"/>
          <p:cNvSpPr>
            <a:spLocks noGrp="1"/>
          </p:cNvSpPr>
          <p:nvPr>
            <p:ph idx="1"/>
          </p:nvPr>
        </p:nvSpPr>
        <p:spPr/>
        <p:txBody>
          <a:bodyPr/>
          <a:lstStyle/>
          <a:p>
            <a:endParaRPr lang="it-IT"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7" y="0"/>
            <a:ext cx="706983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5939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16216" y="116632"/>
            <a:ext cx="2520280" cy="6048672"/>
          </a:xfrm>
        </p:spPr>
        <p:txBody>
          <a:bodyPr>
            <a:normAutofit fontScale="90000"/>
          </a:bodyPr>
          <a:lstStyle/>
          <a:p>
            <a:r>
              <a:rPr lang="it-IT" sz="2000" dirty="0"/>
              <a:t>La parte più significativa e pregevole della chiesa è il soffitto che raccoglie 58 tavole (esempio rarissimo in Venezia) ciascuna di metri 1,30 per ogni lato, con ritratti di Santi dell'Antico e del Nuovo Testamento e un tondo centrale (del diametro di metri 2,50) raffigurante L'incontro tra la giovane Vergine Maria e sua cugina Elisabetta. I dipinti risalgono agli inizi del Cinquecento e sono opera di Pietro Paolo </a:t>
            </a:r>
            <a:r>
              <a:rPr lang="it-IT" sz="2000" dirty="0" err="1"/>
              <a:t>Agabiti</a:t>
            </a:r>
            <a:r>
              <a:rPr lang="it-IT" sz="2000" dirty="0"/>
              <a:t> </a:t>
            </a:r>
          </a:p>
        </p:txBody>
      </p:sp>
      <p:sp>
        <p:nvSpPr>
          <p:cNvPr id="3" name="Segnaposto contenuto 2"/>
          <p:cNvSpPr>
            <a:spLocks noGrp="1"/>
          </p:cNvSpPr>
          <p:nvPr>
            <p:ph idx="1"/>
          </p:nvPr>
        </p:nvSpPr>
        <p:spPr/>
        <p:txBody>
          <a:bodyPr/>
          <a:lstStyle/>
          <a:p>
            <a:endParaRPr lang="it-IT"/>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81"/>
            <a:ext cx="6469185" cy="6866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763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949280"/>
            <a:ext cx="8229600" cy="908720"/>
          </a:xfrm>
        </p:spPr>
        <p:txBody>
          <a:bodyPr>
            <a:normAutofit fontScale="90000"/>
          </a:bodyPr>
          <a:lstStyle/>
          <a:p>
            <a:r>
              <a:rPr lang="it-IT" sz="2000" dirty="0"/>
              <a:t>Timbro della casa della </a:t>
            </a:r>
            <a:r>
              <a:rPr lang="it-IT" sz="2000" dirty="0" smtClean="0"/>
              <a:t>Visitazione, copiato </a:t>
            </a:r>
            <a:r>
              <a:rPr lang="it-IT" sz="2000" dirty="0"/>
              <a:t>dalla lettera di P. Palmieri </a:t>
            </a:r>
            <a:r>
              <a:rPr lang="it-IT" sz="2000" dirty="0" smtClean="0"/>
              <a:t>Giuseppe</a:t>
            </a:r>
            <a:br>
              <a:rPr lang="it-IT" sz="2000" dirty="0" smtClean="0"/>
            </a:br>
            <a:r>
              <a:rPr lang="it-IT" sz="2000" dirty="0" smtClean="0"/>
              <a:t>Evidente la dipendenza dalla immagine del soffitto della chiesa della Visitazione.</a:t>
            </a:r>
            <a:r>
              <a:rPr lang="it-IT" sz="2000" dirty="0"/>
              <a:t/>
            </a:r>
            <a:br>
              <a:rPr lang="it-IT" sz="2000" dirty="0"/>
            </a:br>
            <a:endParaRPr lang="it-IT" sz="20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0"/>
            <a:ext cx="6887582"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779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91880" y="274638"/>
            <a:ext cx="5194920" cy="1143000"/>
          </a:xfrm>
        </p:spPr>
        <p:txBody>
          <a:bodyPr>
            <a:normAutofit fontScale="90000"/>
          </a:bodyPr>
          <a:lstStyle/>
          <a:p>
            <a:r>
              <a:rPr lang="it-IT" sz="2000" dirty="0" smtClean="0"/>
              <a:t>La </a:t>
            </a:r>
            <a:r>
              <a:rPr lang="it-IT" sz="2000" dirty="0"/>
              <a:t>chiesa della Visitazione conserva ancora alcune opere di pregevole fattura, come la Pentecoste del </a:t>
            </a:r>
            <a:r>
              <a:rPr lang="it-IT" sz="2000" dirty="0" err="1"/>
              <a:t>Padovanino</a:t>
            </a:r>
            <a:r>
              <a:rPr lang="it-IT" sz="2000" dirty="0"/>
              <a:t>, visibile dietro l'altare maggiore</a:t>
            </a:r>
          </a:p>
        </p:txBody>
      </p:sp>
      <p:sp>
        <p:nvSpPr>
          <p:cNvPr id="3" name="Segnaposto contenuto 2"/>
          <p:cNvSpPr>
            <a:spLocks noGrp="1"/>
          </p:cNvSpPr>
          <p:nvPr>
            <p:ph idx="1"/>
          </p:nvPr>
        </p:nvSpPr>
        <p:spPr/>
        <p:txBody>
          <a:bodyPr/>
          <a:lstStyle/>
          <a:p>
            <a:endParaRPr lang="it-IT"/>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3203848" cy="686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990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88024" y="274638"/>
            <a:ext cx="4104456" cy="1143000"/>
          </a:xfrm>
        </p:spPr>
        <p:txBody>
          <a:bodyPr>
            <a:normAutofit fontScale="90000"/>
          </a:bodyPr>
          <a:lstStyle/>
          <a:p>
            <a:r>
              <a:rPr lang="it-IT" sz="2000" dirty="0"/>
              <a:t>la chiesa della Visitazione conserva ancora alcune opere di pregevole fattura, </a:t>
            </a:r>
            <a:r>
              <a:rPr lang="it-IT" sz="2000" dirty="0" smtClean="0"/>
              <a:t>come la </a:t>
            </a:r>
            <a:r>
              <a:rPr lang="it-IT" sz="2000" dirty="0"/>
              <a:t>Crocifissione attribuita a Nicolò </a:t>
            </a:r>
            <a:r>
              <a:rPr lang="it-IT" sz="2000" dirty="0" err="1"/>
              <a:t>Renieri</a:t>
            </a:r>
            <a:r>
              <a:rPr lang="it-IT" sz="2000" dirty="0"/>
              <a:t> (il cui vero nome è Nicolas </a:t>
            </a:r>
            <a:r>
              <a:rPr lang="it-IT" sz="2000" dirty="0" err="1"/>
              <a:t>Régnier</a:t>
            </a:r>
            <a:r>
              <a:rPr lang="it-IT" sz="2000" dirty="0"/>
              <a:t>, pittore fiammingo</a:t>
            </a:r>
            <a:r>
              <a:rPr lang="it-IT" sz="2000" dirty="0" smtClean="0"/>
              <a:t>), </a:t>
            </a:r>
            <a:r>
              <a:rPr lang="it-IT" sz="2000" dirty="0"/>
              <a:t>posta sull'altare di sinistra.</a:t>
            </a:r>
          </a:p>
        </p:txBody>
      </p:sp>
      <p:sp>
        <p:nvSpPr>
          <p:cNvPr id="3" name="Segnaposto contenuto 2"/>
          <p:cNvSpPr>
            <a:spLocks noGrp="1"/>
          </p:cNvSpPr>
          <p:nvPr>
            <p:ph idx="1"/>
          </p:nvPr>
        </p:nvSpPr>
        <p:spPr/>
        <p:txBody>
          <a:bodyPr/>
          <a:lstStyle/>
          <a:p>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40" y="1"/>
            <a:ext cx="445876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4091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93296"/>
            <a:ext cx="8229600" cy="764704"/>
          </a:xfrm>
        </p:spPr>
        <p:txBody>
          <a:bodyPr>
            <a:normAutofit fontScale="90000"/>
          </a:bodyPr>
          <a:lstStyle/>
          <a:p>
            <a:r>
              <a:rPr lang="it-IT" sz="2000" dirty="0" smtClean="0"/>
              <a:t>La chiesa di Santa Maria della Visitazione, quella piccola al centro,  (detta anche degli Artigianelli o san Gerolamo dei Gesuati) è un edificio religioso della città di Venezia, situato nel sestiere di </a:t>
            </a:r>
            <a:r>
              <a:rPr lang="it-IT" sz="2000" dirty="0" err="1" smtClean="0"/>
              <a:t>Dorsoduro</a:t>
            </a:r>
            <a:endParaRPr lang="it-IT" sz="2000" dirty="0"/>
          </a:p>
        </p:txBody>
      </p:sp>
      <p:sp>
        <p:nvSpPr>
          <p:cNvPr id="3" name="Segnaposto contenuto 2"/>
          <p:cNvSpPr>
            <a:spLocks noGrp="1"/>
          </p:cNvSpPr>
          <p:nvPr>
            <p:ph idx="1"/>
          </p:nvPr>
        </p:nvSpPr>
        <p:spPr/>
        <p:txBody>
          <a:bodyPr/>
          <a:lstStyle/>
          <a:p>
            <a:endParaRPr lang="it-IT"/>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0"/>
            <a:ext cx="7929193" cy="594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514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11665" y="274638"/>
            <a:ext cx="4252823" cy="4954562"/>
          </a:xfrm>
        </p:spPr>
        <p:txBody>
          <a:bodyPr>
            <a:normAutofit/>
          </a:bodyPr>
          <a:lstStyle/>
          <a:p>
            <a:r>
              <a:rPr lang="it-IT" sz="2000" dirty="0"/>
              <a:t>Sull'altare laterale destro vi è la tela di Alessandro </a:t>
            </a:r>
            <a:r>
              <a:rPr lang="it-IT" sz="2000" dirty="0" err="1"/>
              <a:t>Revera</a:t>
            </a:r>
            <a:r>
              <a:rPr lang="it-IT" sz="2000" dirty="0"/>
              <a:t> (1850 circa) dov'è rappresentato il santo veneziano Girolamo Emiliani (o Miani) che affida alla Beata Vergine i suoi orfanelli. </a:t>
            </a:r>
            <a:r>
              <a:rPr lang="it-IT" sz="2000" dirty="0" smtClean="0"/>
              <a:t/>
            </a:r>
            <a:br>
              <a:rPr lang="it-IT" sz="2000" dirty="0" smtClean="0"/>
            </a:br>
            <a:r>
              <a:rPr lang="it-IT" sz="2000" dirty="0" smtClean="0"/>
              <a:t>IL quadro fu commissionato da P. </a:t>
            </a:r>
            <a:r>
              <a:rPr lang="it-IT" sz="2000" dirty="0" err="1" smtClean="0"/>
              <a:t>Gaspari</a:t>
            </a:r>
            <a:r>
              <a:rPr lang="it-IT" sz="2000" dirty="0" smtClean="0"/>
              <a:t> Luigi Girolamo</a:t>
            </a:r>
            <a:endParaRPr lang="it-IT" sz="2000" dirty="0"/>
          </a:p>
        </p:txBody>
      </p:sp>
      <p:sp>
        <p:nvSpPr>
          <p:cNvPr id="3" name="Segnaposto contenuto 2"/>
          <p:cNvSpPr>
            <a:spLocks noGrp="1"/>
          </p:cNvSpPr>
          <p:nvPr>
            <p:ph idx="1"/>
          </p:nvPr>
        </p:nvSpPr>
        <p:spPr/>
        <p:txBody>
          <a:bodyPr/>
          <a:lstStyle/>
          <a:p>
            <a:r>
              <a:rPr lang="it-IT" dirty="0" smtClean="0"/>
              <a:t>   </a:t>
            </a:r>
            <a:r>
              <a:rPr lang="it-IT" dirty="0" err="1" smtClean="0"/>
              <a:t>gaspari</a:t>
            </a:r>
            <a:r>
              <a:rPr lang="it-IT" dirty="0" smtClean="0"/>
              <a:t>, poco dopo l’</a:t>
            </a:r>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4462"/>
            <a:ext cx="4567202" cy="671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36453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39952" y="274638"/>
            <a:ext cx="4546848" cy="1143000"/>
          </a:xfrm>
        </p:spPr>
        <p:txBody>
          <a:bodyPr>
            <a:normAutofit fontScale="90000"/>
          </a:bodyPr>
          <a:lstStyle/>
          <a:p>
            <a:r>
              <a:rPr lang="it-IT" sz="2000" dirty="0" smtClean="0"/>
              <a:t>Ai Padri Somaschi nel 1851 </a:t>
            </a:r>
            <a:br>
              <a:rPr lang="it-IT" sz="2000" dirty="0" smtClean="0"/>
            </a:br>
            <a:r>
              <a:rPr lang="it-IT" sz="2000" dirty="0"/>
              <a:t>f</a:t>
            </a:r>
            <a:r>
              <a:rPr lang="it-IT" sz="2000" dirty="0" smtClean="0"/>
              <a:t>u donato questo di </a:t>
            </a:r>
            <a:r>
              <a:rPr lang="it-IT" sz="2000" dirty="0" err="1" smtClean="0"/>
              <a:t>G.B</a:t>
            </a:r>
            <a:r>
              <a:rPr lang="it-IT" sz="2000" dirty="0" smtClean="0"/>
              <a:t>. </a:t>
            </a:r>
            <a:r>
              <a:rPr lang="it-IT" sz="2000" dirty="0" err="1" smtClean="0"/>
              <a:t>Carrer</a:t>
            </a:r>
            <a:r>
              <a:rPr lang="it-IT" sz="2000" dirty="0" smtClean="0"/>
              <a:t> </a:t>
            </a:r>
            <a:br>
              <a:rPr lang="it-IT" sz="2000" dirty="0" smtClean="0"/>
            </a:br>
            <a:r>
              <a:rPr lang="it-IT" sz="2000" dirty="0" smtClean="0"/>
              <a:t>dal Can. D. Alessandro </a:t>
            </a:r>
            <a:r>
              <a:rPr lang="it-IT" sz="2000" dirty="0" err="1" smtClean="0"/>
              <a:t>Piegadi</a:t>
            </a:r>
            <a:r>
              <a:rPr lang="it-IT" sz="2000" dirty="0" smtClean="0"/>
              <a:t/>
            </a:r>
            <a:br>
              <a:rPr lang="it-IT" sz="2000" dirty="0" smtClean="0"/>
            </a:br>
            <a:r>
              <a:rPr lang="it-IT" sz="2000" dirty="0" smtClean="0"/>
              <a:t>Il quadro passerà poi al Collegio Emiliani </a:t>
            </a:r>
            <a:br>
              <a:rPr lang="it-IT" sz="2000" dirty="0" smtClean="0"/>
            </a:br>
            <a:r>
              <a:rPr lang="it-IT" sz="2000" dirty="0" smtClean="0"/>
              <a:t>e nel 1899 sarà portato </a:t>
            </a:r>
            <a:br>
              <a:rPr lang="it-IT" sz="2000" dirty="0" smtClean="0"/>
            </a:br>
            <a:r>
              <a:rPr lang="it-IT" sz="2000" dirty="0" smtClean="0"/>
              <a:t>al </a:t>
            </a:r>
            <a:r>
              <a:rPr lang="it-IT" sz="2000" dirty="0" err="1" smtClean="0"/>
              <a:t>SS.mo</a:t>
            </a:r>
            <a:r>
              <a:rPr lang="it-IT" sz="2000" dirty="0" smtClean="0"/>
              <a:t> Crocifisso di Como.</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39919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1011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0" y="0"/>
            <a:ext cx="40678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7241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93288"/>
            <a:ext cx="8229600" cy="564712"/>
          </a:xfrm>
        </p:spPr>
        <p:txBody>
          <a:bodyPr>
            <a:normAutofit fontScale="90000"/>
          </a:bodyPr>
          <a:lstStyle/>
          <a:p>
            <a:r>
              <a:rPr lang="it-IT" sz="2000" dirty="0"/>
              <a:t>Zanetti Vincenzo, San Girolamo Miani fondatore dei </a:t>
            </a:r>
            <a:r>
              <a:rPr lang="it-IT" sz="2000" dirty="0" smtClean="0"/>
              <a:t>Somaschi, </a:t>
            </a:r>
            <a:r>
              <a:rPr lang="it-IT" sz="2000" dirty="0"/>
              <a:t>in: </a:t>
            </a:r>
            <a:r>
              <a:rPr lang="it-IT" sz="2000" i="1" dirty="0"/>
              <a:t>idem</a:t>
            </a:r>
            <a:r>
              <a:rPr lang="it-IT" sz="2000" dirty="0"/>
              <a:t>, Quaranta ritratti di Santi e Beati </a:t>
            </a:r>
            <a:r>
              <a:rPr lang="it-IT" sz="2000" dirty="0" smtClean="0"/>
              <a:t>Veneziani, </a:t>
            </a:r>
            <a:r>
              <a:rPr lang="it-IT" sz="2000" dirty="0"/>
              <a:t>Venezia 1883</a:t>
            </a:r>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578"/>
            <a:ext cx="7524327" cy="629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750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697" y="5805264"/>
            <a:ext cx="9134303" cy="1052736"/>
          </a:xfrm>
        </p:spPr>
        <p:txBody>
          <a:bodyPr>
            <a:normAutofit fontScale="90000"/>
          </a:bodyPr>
          <a:lstStyle/>
          <a:p>
            <a:pPr algn="l"/>
            <a:r>
              <a:rPr lang="it-IT" sz="2000" dirty="0"/>
              <a:t>20 Marzo 1872</a:t>
            </a:r>
            <a:br>
              <a:rPr lang="it-IT" sz="2000" dirty="0"/>
            </a:br>
            <a:r>
              <a:rPr lang="it-IT" sz="2000" dirty="0"/>
              <a:t>            Oggi il M. R. P. Rettore D. Giuseppe Palmieri recatosi momentaneamente a Treviso, per invito avuto da </a:t>
            </a:r>
            <a:r>
              <a:rPr lang="it-IT" sz="2000" dirty="0" err="1"/>
              <a:t>Mons</a:t>
            </a:r>
            <a:r>
              <a:rPr lang="it-IT" sz="2000" dirty="0"/>
              <a:t>. Vescovo Maria Federico </a:t>
            </a:r>
            <a:r>
              <a:rPr lang="it-IT" sz="2000" dirty="0" err="1"/>
              <a:t>Zinelli</a:t>
            </a:r>
            <a:r>
              <a:rPr lang="it-IT" sz="2000" dirty="0"/>
              <a:t>, in compagnia dell’aggregato novello Monsignor Canonico D. Giovanni Ferrari, aveva l’alta consolazione di ricevere dalle mani vescovili il sacro dono di due anelli della catena di S. Girolamo Miani suggellato con timbro vescovile.</a:t>
            </a:r>
            <a:br>
              <a:rPr lang="it-IT" sz="2000" dirty="0"/>
            </a:br>
            <a:r>
              <a:rPr lang="it-IT" sz="2000" dirty="0"/>
              <a:t> </a:t>
            </a:r>
            <a:br>
              <a:rPr lang="it-IT" sz="2000" dirty="0"/>
            </a:br>
            <a:endParaRPr lang="it-IT" sz="2000" dirty="0"/>
          </a:p>
        </p:txBody>
      </p:sp>
      <p:sp>
        <p:nvSpPr>
          <p:cNvPr id="3" name="Segnaposto contenuto 2"/>
          <p:cNvSpPr>
            <a:spLocks noGrp="1"/>
          </p:cNvSpPr>
          <p:nvPr>
            <p:ph idx="1"/>
          </p:nvPr>
        </p:nvSpPr>
        <p:spPr/>
        <p:txBody>
          <a:bodyPr/>
          <a:lstStyle/>
          <a:p>
            <a:endParaRPr lang="it-IT" dirty="0"/>
          </a:p>
        </p:txBody>
      </p:sp>
      <p:pic>
        <p:nvPicPr>
          <p:cNvPr id="2050" name="Picture 2" descr="C:\Users\lenovo\Desktop\SALMI\Digitalizzato_20180131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0"/>
            <a:ext cx="8311312" cy="52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7188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949280"/>
            <a:ext cx="9144000" cy="908720"/>
          </a:xfrm>
        </p:spPr>
        <p:txBody>
          <a:bodyPr>
            <a:normAutofit fontScale="90000"/>
          </a:bodyPr>
          <a:lstStyle/>
          <a:p>
            <a:r>
              <a:rPr lang="it-IT" sz="2000" dirty="0" smtClean="0"/>
              <a:t/>
            </a:r>
            <a:br>
              <a:rPr lang="it-IT" sz="2000" dirty="0" smtClean="0"/>
            </a:br>
            <a:r>
              <a:rPr lang="it-IT" sz="2000" dirty="0" smtClean="0"/>
              <a:t>Chiesa di S. Giovanni di Vittorio Veneto. Qui i due anelli delle catene di S. Girolamo, nel 1899, saranno portati  dal P. Palmieri Giuseppe.</a:t>
            </a:r>
            <a:br>
              <a:rPr lang="it-IT" sz="2000" dirty="0" smtClean="0"/>
            </a:br>
            <a:endParaRPr lang="it-IT" sz="2000" dirty="0"/>
          </a:p>
        </p:txBody>
      </p:sp>
      <p:sp>
        <p:nvSpPr>
          <p:cNvPr id="3" name="Segnaposto contenuto 2"/>
          <p:cNvSpPr>
            <a:spLocks noGrp="1"/>
          </p:cNvSpPr>
          <p:nvPr>
            <p:ph idx="1"/>
          </p:nvPr>
        </p:nvSpPr>
        <p:spPr/>
        <p:txBody>
          <a:bodyPr/>
          <a:lstStyle/>
          <a:p>
            <a:endParaRPr lang="it-I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2" y="144462"/>
            <a:ext cx="8892033" cy="5593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2951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877272"/>
            <a:ext cx="8229600" cy="980728"/>
          </a:xfrm>
        </p:spPr>
        <p:txBody>
          <a:bodyPr>
            <a:normAutofit/>
          </a:bodyPr>
          <a:lstStyle/>
          <a:p>
            <a:r>
              <a:rPr lang="it-IT" sz="2000" dirty="0"/>
              <a:t/>
            </a:r>
            <a:br>
              <a:rPr lang="it-IT" sz="2000" dirty="0"/>
            </a:br>
            <a:endParaRPr lang="it-IT" sz="2000" dirty="0"/>
          </a:p>
        </p:txBody>
      </p:sp>
      <p:sp>
        <p:nvSpPr>
          <p:cNvPr id="3" name="Segnaposto contenuto 2"/>
          <p:cNvSpPr>
            <a:spLocks noGrp="1"/>
          </p:cNvSpPr>
          <p:nvPr>
            <p:ph idx="1"/>
          </p:nvPr>
        </p:nvSpPr>
        <p:spPr>
          <a:xfrm>
            <a:off x="457200" y="5733256"/>
            <a:ext cx="8229600" cy="1124744"/>
          </a:xfrm>
        </p:spPr>
        <p:txBody>
          <a:bodyPr>
            <a:normAutofit fontScale="62500" lnSpcReduction="20000"/>
          </a:bodyPr>
          <a:lstStyle/>
          <a:p>
            <a:r>
              <a:rPr lang="it-IT" sz="2000" dirty="0" smtClean="0"/>
              <a:t>Da</a:t>
            </a:r>
            <a:r>
              <a:rPr lang="it-IT" dirty="0" smtClean="0"/>
              <a:t> </a:t>
            </a:r>
            <a:r>
              <a:rPr lang="it-IT" sz="2000" dirty="0" smtClean="0"/>
              <a:t>Atti di Serravalle</a:t>
            </a:r>
            <a:r>
              <a:rPr lang="it-IT" sz="2000" dirty="0"/>
              <a:t>, 20.10.1907:» </a:t>
            </a:r>
            <a:r>
              <a:rPr lang="it-IT" sz="2000" i="1" dirty="0"/>
              <a:t>Si portarono colà </a:t>
            </a:r>
            <a:r>
              <a:rPr lang="it-IT" sz="2000" i="1" dirty="0" smtClean="0"/>
              <a:t>li </a:t>
            </a:r>
            <a:r>
              <a:rPr lang="it-IT" sz="2000" i="1" dirty="0"/>
              <a:t>due Anelli della catena di S. Girolamo e dopo tre secoli quegli anelli passavano sotto la volta di quel castello ove fu imprigionato e tenuto incatenato S. </a:t>
            </a:r>
            <a:r>
              <a:rPr lang="it-IT" sz="2000" i="1" dirty="0" smtClean="0"/>
              <a:t>Girolamo</a:t>
            </a:r>
            <a:r>
              <a:rPr lang="it-IT" sz="2000" dirty="0" smtClean="0"/>
              <a:t>. «.</a:t>
            </a:r>
          </a:p>
          <a:p>
            <a:r>
              <a:rPr lang="it-IT" sz="2000" dirty="0" smtClean="0"/>
              <a:t>Da P. </a:t>
            </a:r>
            <a:r>
              <a:rPr lang="it-IT" sz="2000" dirty="0" err="1" smtClean="0"/>
              <a:t>Ceriani</a:t>
            </a:r>
            <a:r>
              <a:rPr lang="it-IT" sz="2000" dirty="0" smtClean="0"/>
              <a:t>  saranno portati al </a:t>
            </a:r>
            <a:r>
              <a:rPr lang="it-IT" sz="2000" dirty="0" err="1" smtClean="0"/>
              <a:t>Crocifisso.di</a:t>
            </a:r>
            <a:r>
              <a:rPr lang="it-IT" sz="2000" dirty="0" smtClean="0"/>
              <a:t> Como il 5.10.1913.</a:t>
            </a:r>
            <a:endParaRPr lang="it-IT" sz="2000" dirty="0"/>
          </a:p>
          <a:p>
            <a:r>
              <a:rPr lang="it-IT" sz="2000" dirty="0" smtClean="0"/>
              <a:t> </a:t>
            </a:r>
            <a:endParaRPr lang="it-IT"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787"/>
            <a:ext cx="6624735" cy="5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673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877272"/>
            <a:ext cx="9144000" cy="980728"/>
          </a:xfrm>
        </p:spPr>
        <p:txBody>
          <a:bodyPr>
            <a:normAutofit/>
          </a:bodyPr>
          <a:lstStyle/>
          <a:p>
            <a:r>
              <a:rPr lang="it-IT" sz="2000" dirty="0" smtClean="0"/>
              <a:t>Copertina dell’opuscolo edito dal P. Palmieri Giuseppe, nel 1879, che dimostra la reale situazione dell’Orfanotrofio dei Gesuati</a:t>
            </a:r>
            <a:endParaRPr lang="it-IT" sz="2000" dirty="0"/>
          </a:p>
        </p:txBody>
      </p:sp>
      <p:sp>
        <p:nvSpPr>
          <p:cNvPr id="3" name="Segnaposto contenuto 2"/>
          <p:cNvSpPr>
            <a:spLocks noGrp="1"/>
          </p:cNvSpPr>
          <p:nvPr>
            <p:ph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0"/>
            <a:ext cx="8306092" cy="52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74573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99992" y="274638"/>
            <a:ext cx="4186808" cy="1143000"/>
          </a:xfrm>
        </p:spPr>
        <p:txBody>
          <a:bodyPr>
            <a:normAutofit fontScale="90000"/>
          </a:bodyPr>
          <a:lstStyle/>
          <a:p>
            <a:r>
              <a:rPr lang="it-IT" sz="2000" dirty="0" smtClean="0"/>
              <a:t>Quadro di G. Gaggio,</a:t>
            </a:r>
            <a:br>
              <a:rPr lang="it-IT" sz="2000" dirty="0" smtClean="0"/>
            </a:br>
            <a:r>
              <a:rPr lang="it-IT" sz="2000" dirty="0" smtClean="0"/>
              <a:t>S. Girolamo in gloria venera La </a:t>
            </a:r>
            <a:r>
              <a:rPr lang="it-IT" sz="2000" dirty="0"/>
              <a:t>Madonna,</a:t>
            </a:r>
            <a:br>
              <a:rPr lang="it-IT" sz="2000" dirty="0"/>
            </a:br>
            <a:r>
              <a:rPr lang="it-IT" sz="2000" dirty="0"/>
              <a:t>dipinto nel </a:t>
            </a:r>
            <a:r>
              <a:rPr lang="it-IT" sz="2000" dirty="0" smtClean="0"/>
              <a:t>1889,</a:t>
            </a:r>
            <a:br>
              <a:rPr lang="it-IT" sz="2000" dirty="0" smtClean="0"/>
            </a:br>
            <a:r>
              <a:rPr lang="it-IT" sz="2000" dirty="0" smtClean="0"/>
              <a:t> quindi per il Collegio Emiliani. </a:t>
            </a:r>
            <a:br>
              <a:rPr lang="it-IT" sz="2000" dirty="0" smtClean="0"/>
            </a:br>
            <a:r>
              <a:rPr lang="it-IT" sz="2000" dirty="0" smtClean="0"/>
              <a:t>Trasportato a Como, Collegio Gallio, </a:t>
            </a:r>
            <a:br>
              <a:rPr lang="it-IT" sz="2000" dirty="0" smtClean="0"/>
            </a:br>
            <a:r>
              <a:rPr lang="it-IT" sz="2000" dirty="0" smtClean="0"/>
              <a:t>nel 1899</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64" y="0"/>
            <a:ext cx="42058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3306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140"/>
            <a:ext cx="4643794" cy="684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7456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898669"/>
            <a:ext cx="8229600" cy="959331"/>
          </a:xfrm>
        </p:spPr>
        <p:txBody>
          <a:bodyPr>
            <a:normAutofit fontScale="90000"/>
          </a:bodyPr>
          <a:lstStyle/>
          <a:p>
            <a:r>
              <a:rPr lang="it-IT" sz="2000" dirty="0" smtClean="0"/>
              <a:t>Questo edificio religioso è il primo esempio di chiesa rinascimentale a Venezia. Con facciata sulle fondamenta delle Zattere ai Gesuati, venne costruita a partire dal 1494 da un gruppetto di frati originari della Toscana, detti Gesuati.</a:t>
            </a:r>
            <a:endParaRPr lang="it-IT" sz="2000" dirty="0"/>
          </a:p>
        </p:txBody>
      </p:sp>
      <p:sp>
        <p:nvSpPr>
          <p:cNvPr id="3" name="Segnaposto contenuto 2"/>
          <p:cNvSpPr>
            <a:spLocks noGrp="1"/>
          </p:cNvSpPr>
          <p:nvPr>
            <p:ph idx="1"/>
          </p:nvPr>
        </p:nvSpPr>
        <p:spPr>
          <a:xfrm>
            <a:off x="107504" y="-31913"/>
            <a:ext cx="8229600" cy="4525963"/>
          </a:xfrm>
        </p:spPr>
        <p:txBody>
          <a:bodyPr/>
          <a:lstStyle/>
          <a:p>
            <a:endParaRPr lang="it-I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1913"/>
            <a:ext cx="8891533" cy="593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79003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877272"/>
            <a:ext cx="9144000" cy="980728"/>
          </a:xfrm>
        </p:spPr>
        <p:txBody>
          <a:bodyPr>
            <a:normAutofit/>
          </a:bodyPr>
          <a:lstStyle/>
          <a:p>
            <a:r>
              <a:rPr lang="it-IT" sz="2000" dirty="0" smtClean="0"/>
              <a:t>I Sacerdoti Antonio e Marco </a:t>
            </a:r>
            <a:r>
              <a:rPr lang="it-IT" sz="2000" dirty="0" err="1" smtClean="0"/>
              <a:t>Cavanis</a:t>
            </a:r>
            <a:r>
              <a:rPr lang="it-IT" sz="2000" dirty="0" smtClean="0"/>
              <a:t>, sacerdoti, veneziani, nel primo ottocento fondarono la Congregazione delle scuole della carità</a:t>
            </a:r>
            <a:endParaRPr lang="it-IT" sz="2000" dirty="0"/>
          </a:p>
        </p:txBody>
      </p:sp>
      <p:sp>
        <p:nvSpPr>
          <p:cNvPr id="3" name="Segnaposto contenuto 2"/>
          <p:cNvSpPr>
            <a:spLocks noGrp="1"/>
          </p:cNvSpPr>
          <p:nvPr>
            <p:ph idx="1"/>
          </p:nvPr>
        </p:nvSpPr>
        <p:spPr>
          <a:xfrm>
            <a:off x="457200" y="6021288"/>
            <a:ext cx="8229600" cy="836712"/>
          </a:xfrm>
        </p:spPr>
        <p:txBody>
          <a:bodyPr/>
          <a:lstStyle/>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974" y="0"/>
            <a:ext cx="5896305" cy="609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9298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877272"/>
            <a:ext cx="8229600" cy="980728"/>
          </a:xfrm>
        </p:spPr>
        <p:txBody>
          <a:bodyPr>
            <a:normAutofit fontScale="90000"/>
          </a:bodyPr>
          <a:lstStyle/>
          <a:p>
            <a:r>
              <a:rPr lang="it-IT" sz="2000" dirty="0" smtClean="0"/>
              <a:t>Sede dei Fratelli </a:t>
            </a:r>
            <a:r>
              <a:rPr lang="it-IT" sz="2000" dirty="0" err="1" smtClean="0"/>
              <a:t>Cavanis</a:t>
            </a:r>
            <a:r>
              <a:rPr lang="it-IT" sz="2000" dirty="0" smtClean="0"/>
              <a:t>, adiacente alla chiesa di S. Agnese. I Somaschi acquistarono la loro casa paterna e lì si trasferirono, lasciando l’Orfanotrofio, nel 1881</a:t>
            </a:r>
            <a:endParaRPr lang="it-IT" sz="2000" dirty="0"/>
          </a:p>
        </p:txBody>
      </p:sp>
      <p:sp>
        <p:nvSpPr>
          <p:cNvPr id="3" name="Segnaposto contenuto 2"/>
          <p:cNvSpPr>
            <a:spLocks noGrp="1"/>
          </p:cNvSpPr>
          <p:nvPr>
            <p:ph idx="1"/>
          </p:nvPr>
        </p:nvSpPr>
        <p:spPr>
          <a:xfrm>
            <a:off x="457200" y="6021288"/>
            <a:ext cx="8229600" cy="836712"/>
          </a:xfrm>
        </p:spPr>
        <p:txBody>
          <a:bodyPr/>
          <a:lstStyle/>
          <a:p>
            <a:r>
              <a:rPr lang="it-IT" dirty="0" smtClean="0"/>
              <a:t>, </a:t>
            </a:r>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2576"/>
            <a:ext cx="4499992" cy="599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07435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60" y="5877272"/>
            <a:ext cx="9139340" cy="980728"/>
          </a:xfrm>
        </p:spPr>
        <p:txBody>
          <a:bodyPr>
            <a:normAutofit/>
          </a:bodyPr>
          <a:lstStyle/>
          <a:p>
            <a:r>
              <a:rPr lang="it-IT" sz="2000" dirty="0" smtClean="0"/>
              <a:t>Seminario Patriarcale di S. Cipriano a Murano, Venezia, nel quale P. Giovanni Rado insegnò teologie e filosofia dal  17891. 1793</a:t>
            </a:r>
            <a:endParaRPr lang="it-IT" sz="2000" dirty="0"/>
          </a:p>
        </p:txBody>
      </p:sp>
      <p:sp>
        <p:nvSpPr>
          <p:cNvPr id="3" name="Segnaposto contenuto 2"/>
          <p:cNvSpPr>
            <a:spLocks noGrp="1"/>
          </p:cNvSpPr>
          <p:nvPr>
            <p:ph idx="1"/>
          </p:nvPr>
        </p:nvSpPr>
        <p:spPr/>
        <p:txBody>
          <a:bodyPr/>
          <a:lstStyle/>
          <a:p>
            <a:endParaRPr lang="it-IT"/>
          </a:p>
        </p:txBody>
      </p:sp>
      <p:pic>
        <p:nvPicPr>
          <p:cNvPr id="2050" name="Picture 2" descr="c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 y="14659"/>
            <a:ext cx="9154875" cy="528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605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21288"/>
            <a:ext cx="9144000" cy="836712"/>
          </a:xfrm>
        </p:spPr>
        <p:txBody>
          <a:bodyPr>
            <a:normAutofit/>
          </a:bodyPr>
          <a:lstStyle/>
          <a:p>
            <a:r>
              <a:rPr lang="it-IT" sz="2000" dirty="0" smtClean="0"/>
              <a:t>Collegio dell’Accademia dei Nobili, alla Giudecca , nel quale P. Rado  Giovanni soggiornò dal novembre 1793 al 21.7. 1797, anno della soppressione del collegio</a:t>
            </a:r>
            <a:endParaRPr lang="it-IT" sz="2000" dirty="0"/>
          </a:p>
        </p:txBody>
      </p:sp>
      <p:sp>
        <p:nvSpPr>
          <p:cNvPr id="3" name="Segnaposto contenuto 2"/>
          <p:cNvSpPr>
            <a:spLocks noGrp="1"/>
          </p:cNvSpPr>
          <p:nvPr>
            <p:ph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0"/>
            <a:ext cx="7884368" cy="613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91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21288"/>
            <a:ext cx="9144000" cy="836712"/>
          </a:xfrm>
        </p:spPr>
        <p:txBody>
          <a:bodyPr>
            <a:normAutofit/>
          </a:bodyPr>
          <a:lstStyle/>
          <a:p>
            <a:r>
              <a:rPr lang="it-IT" sz="2000" dirty="0" smtClean="0"/>
              <a:t>Un esempio dell’</a:t>
            </a:r>
            <a:r>
              <a:rPr lang="it-IT" sz="2000" dirty="0" err="1" smtClean="0"/>
              <a:t>entusiamo</a:t>
            </a:r>
            <a:r>
              <a:rPr lang="it-IT" sz="2000" dirty="0" smtClean="0"/>
              <a:t> con il quale si accoglieva P. Giovanni Rado. </a:t>
            </a:r>
            <a:br>
              <a:rPr lang="it-IT" sz="2000" dirty="0" smtClean="0"/>
            </a:br>
            <a:r>
              <a:rPr lang="it-IT" sz="2000" dirty="0" smtClean="0"/>
              <a:t>In questo caso, predicatore ad Ascoli, quaresima del 1803.</a:t>
            </a:r>
            <a:endParaRPr lang="it-IT" sz="2000" dirty="0"/>
          </a:p>
        </p:txBody>
      </p:sp>
      <p:sp>
        <p:nvSpPr>
          <p:cNvPr id="3" name="Segnaposto contenuto 2"/>
          <p:cNvSpPr>
            <a:spLocks noGrp="1"/>
          </p:cNvSpPr>
          <p:nvPr>
            <p:ph idx="1"/>
          </p:nvPr>
        </p:nvSpPr>
        <p:spPr/>
        <p:txBody>
          <a:bodyPr/>
          <a:lstStyle/>
          <a:p>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4544"/>
            <a:ext cx="6144444" cy="594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16278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877272"/>
            <a:ext cx="8229600" cy="980728"/>
          </a:xfrm>
        </p:spPr>
        <p:txBody>
          <a:bodyPr>
            <a:normAutofit/>
          </a:bodyPr>
          <a:lstStyle/>
          <a:p>
            <a:r>
              <a:rPr lang="it-IT" sz="2000" dirty="0" smtClean="0"/>
              <a:t>P. </a:t>
            </a:r>
            <a:r>
              <a:rPr lang="it-IT" sz="2000" dirty="0" err="1" smtClean="0"/>
              <a:t>Giann’Antonio</a:t>
            </a:r>
            <a:r>
              <a:rPr lang="it-IT" sz="2000" dirty="0" smtClean="0"/>
              <a:t> Moschini  riporta notizia delle esequie del P. Giovanni Rado</a:t>
            </a:r>
            <a:endParaRPr lang="it-IT" sz="2000" dirty="0"/>
          </a:p>
        </p:txBody>
      </p:sp>
      <p:sp>
        <p:nvSpPr>
          <p:cNvPr id="4" name="Segnaposto contenuto 3"/>
          <p:cNvSpPr>
            <a:spLocks noGrp="1"/>
          </p:cNvSpPr>
          <p:nvPr>
            <p:ph idx="1"/>
          </p:nvPr>
        </p:nvSpPr>
        <p:spPr/>
        <p:txBody>
          <a:bodyPr/>
          <a:lstStyle/>
          <a:p>
            <a:endParaRPr lang="it-IT"/>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96" y="-1"/>
            <a:ext cx="8664090" cy="623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15217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877272"/>
            <a:ext cx="9144000" cy="980728"/>
          </a:xfrm>
        </p:spPr>
        <p:txBody>
          <a:bodyPr>
            <a:normAutofit/>
          </a:bodyPr>
          <a:lstStyle/>
          <a:p>
            <a:r>
              <a:rPr lang="it-IT" sz="2000" dirty="0" smtClean="0"/>
              <a:t>Venezia, chiesa dei Santi Ermagora e Fortunato, detta di San </a:t>
            </a:r>
            <a:r>
              <a:rPr lang="it-IT" sz="2000" dirty="0" err="1" smtClean="0"/>
              <a:t>Marcuola</a:t>
            </a:r>
            <a:r>
              <a:rPr lang="it-IT" sz="2000" dirty="0" smtClean="0"/>
              <a:t>, nella quale fu parroco P. Giovanni Rado  dal 1820 al novembre 1831, anno della morte.</a:t>
            </a:r>
            <a:endParaRPr lang="it-IT" sz="2000" dirty="0"/>
          </a:p>
        </p:txBody>
      </p:sp>
      <p:sp>
        <p:nvSpPr>
          <p:cNvPr id="3" name="Segnaposto contenuto 2"/>
          <p:cNvSpPr>
            <a:spLocks noGrp="1"/>
          </p:cNvSpPr>
          <p:nvPr>
            <p:ph idx="1"/>
          </p:nvPr>
        </p:nvSpPr>
        <p:spPr/>
        <p:txBody>
          <a:bodyPr/>
          <a:lstStyle/>
          <a:p>
            <a:endParaRPr lang="it-IT" dirty="0"/>
          </a:p>
          <a:p>
            <a:endParaRPr lang="it-IT" dirty="0"/>
          </a:p>
        </p:txBody>
      </p:sp>
      <p:pic>
        <p:nvPicPr>
          <p:cNvPr id="3074" name="Picture 2" descr="C:\Users\lenovo\Downloads\ERMAGO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36"/>
            <a:ext cx="9160398" cy="6106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73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93296"/>
            <a:ext cx="8229600" cy="764704"/>
          </a:xfrm>
        </p:spPr>
        <p:txBody>
          <a:bodyPr>
            <a:normAutofit/>
          </a:bodyPr>
          <a:lstStyle/>
          <a:p>
            <a:r>
              <a:rPr lang="it-IT" sz="2000" dirty="0" smtClean="0"/>
              <a:t>Venezia, sestiere di </a:t>
            </a:r>
            <a:r>
              <a:rPr lang="it-IT" sz="2000" dirty="0" err="1" smtClean="0"/>
              <a:t>Cannaregio</a:t>
            </a:r>
            <a:r>
              <a:rPr lang="it-IT" sz="2000" dirty="0" smtClean="0"/>
              <a:t>, nella quale risiedeva il </a:t>
            </a:r>
            <a:r>
              <a:rPr lang="it-IT" sz="2000" dirty="0" err="1" smtClean="0"/>
              <a:t>Can.co</a:t>
            </a:r>
            <a:r>
              <a:rPr lang="it-IT" sz="2000" dirty="0" smtClean="0"/>
              <a:t>  D. Alessandro </a:t>
            </a:r>
            <a:r>
              <a:rPr lang="it-IT" sz="2000" dirty="0" err="1" smtClean="0"/>
              <a:t>Piegadi</a:t>
            </a:r>
            <a:r>
              <a:rPr lang="it-IT" sz="2000" dirty="0" smtClean="0"/>
              <a:t> </a:t>
            </a:r>
            <a:r>
              <a:rPr lang="it-IT" sz="2000" dirty="0" smtClean="0"/>
              <a:t>che donò il quadro con S. Girolamo ai Padri dell’Orfanotrofio nel 1851</a:t>
            </a:r>
            <a:endParaRPr lang="it-IT" sz="2000" dirty="0"/>
          </a:p>
        </p:txBody>
      </p:sp>
      <p:sp>
        <p:nvSpPr>
          <p:cNvPr id="3" name="Segnaposto contenuto 2"/>
          <p:cNvSpPr>
            <a:spLocks noGrp="1"/>
          </p:cNvSpPr>
          <p:nvPr>
            <p:ph idx="1"/>
          </p:nvPr>
        </p:nvSpPr>
        <p:spPr/>
        <p:txBody>
          <a:bodyPr/>
          <a:lstStyle/>
          <a:p>
            <a:endParaRPr lang="it-IT"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63"/>
            <a:ext cx="9144000" cy="4747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58651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877272"/>
            <a:ext cx="9144000" cy="980728"/>
          </a:xfrm>
        </p:spPr>
        <p:txBody>
          <a:bodyPr>
            <a:normAutofit/>
          </a:bodyPr>
          <a:lstStyle/>
          <a:p>
            <a:r>
              <a:rPr lang="it-IT" sz="2000" dirty="0" smtClean="0"/>
              <a:t>Lapide in onore di Nicolò </a:t>
            </a:r>
            <a:r>
              <a:rPr lang="it-IT" sz="2000" dirty="0" err="1" smtClean="0"/>
              <a:t>Coccon</a:t>
            </a:r>
            <a:r>
              <a:rPr lang="it-IT" sz="2000" dirty="0" smtClean="0"/>
              <a:t> che fu allievo  e maestro di musica nell’orfanotrofio dei Gesuati</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0"/>
            <a:ext cx="8028384"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7974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12"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871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5805264"/>
            <a:ext cx="7772400" cy="1052736"/>
          </a:xfrm>
        </p:spPr>
        <p:txBody>
          <a:bodyPr>
            <a:normAutofit fontScale="90000"/>
          </a:bodyPr>
          <a:lstStyle/>
          <a:p>
            <a:r>
              <a:rPr lang="it-IT" sz="2000" dirty="0" smtClean="0"/>
              <a:t>venne costruita a partire dal 1494 da un gruppetto di frati originari della Toscana, detti Gesuati, che si avvalsero di maestranze comacine. Venne nominato architetto Francesco Mandello, di origine lombarda. Il rivestimento della facciata fu affidato a Francesco Lurano da Castiglione, il quale la portò a termine nel 1504</a:t>
            </a:r>
            <a:endParaRPr lang="it-IT" sz="2000"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650"/>
            <a:ext cx="7956375" cy="574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804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97" y="5445224"/>
            <a:ext cx="9133703" cy="1412776"/>
          </a:xfrm>
        </p:spPr>
        <p:txBody>
          <a:bodyPr>
            <a:normAutofit/>
          </a:bodyPr>
          <a:lstStyle/>
          <a:p>
            <a:pPr algn="just"/>
            <a:r>
              <a:rPr lang="it-IT" sz="2000" dirty="0" smtClean="0"/>
              <a:t>Nel 1669 passò ai frati Domenicani già presenti in Venezia i quali, costruita per opera di Giorgio Massari la nuova chiesa di Santa Maria del Rosario, accogliendo la preziosa raccolta di libri donata da Apostolo Zeno, nel 1750 la trasformarono in biblioteca aperta al pubblico</a:t>
            </a:r>
            <a:endParaRPr lang="it-IT" sz="2000" dirty="0"/>
          </a:p>
        </p:txBody>
      </p:sp>
      <p:sp>
        <p:nvSpPr>
          <p:cNvPr id="3" name="Segnaposto contenuto 2"/>
          <p:cNvSpPr>
            <a:spLocks noGrp="1"/>
          </p:cNvSpPr>
          <p:nvPr>
            <p:ph idx="1"/>
          </p:nvPr>
        </p:nvSpPr>
        <p:spPr/>
        <p:txBody>
          <a:bodyPr/>
          <a:lstStyle/>
          <a:p>
            <a:endParaRPr lang="it-IT"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0"/>
            <a:ext cx="6937967" cy="542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292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949280"/>
            <a:ext cx="9144000" cy="908720"/>
          </a:xfrm>
        </p:spPr>
        <p:txBody>
          <a:bodyPr>
            <a:normAutofit fontScale="90000"/>
          </a:bodyPr>
          <a:lstStyle/>
          <a:p>
            <a:r>
              <a:rPr lang="it-IT" sz="2000" dirty="0" smtClean="0"/>
              <a:t>Nel 1810 Napoleone Bonaparte allontanò i frati. La chiesa, depredata dei suoi libri, restò abbandonata per diversi anni durante i quali crollò la piccola cupola e i suoi affreschi andarono irrimediabilmente perduti.</a:t>
            </a:r>
            <a:endParaRPr lang="it-IT" sz="2000" dirty="0"/>
          </a:p>
        </p:txBody>
      </p:sp>
      <p:sp>
        <p:nvSpPr>
          <p:cNvPr id="3" name="Segnaposto contenuto 2"/>
          <p:cNvSpPr>
            <a:spLocks noGrp="1"/>
          </p:cNvSpPr>
          <p:nvPr>
            <p:ph idx="1"/>
          </p:nvPr>
        </p:nvSpPr>
        <p:spPr/>
        <p:txBody>
          <a:bodyPr/>
          <a:lstStyle/>
          <a:p>
            <a:endParaRPr lang="it-IT"/>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88"/>
            <a:ext cx="9230144" cy="474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750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949280"/>
            <a:ext cx="9144000" cy="908720"/>
          </a:xfrm>
        </p:spPr>
        <p:txBody>
          <a:bodyPr>
            <a:normAutofit fontScale="90000"/>
          </a:bodyPr>
          <a:lstStyle/>
          <a:p>
            <a:r>
              <a:rPr lang="it-IT" sz="2000" dirty="0" smtClean="0"/>
              <a:t>Nel 1810 Napoleone Bonaparte allontanò i frati. La chiesa, depredata dei suoi libri, restò abbandonata per diversi anni durante i quali crollò la piccola cupola e i suoi affreschi andarono irrimediabilmente perduti.</a:t>
            </a:r>
            <a:endParaRPr lang="it-IT" sz="2000" dirty="0"/>
          </a:p>
        </p:txBody>
      </p:sp>
      <p:sp>
        <p:nvSpPr>
          <p:cNvPr id="3" name="Segnaposto contenuto 2"/>
          <p:cNvSpPr>
            <a:spLocks noGrp="1"/>
          </p:cNvSpPr>
          <p:nvPr>
            <p:ph idx="1"/>
          </p:nvPr>
        </p:nvSpPr>
        <p:spPr/>
        <p:txBody>
          <a:bodyPr/>
          <a:lstStyle/>
          <a:p>
            <a:endParaRPr lang="it-IT"/>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88"/>
            <a:ext cx="9230144" cy="474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3482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5949280"/>
            <a:ext cx="9143999" cy="908720"/>
          </a:xfrm>
        </p:spPr>
        <p:txBody>
          <a:bodyPr>
            <a:normAutofit/>
          </a:bodyPr>
          <a:lstStyle/>
          <a:p>
            <a:r>
              <a:rPr lang="it-IT" sz="2000" dirty="0" smtClean="0"/>
              <a:t>Intorno alla metà dell'Ottocento ritornò a funzionare come chiesa per gli orfanelli, con l’arrivo dei Padri Somaschi, ragazzi raccolti nel vicino ex convento. .</a:t>
            </a:r>
            <a:endParaRPr lang="it-IT" sz="2000" dirty="0"/>
          </a:p>
        </p:txBody>
      </p:sp>
      <p:sp>
        <p:nvSpPr>
          <p:cNvPr id="3" name="Segnaposto contenuto 2"/>
          <p:cNvSpPr>
            <a:spLocks noGrp="1"/>
          </p:cNvSpPr>
          <p:nvPr>
            <p:ph idx="1"/>
          </p:nvPr>
        </p:nvSpPr>
        <p:spPr>
          <a:xfrm>
            <a:off x="27923" y="1340768"/>
            <a:ext cx="8229600" cy="4525963"/>
          </a:xfrm>
        </p:spPr>
        <p:txBody>
          <a:bodyPr/>
          <a:lstStyle/>
          <a:p>
            <a:endParaRPr lang="it-IT"/>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716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21288"/>
            <a:ext cx="9144000" cy="836712"/>
          </a:xfrm>
        </p:spPr>
        <p:txBody>
          <a:bodyPr>
            <a:normAutofit/>
          </a:bodyPr>
          <a:lstStyle/>
          <a:p>
            <a:r>
              <a:rPr lang="it-IT" sz="2000" dirty="0" smtClean="0"/>
              <a:t>In seguito a vari passaggi di proprietà, fu prelevata nel 1923 da San Luigi Orione che continuò a utilizzarla ancora per il culto religioso dei suoi orfani, chiamati "Artigianelli". </a:t>
            </a:r>
            <a:endParaRPr lang="it-IT" sz="2000" dirty="0"/>
          </a:p>
        </p:txBody>
      </p:sp>
      <p:sp>
        <p:nvSpPr>
          <p:cNvPr id="3" name="Segnaposto contenuto 2"/>
          <p:cNvSpPr>
            <a:spLocks noGrp="1"/>
          </p:cNvSpPr>
          <p:nvPr>
            <p:ph idx="1"/>
          </p:nvPr>
        </p:nvSpPr>
        <p:spPr/>
        <p:txBody>
          <a:bodyPr/>
          <a:lstStyle/>
          <a:p>
            <a:endParaRPr lang="it-IT"/>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641"/>
            <a:ext cx="8532441" cy="61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37499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1051</TotalTime>
  <Words>1096</Words>
  <Application>Microsoft Office PowerPoint</Application>
  <PresentationFormat>Presentazione su schermo (4:3)</PresentationFormat>
  <Paragraphs>43</Paragraphs>
  <Slides>39</Slides>
  <Notes>0</Notes>
  <HiddenSlides>0</HiddenSlides>
  <MMClips>0</MMClips>
  <ScaleCrop>false</ScaleCrop>
  <HeadingPairs>
    <vt:vector size="4" baseType="variant">
      <vt:variant>
        <vt:lpstr>Tema</vt:lpstr>
      </vt:variant>
      <vt:variant>
        <vt:i4>1</vt:i4>
      </vt:variant>
      <vt:variant>
        <vt:lpstr>Titoli diapositive</vt:lpstr>
      </vt:variant>
      <vt:variant>
        <vt:i4>39</vt:i4>
      </vt:variant>
    </vt:vector>
  </HeadingPairs>
  <TitlesOfParts>
    <vt:vector size="40" baseType="lpstr">
      <vt:lpstr>Tema di Office</vt:lpstr>
      <vt:lpstr>Luca Carlevariis, ( fine XVII sec.), Chiesa S. Maria della Visitazione </vt:lpstr>
      <vt:lpstr>La chiesa di Santa Maria della Visitazione, quella piccola al centro,  (detta anche degli Artigianelli o san Gerolamo dei Gesuati) è un edificio religioso della città di Venezia, situato nel sestiere di Dorsoduro</vt:lpstr>
      <vt:lpstr>Questo edificio religioso è il primo esempio di chiesa rinascimentale a Venezia. Con facciata sulle fondamenta delle Zattere ai Gesuati, venne costruita a partire dal 1494 da un gruppetto di frati originari della Toscana, detti Gesuati.</vt:lpstr>
      <vt:lpstr>venne costruita a partire dal 1494 da un gruppetto di frati originari della Toscana, detti Gesuati, che si avvalsero di maestranze comacine. Venne nominato architetto Francesco Mandello, di origine lombarda. Il rivestimento della facciata fu affidato a Francesco Lurano da Castiglione, il quale la portò a termine nel 1504</vt:lpstr>
      <vt:lpstr>Nel 1669 passò ai frati Domenicani già presenti in Venezia i quali, costruita per opera di Giorgio Massari la nuova chiesa di Santa Maria del Rosario, accogliendo la preziosa raccolta di libri donata da Apostolo Zeno, nel 1750 la trasformarono in biblioteca aperta al pubblico</vt:lpstr>
      <vt:lpstr>Nel 1810 Napoleone Bonaparte allontanò i frati. La chiesa, depredata dei suoi libri, restò abbandonata per diversi anni durante i quali crollò la piccola cupola e i suoi affreschi andarono irrimediabilmente perduti.</vt:lpstr>
      <vt:lpstr>Nel 1810 Napoleone Bonaparte allontanò i frati. La chiesa, depredata dei suoi libri, restò abbandonata per diversi anni durante i quali crollò la piccola cupola e i suoi affreschi andarono irrimediabilmente perduti.</vt:lpstr>
      <vt:lpstr>Intorno alla metà dell'Ottocento ritornò a funzionare come chiesa per gli orfanelli, con l’arrivo dei Padri Somaschi, ragazzi raccolti nel vicino ex convento. .</vt:lpstr>
      <vt:lpstr>In seguito a vari passaggi di proprietà, fu prelevata nel 1923 da San Luigi Orione che continuò a utilizzarla ancora per il culto religioso dei suoi orfani, chiamati "Artigianelli". </vt:lpstr>
      <vt:lpstr>Un importante restauro dell'edificio sacro è stato reso possibile negli anni 1994-1995 dai finanziamenti erogati dal Magistrato alle acque di Venezia, dalla Regione Veneto e dai Comitati Internazionali tramite l'IRE</vt:lpstr>
      <vt:lpstr>Nel 2008 la Comunità religiosa di San Luigi Orione si è trasferita in terraferma e, da quella data, l'edificio sacro non è più utilizzato per le funzioni religiose. La chiesa è proprietà privata e viene aperta al pubblico in concerti</vt:lpstr>
      <vt:lpstr>A lato della chiesa si sviluppa il piccolo monastero quattrocentesco dei Gesuati, con un chiostro che offre la visione di una prospettiva laterale della vicina Chiesa della Madonna del Rosario, detta anch'essa dei Gesuati, opera settecentesca del Massari</vt:lpstr>
      <vt:lpstr>Presentazione standard di PowerPoint</vt:lpstr>
      <vt:lpstr>Ingresso dell’Orfanotrofio. Bocca di Leone (veneziano: Boche de Leon) per le Denunce Segrete (Boche per le Denunzie Segrete) erano indicati dei particolari contenitori, simili alle odierne cassette postali, sparse per la città di Venezia </vt:lpstr>
      <vt:lpstr>Altre opere sono i due dipinti cinquecenteschi monocromi di ignoto, che ritraggono due vescovi (situati sopra le due porte cinquecentesche in radica e lavorate a mano, poste ai lati dell'altare centrale)</vt:lpstr>
      <vt:lpstr>La parte più significativa e pregevole della chiesa è il soffitto che raccoglie 58 tavole (esempio rarissimo in Venezia) ciascuna di metri 1,30 per ogni lato, con ritratti di Santi dell'Antico e del Nuovo Testamento e un tondo centrale (del diametro di metri 2,50) raffigurante L'incontro tra la giovane Vergine Maria e sua cugina Elisabetta. I dipinti risalgono agli inizi del Cinquecento e sono opera di Pietro Paolo Agabiti </vt:lpstr>
      <vt:lpstr>Timbro della casa della Visitazione, copiato dalla lettera di P. Palmieri Giuseppe Evidente la dipendenza dalla immagine del soffitto della chiesa della Visitazione. </vt:lpstr>
      <vt:lpstr>La chiesa della Visitazione conserva ancora alcune opere di pregevole fattura, come la Pentecoste del Padovanino, visibile dietro l'altare maggiore</vt:lpstr>
      <vt:lpstr>la chiesa della Visitazione conserva ancora alcune opere di pregevole fattura, come la Crocifissione attribuita a Nicolò Renieri (il cui vero nome è Nicolas Régnier, pittore fiammingo), posta sull'altare di sinistra.</vt:lpstr>
      <vt:lpstr>Sull'altare laterale destro vi è la tela di Alessandro Revera (1850 circa) dov'è rappresentato il santo veneziano Girolamo Emiliani (o Miani) che affida alla Beata Vergine i suoi orfanelli.  IL quadro fu commissionato da P. Gaspari Luigi Girolamo</vt:lpstr>
      <vt:lpstr>Ai Padri Somaschi nel 1851  fu donato questo di G.B. Carrer  dal Can. D. Alessandro Piegadi Il quadro passerà poi al Collegio Emiliani  e nel 1899 sarà portato  al SS.mo Crocifisso di Como.</vt:lpstr>
      <vt:lpstr>Presentazione standard di PowerPoint</vt:lpstr>
      <vt:lpstr>Zanetti Vincenzo, San Girolamo Miani fondatore dei Somaschi, in: idem, Quaranta ritratti di Santi e Beati Veneziani, Venezia 1883</vt:lpstr>
      <vt:lpstr>20 Marzo 1872             Oggi il M. R. P. Rettore D. Giuseppe Palmieri recatosi momentaneamente a Treviso, per invito avuto da Mons. Vescovo Maria Federico Zinelli, in compagnia dell’aggregato novello Monsignor Canonico D. Giovanni Ferrari, aveva l’alta consolazione di ricevere dalle mani vescovili il sacro dono di due anelli della catena di S. Girolamo Miani suggellato con timbro vescovile.   </vt:lpstr>
      <vt:lpstr> Chiesa di S. Giovanni di Vittorio Veneto. Qui i due anelli delle catene di S. Girolamo, nel 1899, saranno portati  dal P. Palmieri Giuseppe. </vt:lpstr>
      <vt:lpstr> </vt:lpstr>
      <vt:lpstr>Copertina dell’opuscolo edito dal P. Palmieri Giuseppe, nel 1879, che dimostra la reale situazione dell’Orfanotrofio dei Gesuati</vt:lpstr>
      <vt:lpstr>Quadro di G. Gaggio, S. Girolamo in gloria venera La Madonna, dipinto nel 1889,  quindi per il Collegio Emiliani.  Trasportato a Como, Collegio Gallio,  nel 1899</vt:lpstr>
      <vt:lpstr>Presentazione standard di PowerPoint</vt:lpstr>
      <vt:lpstr>I Sacerdoti Antonio e Marco Cavanis, sacerdoti, veneziani, nel primo ottocento fondarono la Congregazione delle scuole della carità</vt:lpstr>
      <vt:lpstr>Sede dei Fratelli Cavanis, adiacente alla chiesa di S. Agnese. I Somaschi acquistarono la loro casa paterna e lì si trasferirono, lasciando l’Orfanotrofio, nel 1881</vt:lpstr>
      <vt:lpstr>Seminario Patriarcale di S. Cipriano a Murano, Venezia, nel quale P. Giovanni Rado insegnò teologie e filosofia dal  17891. 1793</vt:lpstr>
      <vt:lpstr>Collegio dell’Accademia dei Nobili, alla Giudecca , nel quale P. Rado  Giovanni soggiornò dal novembre 1793 al 21.7. 1797, anno della soppressione del collegio</vt:lpstr>
      <vt:lpstr>Un esempio dell’entusiamo con il quale si accoglieva P. Giovanni Rado.  In questo caso, predicatore ad Ascoli, quaresima del 1803.</vt:lpstr>
      <vt:lpstr>P. Giann’Antonio Moschini  riporta notizia delle esequie del P. Giovanni Rado</vt:lpstr>
      <vt:lpstr>Venezia, chiesa dei Santi Ermagora e Fortunato, detta di San Marcuola, nella quale fu parroco P. Giovanni Rado  dal 1820 al novembre 1831, anno della morte.</vt:lpstr>
      <vt:lpstr>Venezia, sestiere di Cannaregio, nella quale risiedeva il Can.co  D. Alessandro Piegadi che donò il quadro con S. Girolamo ai Padri dell’Orfanotrofio nel 1851</vt:lpstr>
      <vt:lpstr>Lapide in onore di Nicolò Coccon che fu allievo  e maestro di musica nell’orfanotrofio dei Gesuati</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51</cp:revision>
  <dcterms:created xsi:type="dcterms:W3CDTF">2018-01-30T14:22:33Z</dcterms:created>
  <dcterms:modified xsi:type="dcterms:W3CDTF">2018-05-09T13:37:33Z</dcterms:modified>
</cp:coreProperties>
</file>