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0" r:id="rId3"/>
    <p:sldId id="261" r:id="rId4"/>
    <p:sldId id="259" r:id="rId5"/>
    <p:sldId id="258" r:id="rId6"/>
    <p:sldId id="257" r:id="rId7"/>
    <p:sldId id="271" r:id="rId8"/>
    <p:sldId id="270" r:id="rId9"/>
    <p:sldId id="269" r:id="rId10"/>
    <p:sldId id="273" r:id="rId11"/>
    <p:sldId id="268" r:id="rId12"/>
    <p:sldId id="272" r:id="rId13"/>
    <p:sldId id="267" r:id="rId14"/>
    <p:sldId id="266" r:id="rId15"/>
    <p:sldId id="265" r:id="rId16"/>
    <p:sldId id="264" r:id="rId17"/>
    <p:sldId id="277" r:id="rId18"/>
    <p:sldId id="275" r:id="rId19"/>
    <p:sldId id="274" r:id="rId20"/>
    <p:sldId id="263" r:id="rId21"/>
    <p:sldId id="278"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1B6F6A-DD02-48CE-98D6-ABD578E4293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CE6F0E9-CC9A-4536-8C6C-38E49B3A5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59BC756-2BB8-4CB3-9ACF-43FD8E7049AC}"/>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5" name="Segnaposto piè di pagina 4">
            <a:extLst>
              <a:ext uri="{FF2B5EF4-FFF2-40B4-BE49-F238E27FC236}">
                <a16:creationId xmlns:a16="http://schemas.microsoft.com/office/drawing/2014/main" id="{022A1150-7102-4F95-B5C1-18794B5D9D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20FFD69-DBA4-4173-828E-787A0093B4E9}"/>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3808640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537FF4-4A69-45C9-A259-640BB5A068D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DC3325C-2D60-45BD-9043-D9D68332605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6BFB04-A49B-4DEB-8A0C-14D5AD6BB2B7}"/>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5" name="Segnaposto piè di pagina 4">
            <a:extLst>
              <a:ext uri="{FF2B5EF4-FFF2-40B4-BE49-F238E27FC236}">
                <a16:creationId xmlns:a16="http://schemas.microsoft.com/office/drawing/2014/main" id="{5391CC6B-CFD1-49AD-9EAD-3777EDF9AF5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8D2185A-A3D6-488F-81F9-3FC419387937}"/>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319930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CA1DCD6-6F14-41DF-8651-4BDD0F5F797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274E861-BECA-4BAD-881D-6C04FDA7220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80FFCA-3692-4F12-A8BB-D434F6A89282}"/>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5" name="Segnaposto piè di pagina 4">
            <a:extLst>
              <a:ext uri="{FF2B5EF4-FFF2-40B4-BE49-F238E27FC236}">
                <a16:creationId xmlns:a16="http://schemas.microsoft.com/office/drawing/2014/main" id="{ECE82DF6-B9DC-4FB5-B055-DDC13C7121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800011-02C2-4E9D-A0F0-6BD2C1B19579}"/>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429336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C5F341-1773-44DF-A310-37462C73E5B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60EC415-180D-4DDC-B3E7-AEF7F4896F8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5EEA8F-9E78-462D-9973-612EC7858512}"/>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5" name="Segnaposto piè di pagina 4">
            <a:extLst>
              <a:ext uri="{FF2B5EF4-FFF2-40B4-BE49-F238E27FC236}">
                <a16:creationId xmlns:a16="http://schemas.microsoft.com/office/drawing/2014/main" id="{34982808-8B1B-4C6F-95CB-39CB024818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DDECD8A-B850-41FC-9DFB-7AE82DD979A1}"/>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420961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55562C-229D-4957-8476-1FCAF1E478C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2948ED3-DD24-4F21-875A-6E0C7124E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1EA28E2-483D-41E3-A006-B4CCA0D08080}"/>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5" name="Segnaposto piè di pagina 4">
            <a:extLst>
              <a:ext uri="{FF2B5EF4-FFF2-40B4-BE49-F238E27FC236}">
                <a16:creationId xmlns:a16="http://schemas.microsoft.com/office/drawing/2014/main" id="{14AE5D57-A865-46DB-820D-F176535C67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C7C293-8E9D-4561-A101-93FB5EF80248}"/>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415679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488F65-8F05-42BB-8C51-01546F436C7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B6ABB3B-9531-444C-A83B-425FE48CD66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2E2E7DF-DC38-4F8C-8C54-AF7BACAE601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D278DAD-3642-48C0-A5F7-469F380CB1C7}"/>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6" name="Segnaposto piè di pagina 5">
            <a:extLst>
              <a:ext uri="{FF2B5EF4-FFF2-40B4-BE49-F238E27FC236}">
                <a16:creationId xmlns:a16="http://schemas.microsoft.com/office/drawing/2014/main" id="{8F02567A-7A98-42F7-ACED-A81F8D38C11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B496823-78E1-4F73-BBD6-313DDB7BE488}"/>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85118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4CE412-5E71-4501-A931-0967DF3AF58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B963E16-CC83-41B8-9AD4-5E3881EC6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C7D2954-60B0-4484-BD90-5EE623E84FE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B6EAFEA-29D5-4424-8209-CCE5CD988C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F09FB8D-746E-44FB-9B0F-B8785F996FE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68644C2-5DB7-41FC-B9B5-543824225048}"/>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8" name="Segnaposto piè di pagina 7">
            <a:extLst>
              <a:ext uri="{FF2B5EF4-FFF2-40B4-BE49-F238E27FC236}">
                <a16:creationId xmlns:a16="http://schemas.microsoft.com/office/drawing/2014/main" id="{214398F2-3FC0-425F-B86E-ECBDD9A2489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21BFA1B-F745-4C38-B9D1-89FBD35A7D26}"/>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374942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CD4E89-C443-4102-888C-73B2DD67DFA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0390106-7FCB-4510-9E37-9B1C8A6AB0AB}"/>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4" name="Segnaposto piè di pagina 3">
            <a:extLst>
              <a:ext uri="{FF2B5EF4-FFF2-40B4-BE49-F238E27FC236}">
                <a16:creationId xmlns:a16="http://schemas.microsoft.com/office/drawing/2014/main" id="{8BE1491E-C5DD-4274-8864-2891AE40B98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4873ABB-CE22-4199-A447-CCAFB13B6117}"/>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226841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57EF332-B2CD-4A72-8553-8EAF9E7C5B3B}"/>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3" name="Segnaposto piè di pagina 2">
            <a:extLst>
              <a:ext uri="{FF2B5EF4-FFF2-40B4-BE49-F238E27FC236}">
                <a16:creationId xmlns:a16="http://schemas.microsoft.com/office/drawing/2014/main" id="{D16709DA-6ACF-428D-BA60-D769654687B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0877F3B-4AA2-4701-9F92-59778DEFD038}"/>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1950625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AA1E99-AA20-443D-89F4-2C29FE44AD3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8B0CBE2-876F-4DFC-A074-251CD6A95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742AC12-34FC-4CE0-9241-AA62C8DD6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03642E8-CB66-4005-A4C6-81147FD37987}"/>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6" name="Segnaposto piè di pagina 5">
            <a:extLst>
              <a:ext uri="{FF2B5EF4-FFF2-40B4-BE49-F238E27FC236}">
                <a16:creationId xmlns:a16="http://schemas.microsoft.com/office/drawing/2014/main" id="{B44A9E11-D40C-4AB7-83DB-CD9B30CCE5D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0FBF4EB-454C-43FB-AB79-A3B3B3B964F7}"/>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949100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460071-2E2F-4EC8-951F-6D0E4003908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32A3DAA-79D2-4133-BEA2-D02A9213A6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8FB5EB5-3A5C-4371-9C74-005971123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6E44D9C-89DC-4455-8FD8-F69E2660DF87}"/>
              </a:ext>
            </a:extLst>
          </p:cNvPr>
          <p:cNvSpPr>
            <a:spLocks noGrp="1"/>
          </p:cNvSpPr>
          <p:nvPr>
            <p:ph type="dt" sz="half" idx="10"/>
          </p:nvPr>
        </p:nvSpPr>
        <p:spPr/>
        <p:txBody>
          <a:bodyPr/>
          <a:lstStyle/>
          <a:p>
            <a:fld id="{3B8517C2-8682-4C21-8AE4-FC8E143C7AD7}" type="datetimeFigureOut">
              <a:rPr lang="it-IT" smtClean="0"/>
              <a:t>23/05/2021</a:t>
            </a:fld>
            <a:endParaRPr lang="it-IT"/>
          </a:p>
        </p:txBody>
      </p:sp>
      <p:sp>
        <p:nvSpPr>
          <p:cNvPr id="6" name="Segnaposto piè di pagina 5">
            <a:extLst>
              <a:ext uri="{FF2B5EF4-FFF2-40B4-BE49-F238E27FC236}">
                <a16:creationId xmlns:a16="http://schemas.microsoft.com/office/drawing/2014/main" id="{0895C1E8-9497-4247-8021-B10B944DF2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24D2387-3AAC-4666-9288-4F97DB5A7CDB}"/>
              </a:ext>
            </a:extLst>
          </p:cNvPr>
          <p:cNvSpPr>
            <a:spLocks noGrp="1"/>
          </p:cNvSpPr>
          <p:nvPr>
            <p:ph type="sldNum" sz="quarter" idx="12"/>
          </p:nvPr>
        </p:nvSpPr>
        <p:spPr/>
        <p:txBody>
          <a:bodyPr/>
          <a:lstStyle/>
          <a:p>
            <a:fld id="{F4B181D5-7219-41FB-9B85-750405BD191B}" type="slidenum">
              <a:rPr lang="it-IT" smtClean="0"/>
              <a:t>‹N›</a:t>
            </a:fld>
            <a:endParaRPr lang="it-IT"/>
          </a:p>
        </p:txBody>
      </p:sp>
    </p:spTree>
    <p:extLst>
      <p:ext uri="{BB962C8B-B14F-4D97-AF65-F5344CB8AC3E}">
        <p14:creationId xmlns:p14="http://schemas.microsoft.com/office/powerpoint/2010/main" val="3460878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EE9D061-935E-45E2-9DA1-5C061AB4F7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FF3F391-FEDA-4E19-A899-7DC76BD34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8435DF1-D63A-4AC8-8C72-26EF91CD7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517C2-8682-4C21-8AE4-FC8E143C7AD7}" type="datetimeFigureOut">
              <a:rPr lang="it-IT" smtClean="0"/>
              <a:t>23/05/2021</a:t>
            </a:fld>
            <a:endParaRPr lang="it-IT"/>
          </a:p>
        </p:txBody>
      </p:sp>
      <p:sp>
        <p:nvSpPr>
          <p:cNvPr id="5" name="Segnaposto piè di pagina 4">
            <a:extLst>
              <a:ext uri="{FF2B5EF4-FFF2-40B4-BE49-F238E27FC236}">
                <a16:creationId xmlns:a16="http://schemas.microsoft.com/office/drawing/2014/main" id="{476E3EAA-D08E-4567-AB8C-C77B4617F9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F599B5B-0385-4F62-9DA6-B8DA7795D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181D5-7219-41FB-9B85-750405BD191B}" type="slidenum">
              <a:rPr lang="it-IT" smtClean="0"/>
              <a:t>‹N›</a:t>
            </a:fld>
            <a:endParaRPr lang="it-IT"/>
          </a:p>
        </p:txBody>
      </p:sp>
    </p:spTree>
    <p:extLst>
      <p:ext uri="{BB962C8B-B14F-4D97-AF65-F5344CB8AC3E}">
        <p14:creationId xmlns:p14="http://schemas.microsoft.com/office/powerpoint/2010/main" val="2358283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105DA6-876C-4D7D-B234-7EF1741D575D}"/>
              </a:ext>
            </a:extLst>
          </p:cNvPr>
          <p:cNvSpPr>
            <a:spLocks noGrp="1"/>
          </p:cNvSpPr>
          <p:nvPr>
            <p:ph type="title"/>
          </p:nvPr>
        </p:nvSpPr>
        <p:spPr>
          <a:xfrm>
            <a:off x="9309100" y="365125"/>
            <a:ext cx="2717800" cy="5349875"/>
          </a:xfrm>
        </p:spPr>
        <p:txBody>
          <a:bodyPr>
            <a:normAutofit/>
          </a:bodyPr>
          <a:lstStyle/>
          <a:p>
            <a:r>
              <a:rPr lang="it-IT" sz="2000" dirty="0"/>
              <a:t>Trento Castello del Buon Consiglio, Torre Aquila, vista da </a:t>
            </a:r>
            <a:r>
              <a:rPr lang="it-IT" sz="2000" dirty="0" err="1"/>
              <a:t>sud.ovest</a:t>
            </a:r>
            <a:r>
              <a:rPr lang="it-IT" sz="2000" dirty="0"/>
              <a:t>.</a:t>
            </a:r>
          </a:p>
        </p:txBody>
      </p:sp>
      <p:pic>
        <p:nvPicPr>
          <p:cNvPr id="4" name="Segnaposto contenuto 3">
            <a:extLst>
              <a:ext uri="{FF2B5EF4-FFF2-40B4-BE49-F238E27FC236}">
                <a16:creationId xmlns:a16="http://schemas.microsoft.com/office/drawing/2014/main" id="{BCF1180A-0848-4ECF-9CB8-F8ACC6740458}"/>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8665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729B07-C6EC-4946-A85A-1BA059F8AA65}"/>
              </a:ext>
            </a:extLst>
          </p:cNvPr>
          <p:cNvSpPr>
            <a:spLocks noGrp="1"/>
          </p:cNvSpPr>
          <p:nvPr>
            <p:ph type="title"/>
          </p:nvPr>
        </p:nvSpPr>
        <p:spPr>
          <a:xfrm>
            <a:off x="10337800" y="365125"/>
            <a:ext cx="1854200" cy="1325563"/>
          </a:xfrm>
        </p:spPr>
        <p:txBody>
          <a:bodyPr>
            <a:normAutofit/>
          </a:bodyPr>
          <a:lstStyle/>
          <a:p>
            <a:r>
              <a:rPr lang="it-IT" sz="2000" dirty="0"/>
              <a:t>Mese </a:t>
            </a:r>
            <a:br>
              <a:rPr lang="it-IT" sz="2000" dirty="0"/>
            </a:br>
            <a:r>
              <a:rPr lang="it-IT" sz="2000" dirty="0"/>
              <a:t>di maggio, dettaglio</a:t>
            </a:r>
          </a:p>
        </p:txBody>
      </p:sp>
      <p:pic>
        <p:nvPicPr>
          <p:cNvPr id="4" name="Segnaposto contenuto 3">
            <a:extLst>
              <a:ext uri="{FF2B5EF4-FFF2-40B4-BE49-F238E27FC236}">
                <a16:creationId xmlns:a16="http://schemas.microsoft.com/office/drawing/2014/main" id="{BD7A5F7F-85D3-466C-88ED-FA3D8EF4E9C9}"/>
              </a:ext>
            </a:extLst>
          </p:cNvPr>
          <p:cNvPicPr>
            <a:picLocks noGrp="1" noChangeAspect="1"/>
          </p:cNvPicPr>
          <p:nvPr>
            <p:ph idx="1"/>
          </p:nvPr>
        </p:nvPicPr>
        <p:blipFill>
          <a:blip r:embed="rId2"/>
          <a:stretch>
            <a:fillRect/>
          </a:stretch>
        </p:blipFill>
        <p:spPr>
          <a:xfrm>
            <a:off x="0" y="0"/>
            <a:ext cx="10143944" cy="6858000"/>
          </a:xfrm>
          <a:prstGeom prst="rect">
            <a:avLst/>
          </a:prstGeom>
        </p:spPr>
      </p:pic>
    </p:spTree>
    <p:extLst>
      <p:ext uri="{BB962C8B-B14F-4D97-AF65-F5344CB8AC3E}">
        <p14:creationId xmlns:p14="http://schemas.microsoft.com/office/powerpoint/2010/main" val="3169370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39C1EC-23DA-4CDA-8F56-588DEE32AB60}"/>
              </a:ext>
            </a:extLst>
          </p:cNvPr>
          <p:cNvSpPr>
            <a:spLocks noGrp="1"/>
          </p:cNvSpPr>
          <p:nvPr>
            <p:ph type="title"/>
          </p:nvPr>
        </p:nvSpPr>
        <p:spPr>
          <a:xfrm>
            <a:off x="4406900" y="365125"/>
            <a:ext cx="6946900" cy="4168775"/>
          </a:xfrm>
        </p:spPr>
        <p:txBody>
          <a:bodyPr>
            <a:normAutofit/>
          </a:bodyPr>
          <a:lstStyle/>
          <a:p>
            <a:r>
              <a:rPr lang="it-IT" sz="2000" dirty="0"/>
              <a:t>Il mese di giugno</a:t>
            </a:r>
            <a:br>
              <a:rPr lang="it-IT" sz="2000" dirty="0"/>
            </a:br>
            <a:r>
              <a:rPr lang="it-IT" sz="2000" dirty="0"/>
              <a:t>Città murata</a:t>
            </a:r>
            <a:br>
              <a:rPr lang="it-IT" sz="2000" dirty="0"/>
            </a:br>
            <a:r>
              <a:rPr lang="it-IT" sz="2000" dirty="0"/>
              <a:t>Maschi e donna nobili con oggetti </a:t>
            </a:r>
            <a:r>
              <a:rPr lang="it-IT" sz="2000" dirty="0" err="1"/>
              <a:t>preziosiattraversano</a:t>
            </a:r>
            <a:r>
              <a:rPr lang="it-IT" sz="2000" dirty="0"/>
              <a:t> le porte.</a:t>
            </a:r>
            <a:br>
              <a:rPr lang="it-IT" sz="2000" dirty="0"/>
            </a:br>
            <a:r>
              <a:rPr lang="it-IT" sz="2000" dirty="0"/>
              <a:t>Due cani. Due donne con attività di allevamento</a:t>
            </a:r>
            <a:br>
              <a:rPr lang="it-IT" sz="2000" dirty="0"/>
            </a:br>
            <a:r>
              <a:rPr lang="it-IT" sz="2000" dirty="0"/>
              <a:t>lavorazione del formaggio</a:t>
            </a:r>
            <a:br>
              <a:rPr lang="it-IT" sz="2000" dirty="0"/>
            </a:br>
            <a:r>
              <a:rPr lang="it-IT" sz="2000" dirty="0"/>
              <a:t>Due cani </a:t>
            </a:r>
            <a:r>
              <a:rPr lang="it-IT" sz="2000" dirty="0" err="1"/>
              <a:t>fiutani</a:t>
            </a:r>
            <a:r>
              <a:rPr lang="it-IT" sz="2000" dirty="0"/>
              <a:t> le pernici</a:t>
            </a:r>
            <a:br>
              <a:rPr lang="it-IT" sz="2000" dirty="0"/>
            </a:br>
            <a:r>
              <a:rPr lang="it-IT" sz="2000" dirty="0"/>
              <a:t>Cinque coppie di nobili </a:t>
            </a:r>
            <a:r>
              <a:rPr lang="it-IT" sz="2000" dirty="0" err="1"/>
              <a:t>danzanocon</a:t>
            </a:r>
            <a:r>
              <a:rPr lang="it-IT" sz="2000" dirty="0"/>
              <a:t> accompagnamento musicale</a:t>
            </a:r>
            <a:br>
              <a:rPr lang="it-IT" sz="2000" dirty="0"/>
            </a:br>
            <a:r>
              <a:rPr lang="it-IT" sz="2000" dirty="0"/>
              <a:t>Sul prato dei gigli.</a:t>
            </a:r>
          </a:p>
        </p:txBody>
      </p:sp>
      <p:pic>
        <p:nvPicPr>
          <p:cNvPr id="4" name="Segnaposto contenuto 3">
            <a:extLst>
              <a:ext uri="{FF2B5EF4-FFF2-40B4-BE49-F238E27FC236}">
                <a16:creationId xmlns:a16="http://schemas.microsoft.com/office/drawing/2014/main" id="{DFE11BA7-ADFD-4B0C-8874-64EB08785526}"/>
              </a:ext>
            </a:extLst>
          </p:cNvPr>
          <p:cNvPicPr>
            <a:picLocks noGrp="1" noChangeAspect="1"/>
          </p:cNvPicPr>
          <p:nvPr>
            <p:ph idx="1"/>
          </p:nvPr>
        </p:nvPicPr>
        <p:blipFill>
          <a:blip r:embed="rId2"/>
          <a:stretch>
            <a:fillRect/>
          </a:stretch>
        </p:blipFill>
        <p:spPr>
          <a:xfrm>
            <a:off x="0" y="0"/>
            <a:ext cx="4206686" cy="6946900"/>
          </a:xfrm>
          <a:prstGeom prst="rect">
            <a:avLst/>
          </a:prstGeom>
        </p:spPr>
      </p:pic>
    </p:spTree>
    <p:extLst>
      <p:ext uri="{BB962C8B-B14F-4D97-AF65-F5344CB8AC3E}">
        <p14:creationId xmlns:p14="http://schemas.microsoft.com/office/powerpoint/2010/main" val="1644006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2CD4BD-D304-44D8-A142-A5D11F06DA76}"/>
              </a:ext>
            </a:extLst>
          </p:cNvPr>
          <p:cNvSpPr>
            <a:spLocks noGrp="1"/>
          </p:cNvSpPr>
          <p:nvPr>
            <p:ph type="title"/>
          </p:nvPr>
        </p:nvSpPr>
        <p:spPr>
          <a:xfrm>
            <a:off x="5016500" y="365125"/>
            <a:ext cx="6337300" cy="4384675"/>
          </a:xfrm>
        </p:spPr>
        <p:txBody>
          <a:bodyPr>
            <a:normAutofit/>
          </a:bodyPr>
          <a:lstStyle/>
          <a:p>
            <a:r>
              <a:rPr lang="it-IT" sz="2000" dirty="0"/>
              <a:t>Il mese di luglio.</a:t>
            </a:r>
            <a:br>
              <a:rPr lang="it-IT" sz="2000" dirty="0"/>
            </a:br>
            <a:r>
              <a:rPr lang="it-IT" sz="2000" dirty="0"/>
              <a:t>Prevalgono attività umili</a:t>
            </a:r>
            <a:br>
              <a:rPr lang="it-IT" sz="2000" dirty="0"/>
            </a:br>
            <a:r>
              <a:rPr lang="it-IT" sz="2000" dirty="0"/>
              <a:t>L’offerta del </a:t>
            </a:r>
            <a:r>
              <a:rPr lang="it-IT" sz="2000" dirty="0" err="1"/>
              <a:t>faco</a:t>
            </a:r>
            <a:br>
              <a:rPr lang="it-IT" sz="2000" dirty="0"/>
            </a:br>
            <a:r>
              <a:rPr lang="it-IT" sz="2000" dirty="0"/>
              <a:t>falconieri e falchi su trespoli</a:t>
            </a:r>
            <a:br>
              <a:rPr lang="it-IT" sz="2000" dirty="0"/>
            </a:br>
            <a:r>
              <a:rPr lang="it-IT" sz="2000" dirty="0"/>
              <a:t>Lago con barca di pescatori,</a:t>
            </a:r>
            <a:br>
              <a:rPr lang="it-IT" sz="2000" dirty="0"/>
            </a:br>
            <a:r>
              <a:rPr lang="it-IT" sz="2000" dirty="0"/>
              <a:t>Taglio del fieno</a:t>
            </a:r>
            <a:br>
              <a:rPr lang="it-IT" sz="2000" dirty="0"/>
            </a:br>
            <a:r>
              <a:rPr lang="it-IT" sz="2000" dirty="0"/>
              <a:t>Attrezzi molto curati</a:t>
            </a:r>
            <a:br>
              <a:rPr lang="it-IT" sz="2000" dirty="0"/>
            </a:br>
            <a:r>
              <a:rPr lang="it-IT" sz="2000" dirty="0"/>
              <a:t>Torre diroccata</a:t>
            </a:r>
            <a:br>
              <a:rPr lang="it-IT" sz="2000" dirty="0"/>
            </a:br>
            <a:r>
              <a:rPr lang="it-IT" sz="2000" dirty="0"/>
              <a:t>Piccolo castello e </a:t>
            </a:r>
            <a:r>
              <a:rPr lang="it-IT" sz="2000" dirty="0" err="1"/>
              <a:t>e</a:t>
            </a:r>
            <a:r>
              <a:rPr lang="it-IT" sz="2000" dirty="0"/>
              <a:t> città fortificata </a:t>
            </a:r>
          </a:p>
        </p:txBody>
      </p:sp>
      <p:pic>
        <p:nvPicPr>
          <p:cNvPr id="4" name="Segnaposto contenuto 3">
            <a:extLst>
              <a:ext uri="{FF2B5EF4-FFF2-40B4-BE49-F238E27FC236}">
                <a16:creationId xmlns:a16="http://schemas.microsoft.com/office/drawing/2014/main" id="{E855BA59-2302-4C7C-A00D-9AECCDAA1A7D}"/>
              </a:ext>
            </a:extLst>
          </p:cNvPr>
          <p:cNvPicPr>
            <a:picLocks noGrp="1" noChangeAspect="1"/>
          </p:cNvPicPr>
          <p:nvPr>
            <p:ph idx="1"/>
          </p:nvPr>
        </p:nvPicPr>
        <p:blipFill>
          <a:blip r:embed="rId2"/>
          <a:stretch>
            <a:fillRect/>
          </a:stretch>
        </p:blipFill>
        <p:spPr>
          <a:xfrm>
            <a:off x="0" y="0"/>
            <a:ext cx="4810434" cy="6959600"/>
          </a:xfrm>
          <a:prstGeom prst="rect">
            <a:avLst/>
          </a:prstGeom>
        </p:spPr>
      </p:pic>
    </p:spTree>
    <p:extLst>
      <p:ext uri="{BB962C8B-B14F-4D97-AF65-F5344CB8AC3E}">
        <p14:creationId xmlns:p14="http://schemas.microsoft.com/office/powerpoint/2010/main" val="3349434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1A5202-9B30-4C7C-BF0B-6BFC72FB533B}"/>
              </a:ext>
            </a:extLst>
          </p:cNvPr>
          <p:cNvSpPr>
            <a:spLocks noGrp="1"/>
          </p:cNvSpPr>
          <p:nvPr>
            <p:ph type="title"/>
          </p:nvPr>
        </p:nvSpPr>
        <p:spPr>
          <a:xfrm>
            <a:off x="10375900" y="365125"/>
            <a:ext cx="1689100" cy="1325563"/>
          </a:xfrm>
        </p:spPr>
        <p:txBody>
          <a:bodyPr>
            <a:normAutofit/>
          </a:bodyPr>
          <a:lstStyle/>
          <a:p>
            <a:r>
              <a:rPr lang="it-IT" sz="2000" dirty="0"/>
              <a:t>Il mese di luglio, dettaglio.</a:t>
            </a:r>
          </a:p>
        </p:txBody>
      </p:sp>
      <p:pic>
        <p:nvPicPr>
          <p:cNvPr id="4" name="Segnaposto contenuto 3">
            <a:extLst>
              <a:ext uri="{FF2B5EF4-FFF2-40B4-BE49-F238E27FC236}">
                <a16:creationId xmlns:a16="http://schemas.microsoft.com/office/drawing/2014/main" id="{7322E1F6-D57D-49B4-B3DC-CC2CAD92EEC4}"/>
              </a:ext>
            </a:extLst>
          </p:cNvPr>
          <p:cNvPicPr>
            <a:picLocks noGrp="1" noChangeAspect="1"/>
          </p:cNvPicPr>
          <p:nvPr>
            <p:ph idx="1"/>
          </p:nvPr>
        </p:nvPicPr>
        <p:blipFill>
          <a:blip r:embed="rId2"/>
          <a:stretch>
            <a:fillRect/>
          </a:stretch>
        </p:blipFill>
        <p:spPr>
          <a:xfrm>
            <a:off x="0" y="0"/>
            <a:ext cx="10287000" cy="6858000"/>
          </a:xfrm>
          <a:prstGeom prst="rect">
            <a:avLst/>
          </a:prstGeom>
        </p:spPr>
      </p:pic>
    </p:spTree>
    <p:extLst>
      <p:ext uri="{BB962C8B-B14F-4D97-AF65-F5344CB8AC3E}">
        <p14:creationId xmlns:p14="http://schemas.microsoft.com/office/powerpoint/2010/main" val="297368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1998DC-15A4-4416-8A17-9287E0277490}"/>
              </a:ext>
            </a:extLst>
          </p:cNvPr>
          <p:cNvSpPr>
            <a:spLocks noGrp="1"/>
          </p:cNvSpPr>
          <p:nvPr>
            <p:ph type="title"/>
          </p:nvPr>
        </p:nvSpPr>
        <p:spPr>
          <a:xfrm>
            <a:off x="5397500" y="365125"/>
            <a:ext cx="5956300" cy="3813175"/>
          </a:xfrm>
        </p:spPr>
        <p:txBody>
          <a:bodyPr>
            <a:normAutofit/>
          </a:bodyPr>
          <a:lstStyle/>
          <a:p>
            <a:r>
              <a:rPr lang="it-IT" sz="2000" dirty="0"/>
              <a:t>Il mese di agosto</a:t>
            </a:r>
            <a:br>
              <a:rPr lang="it-IT" sz="2000" dirty="0"/>
            </a:br>
            <a:r>
              <a:rPr lang="it-IT" sz="2000" dirty="0"/>
              <a:t>lavoro dei </a:t>
            </a:r>
            <a:r>
              <a:rPr lang="it-IT" sz="2000" dirty="0" err="1"/>
              <a:t>camèi</a:t>
            </a:r>
            <a:br>
              <a:rPr lang="it-IT" sz="2000" dirty="0"/>
            </a:br>
            <a:r>
              <a:rPr lang="it-IT" sz="2000" dirty="0"/>
              <a:t>attività di falconeria</a:t>
            </a:r>
            <a:br>
              <a:rPr lang="it-IT" sz="2000" dirty="0"/>
            </a:br>
            <a:r>
              <a:rPr lang="it-IT" sz="2000" dirty="0"/>
              <a:t>raccolta </a:t>
            </a:r>
            <a:r>
              <a:rPr lang="it-IT" sz="2000" dirty="0" err="1"/>
              <a:t>esistemazione</a:t>
            </a:r>
            <a:r>
              <a:rPr lang="it-IT" sz="2000" dirty="0"/>
              <a:t> del grano</a:t>
            </a:r>
            <a:br>
              <a:rPr lang="it-IT" sz="2000" dirty="0"/>
            </a:br>
            <a:r>
              <a:rPr lang="it-IT" sz="2000" dirty="0"/>
              <a:t>carro carico di grano con buoi , cavallo e contadino verso villaggio</a:t>
            </a:r>
            <a:br>
              <a:rPr lang="it-IT" sz="2000" dirty="0"/>
            </a:br>
            <a:r>
              <a:rPr lang="it-IT" sz="2000" dirty="0"/>
              <a:t>chiesa e prete.</a:t>
            </a:r>
          </a:p>
        </p:txBody>
      </p:sp>
      <p:pic>
        <p:nvPicPr>
          <p:cNvPr id="4" name="Segnaposto contenuto 3">
            <a:extLst>
              <a:ext uri="{FF2B5EF4-FFF2-40B4-BE49-F238E27FC236}">
                <a16:creationId xmlns:a16="http://schemas.microsoft.com/office/drawing/2014/main" id="{27ED023F-26F3-4938-8E08-E381AAB2E509}"/>
              </a:ext>
            </a:extLst>
          </p:cNvPr>
          <p:cNvPicPr>
            <a:picLocks noGrp="1" noChangeAspect="1"/>
          </p:cNvPicPr>
          <p:nvPr>
            <p:ph idx="1"/>
          </p:nvPr>
        </p:nvPicPr>
        <p:blipFill>
          <a:blip r:embed="rId2"/>
          <a:stretch>
            <a:fillRect/>
          </a:stretch>
        </p:blipFill>
        <p:spPr>
          <a:xfrm>
            <a:off x="0" y="0"/>
            <a:ext cx="5005789" cy="6858000"/>
          </a:xfrm>
          <a:prstGeom prst="rect">
            <a:avLst/>
          </a:prstGeom>
        </p:spPr>
      </p:pic>
    </p:spTree>
    <p:extLst>
      <p:ext uri="{BB962C8B-B14F-4D97-AF65-F5344CB8AC3E}">
        <p14:creationId xmlns:p14="http://schemas.microsoft.com/office/powerpoint/2010/main" val="33805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F15C68-33C9-432C-97F2-71D2275279FF}"/>
              </a:ext>
            </a:extLst>
          </p:cNvPr>
          <p:cNvSpPr>
            <a:spLocks noGrp="1"/>
          </p:cNvSpPr>
          <p:nvPr>
            <p:ph type="title"/>
          </p:nvPr>
        </p:nvSpPr>
        <p:spPr>
          <a:xfrm>
            <a:off x="9474200" y="365125"/>
            <a:ext cx="2628900" cy="1325563"/>
          </a:xfrm>
        </p:spPr>
        <p:txBody>
          <a:bodyPr>
            <a:normAutofit/>
          </a:bodyPr>
          <a:lstStyle/>
          <a:p>
            <a:r>
              <a:rPr lang="it-IT" sz="2000" dirty="0"/>
              <a:t>Il mese di agosto.</a:t>
            </a:r>
          </a:p>
        </p:txBody>
      </p:sp>
      <p:pic>
        <p:nvPicPr>
          <p:cNvPr id="4" name="Segnaposto contenuto 3">
            <a:extLst>
              <a:ext uri="{FF2B5EF4-FFF2-40B4-BE49-F238E27FC236}">
                <a16:creationId xmlns:a16="http://schemas.microsoft.com/office/drawing/2014/main" id="{76B4025C-0838-42D3-82A6-53BEB091ED27}"/>
              </a:ext>
            </a:extLst>
          </p:cNvPr>
          <p:cNvPicPr>
            <a:picLocks noGrp="1" noChangeAspect="1"/>
          </p:cNvPicPr>
          <p:nvPr>
            <p:ph idx="1"/>
          </p:nvPr>
        </p:nvPicPr>
        <p:blipFill>
          <a:blip r:embed="rId2"/>
          <a:stretch>
            <a:fillRect/>
          </a:stretch>
        </p:blipFill>
        <p:spPr>
          <a:xfrm>
            <a:off x="0" y="0"/>
            <a:ext cx="9308422" cy="6858000"/>
          </a:xfrm>
          <a:prstGeom prst="rect">
            <a:avLst/>
          </a:prstGeom>
        </p:spPr>
      </p:pic>
    </p:spTree>
    <p:extLst>
      <p:ext uri="{BB962C8B-B14F-4D97-AF65-F5344CB8AC3E}">
        <p14:creationId xmlns:p14="http://schemas.microsoft.com/office/powerpoint/2010/main" val="24347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EE8907-6675-45C1-BD1C-B6B1B2636E98}"/>
              </a:ext>
            </a:extLst>
          </p:cNvPr>
          <p:cNvSpPr>
            <a:spLocks noGrp="1"/>
          </p:cNvSpPr>
          <p:nvPr>
            <p:ph type="title"/>
          </p:nvPr>
        </p:nvSpPr>
        <p:spPr>
          <a:xfrm>
            <a:off x="5054600" y="365125"/>
            <a:ext cx="6299200" cy="5959475"/>
          </a:xfrm>
        </p:spPr>
        <p:txBody>
          <a:bodyPr>
            <a:normAutofit/>
          </a:bodyPr>
          <a:lstStyle/>
          <a:p>
            <a:r>
              <a:rPr lang="it-IT" sz="2000" dirty="0"/>
              <a:t>Il mese di settembre.</a:t>
            </a:r>
            <a:br>
              <a:rPr lang="it-IT" sz="2000" dirty="0"/>
            </a:br>
            <a:r>
              <a:rPr lang="it-IT" sz="2000" dirty="0"/>
              <a:t>Caccia al falco</a:t>
            </a:r>
            <a:br>
              <a:rPr lang="it-IT" sz="2000" dirty="0"/>
            </a:br>
            <a:r>
              <a:rPr lang="it-IT" sz="2000" dirty="0"/>
              <a:t>contadina raccoglie rape, altri arano</a:t>
            </a:r>
            <a:br>
              <a:rPr lang="it-IT" sz="2000" dirty="0"/>
            </a:br>
            <a:r>
              <a:rPr lang="it-IT" sz="2000" dirty="0" err="1"/>
              <a:t>villagio</a:t>
            </a:r>
            <a:r>
              <a:rPr lang="it-IT" sz="2000" dirty="0"/>
              <a:t> dei contadini e castello</a:t>
            </a:r>
            <a:br>
              <a:rPr lang="it-IT" sz="2000" dirty="0"/>
            </a:br>
            <a:r>
              <a:rPr lang="it-IT" sz="2000" dirty="0"/>
              <a:t>cani che fiutano </a:t>
            </a:r>
            <a:r>
              <a:rPr lang="it-IT" sz="2000" dirty="0" err="1"/>
              <a:t>lw</a:t>
            </a:r>
            <a:r>
              <a:rPr lang="it-IT" sz="2000" dirty="0"/>
              <a:t> ernici</a:t>
            </a:r>
            <a:br>
              <a:rPr lang="it-IT" sz="2000" dirty="0"/>
            </a:br>
            <a:r>
              <a:rPr lang="it-IT" sz="2000" dirty="0"/>
              <a:t>la natura</a:t>
            </a:r>
          </a:p>
        </p:txBody>
      </p:sp>
      <p:pic>
        <p:nvPicPr>
          <p:cNvPr id="4" name="Segnaposto contenuto 3">
            <a:extLst>
              <a:ext uri="{FF2B5EF4-FFF2-40B4-BE49-F238E27FC236}">
                <a16:creationId xmlns:a16="http://schemas.microsoft.com/office/drawing/2014/main" id="{961C8823-2B21-407B-A2AA-59C57E77B636}"/>
              </a:ext>
            </a:extLst>
          </p:cNvPr>
          <p:cNvPicPr>
            <a:picLocks noGrp="1" noChangeAspect="1"/>
          </p:cNvPicPr>
          <p:nvPr>
            <p:ph idx="1"/>
          </p:nvPr>
        </p:nvPicPr>
        <p:blipFill>
          <a:blip r:embed="rId2"/>
          <a:stretch>
            <a:fillRect/>
          </a:stretch>
        </p:blipFill>
        <p:spPr>
          <a:xfrm>
            <a:off x="0" y="0"/>
            <a:ext cx="4833832" cy="6858000"/>
          </a:xfrm>
          <a:prstGeom prst="rect">
            <a:avLst/>
          </a:prstGeom>
        </p:spPr>
      </p:pic>
    </p:spTree>
    <p:extLst>
      <p:ext uri="{BB962C8B-B14F-4D97-AF65-F5344CB8AC3E}">
        <p14:creationId xmlns:p14="http://schemas.microsoft.com/office/powerpoint/2010/main" val="2363152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BF78A7-67AD-4A2F-97D9-05DD0D953228}"/>
              </a:ext>
            </a:extLst>
          </p:cNvPr>
          <p:cNvSpPr>
            <a:spLocks noGrp="1"/>
          </p:cNvSpPr>
          <p:nvPr>
            <p:ph type="title"/>
          </p:nvPr>
        </p:nvSpPr>
        <p:spPr>
          <a:xfrm>
            <a:off x="4203700" y="365125"/>
            <a:ext cx="7150100" cy="4994275"/>
          </a:xfrm>
        </p:spPr>
        <p:txBody>
          <a:bodyPr>
            <a:normAutofit/>
          </a:bodyPr>
          <a:lstStyle/>
          <a:p>
            <a:r>
              <a:rPr lang="it-IT" sz="2000" dirty="0"/>
              <a:t>Il mese di ottobre.</a:t>
            </a:r>
            <a:br>
              <a:rPr lang="it-IT" sz="2000" dirty="0"/>
            </a:br>
            <a:r>
              <a:rPr lang="it-IT" sz="2000" dirty="0"/>
              <a:t>Attività legate all’uva</a:t>
            </a:r>
            <a:br>
              <a:rPr lang="it-IT" sz="2000" dirty="0"/>
            </a:br>
            <a:br>
              <a:rPr lang="it-IT" sz="2000" dirty="0"/>
            </a:br>
            <a:r>
              <a:rPr lang="it-IT" sz="2000" dirty="0"/>
              <a:t>molti strumenti per lavorazione dell’uva</a:t>
            </a:r>
            <a:br>
              <a:rPr lang="it-IT" sz="2000" dirty="0"/>
            </a:br>
            <a:br>
              <a:rPr lang="it-IT" sz="2000" dirty="0"/>
            </a:br>
            <a:r>
              <a:rPr lang="it-IT" sz="2000" dirty="0"/>
              <a:t>utilizzo di uno stampino sempre uguale per le foglie delle viti, varia il colore</a:t>
            </a:r>
            <a:br>
              <a:rPr lang="it-IT" sz="2000" dirty="0"/>
            </a:br>
            <a:r>
              <a:rPr lang="it-IT" sz="2000" dirty="0"/>
              <a:t>Capanna di alpeggio ormai vuota</a:t>
            </a:r>
            <a:br>
              <a:rPr lang="it-IT" sz="2000" dirty="0"/>
            </a:br>
            <a:br>
              <a:rPr lang="it-IT" sz="2000" dirty="0"/>
            </a:br>
            <a:endParaRPr lang="it-IT" sz="2000" dirty="0"/>
          </a:p>
        </p:txBody>
      </p:sp>
      <p:pic>
        <p:nvPicPr>
          <p:cNvPr id="4" name="Segnaposto contenuto 3">
            <a:extLst>
              <a:ext uri="{FF2B5EF4-FFF2-40B4-BE49-F238E27FC236}">
                <a16:creationId xmlns:a16="http://schemas.microsoft.com/office/drawing/2014/main" id="{4578BD21-001A-43EC-897F-F7AE7A657DD9}"/>
              </a:ext>
            </a:extLst>
          </p:cNvPr>
          <p:cNvPicPr>
            <a:picLocks noGrp="1" noChangeAspect="1"/>
          </p:cNvPicPr>
          <p:nvPr>
            <p:ph idx="1"/>
          </p:nvPr>
        </p:nvPicPr>
        <p:blipFill>
          <a:blip r:embed="rId2"/>
          <a:stretch>
            <a:fillRect/>
          </a:stretch>
        </p:blipFill>
        <p:spPr>
          <a:xfrm>
            <a:off x="0" y="0"/>
            <a:ext cx="4046219" cy="6858000"/>
          </a:xfrm>
          <a:prstGeom prst="rect">
            <a:avLst/>
          </a:prstGeom>
        </p:spPr>
      </p:pic>
    </p:spTree>
    <p:extLst>
      <p:ext uri="{BB962C8B-B14F-4D97-AF65-F5344CB8AC3E}">
        <p14:creationId xmlns:p14="http://schemas.microsoft.com/office/powerpoint/2010/main" val="1441568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2E2F20-09D8-4064-A33E-DDF69D232AE5}"/>
              </a:ext>
            </a:extLst>
          </p:cNvPr>
          <p:cNvSpPr>
            <a:spLocks noGrp="1"/>
          </p:cNvSpPr>
          <p:nvPr>
            <p:ph type="title"/>
          </p:nvPr>
        </p:nvSpPr>
        <p:spPr>
          <a:xfrm>
            <a:off x="5054600" y="365125"/>
            <a:ext cx="6299200" cy="1325563"/>
          </a:xfrm>
        </p:spPr>
        <p:txBody>
          <a:bodyPr>
            <a:normAutofit fontScale="90000"/>
          </a:bodyPr>
          <a:lstStyle/>
          <a:p>
            <a:r>
              <a:rPr lang="it-IT" sz="2000" dirty="0"/>
              <a:t>Il mese di novembre</a:t>
            </a:r>
            <a:br>
              <a:rPr lang="it-IT" sz="2000" dirty="0"/>
            </a:br>
            <a:r>
              <a:rPr lang="it-IT" sz="2000" dirty="0"/>
              <a:t>m</a:t>
            </a:r>
            <a:br>
              <a:rPr lang="it-IT" sz="2000" dirty="0"/>
            </a:br>
            <a:r>
              <a:rPr lang="it-IT" sz="2000" dirty="0"/>
              <a:t>la </a:t>
            </a:r>
            <a:r>
              <a:rPr lang="it-IT" sz="2000" dirty="0" err="1"/>
              <a:t>camppagna</a:t>
            </a:r>
            <a:r>
              <a:rPr lang="it-IT" sz="2000" dirty="0"/>
              <a:t> rientra in città</a:t>
            </a:r>
            <a:br>
              <a:rPr lang="it-IT" sz="2000" dirty="0"/>
            </a:br>
            <a:r>
              <a:rPr lang="it-IT" sz="2000" dirty="0"/>
              <a:t>i porcari fanno rientrare i propri animali</a:t>
            </a:r>
            <a:br>
              <a:rPr lang="it-IT" sz="2000" dirty="0"/>
            </a:br>
            <a:r>
              <a:rPr lang="it-IT" sz="2000" dirty="0"/>
              <a:t>Battuta all’orso. Cacciatore che si riscalda</a:t>
            </a:r>
            <a:br>
              <a:rPr lang="it-IT" sz="2000" dirty="0"/>
            </a:br>
            <a:r>
              <a:rPr lang="it-IT" sz="2000" dirty="0"/>
              <a:t>Vegetazione si fa rada e meno rigogliosa.</a:t>
            </a:r>
            <a:br>
              <a:rPr lang="it-IT" sz="2000" dirty="0"/>
            </a:br>
            <a:br>
              <a:rPr lang="it-IT" sz="2000" dirty="0"/>
            </a:br>
            <a:endParaRPr lang="it-IT" sz="2000" dirty="0"/>
          </a:p>
        </p:txBody>
      </p:sp>
      <p:pic>
        <p:nvPicPr>
          <p:cNvPr id="4" name="Segnaposto contenuto 3">
            <a:extLst>
              <a:ext uri="{FF2B5EF4-FFF2-40B4-BE49-F238E27FC236}">
                <a16:creationId xmlns:a16="http://schemas.microsoft.com/office/drawing/2014/main" id="{EF39EF94-0983-4CD3-8FE3-653E9151F2CF}"/>
              </a:ext>
            </a:extLst>
          </p:cNvPr>
          <p:cNvPicPr>
            <a:picLocks noGrp="1" noChangeAspect="1"/>
          </p:cNvPicPr>
          <p:nvPr>
            <p:ph idx="1"/>
          </p:nvPr>
        </p:nvPicPr>
        <p:blipFill>
          <a:blip r:embed="rId2"/>
          <a:stretch>
            <a:fillRect/>
          </a:stretch>
        </p:blipFill>
        <p:spPr>
          <a:xfrm>
            <a:off x="0" y="0"/>
            <a:ext cx="4795803" cy="6858000"/>
          </a:xfrm>
          <a:prstGeom prst="rect">
            <a:avLst/>
          </a:prstGeom>
        </p:spPr>
      </p:pic>
    </p:spTree>
    <p:extLst>
      <p:ext uri="{BB962C8B-B14F-4D97-AF65-F5344CB8AC3E}">
        <p14:creationId xmlns:p14="http://schemas.microsoft.com/office/powerpoint/2010/main" val="2687903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15E858-6581-4C3F-9EDA-043BC80DB78C}"/>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169CEA9B-3BE4-4726-83ED-D2A6DD1692E6}"/>
              </a:ext>
            </a:extLst>
          </p:cNvPr>
          <p:cNvPicPr>
            <a:picLocks noGrp="1" noChangeAspect="1"/>
          </p:cNvPicPr>
          <p:nvPr>
            <p:ph idx="1"/>
          </p:nvPr>
        </p:nvPicPr>
        <p:blipFill>
          <a:blip r:embed="rId2"/>
          <a:stretch>
            <a:fillRect/>
          </a:stretch>
        </p:blipFill>
        <p:spPr>
          <a:xfrm>
            <a:off x="0" y="0"/>
            <a:ext cx="11834602" cy="6858000"/>
          </a:xfrm>
          <a:prstGeom prst="rect">
            <a:avLst/>
          </a:prstGeom>
        </p:spPr>
      </p:pic>
    </p:spTree>
    <p:extLst>
      <p:ext uri="{BB962C8B-B14F-4D97-AF65-F5344CB8AC3E}">
        <p14:creationId xmlns:p14="http://schemas.microsoft.com/office/powerpoint/2010/main" val="72724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54ED58-862C-454A-B894-5443C146F667}"/>
              </a:ext>
            </a:extLst>
          </p:cNvPr>
          <p:cNvSpPr>
            <a:spLocks noGrp="1"/>
          </p:cNvSpPr>
          <p:nvPr>
            <p:ph type="title"/>
          </p:nvPr>
        </p:nvSpPr>
        <p:spPr>
          <a:xfrm>
            <a:off x="9944100" y="365125"/>
            <a:ext cx="2247900" cy="5146675"/>
          </a:xfrm>
        </p:spPr>
        <p:txBody>
          <a:bodyPr>
            <a:normAutofit/>
          </a:bodyPr>
          <a:lstStyle/>
          <a:p>
            <a:r>
              <a:rPr lang="it-IT" sz="2000" dirty="0"/>
              <a:t>Il ciclo </a:t>
            </a:r>
            <a:r>
              <a:rPr lang="it-IT" sz="2000" dirty="0" err="1"/>
              <a:t>deoi</a:t>
            </a:r>
            <a:r>
              <a:rPr lang="it-IT" sz="2000" dirty="0"/>
              <a:t> mesi di Torre Aquila. Attribuzione al maestro Venceslao, di origine boema, datazione probabile 1391-1407.</a:t>
            </a:r>
          </a:p>
        </p:txBody>
      </p:sp>
      <p:pic>
        <p:nvPicPr>
          <p:cNvPr id="4" name="Segnaposto contenuto 3">
            <a:extLst>
              <a:ext uri="{FF2B5EF4-FFF2-40B4-BE49-F238E27FC236}">
                <a16:creationId xmlns:a16="http://schemas.microsoft.com/office/drawing/2014/main" id="{C9E5B09D-5C83-4E6B-9DAC-D84FF1205523}"/>
              </a:ext>
            </a:extLst>
          </p:cNvPr>
          <p:cNvPicPr>
            <a:picLocks noGrp="1" noChangeAspect="1"/>
          </p:cNvPicPr>
          <p:nvPr>
            <p:ph idx="1"/>
          </p:nvPr>
        </p:nvPicPr>
        <p:blipFill>
          <a:blip r:embed="rId2"/>
          <a:stretch>
            <a:fillRect/>
          </a:stretch>
        </p:blipFill>
        <p:spPr>
          <a:xfrm>
            <a:off x="-1" y="0"/>
            <a:ext cx="9816007" cy="6858000"/>
          </a:xfrm>
          <a:prstGeom prst="rect">
            <a:avLst/>
          </a:prstGeom>
        </p:spPr>
      </p:pic>
    </p:spTree>
    <p:extLst>
      <p:ext uri="{BB962C8B-B14F-4D97-AF65-F5344CB8AC3E}">
        <p14:creationId xmlns:p14="http://schemas.microsoft.com/office/powerpoint/2010/main" val="2584007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0DA33E-3C58-463F-B292-035A16D30391}"/>
              </a:ext>
            </a:extLst>
          </p:cNvPr>
          <p:cNvSpPr>
            <a:spLocks noGrp="1"/>
          </p:cNvSpPr>
          <p:nvPr>
            <p:ph type="title"/>
          </p:nvPr>
        </p:nvSpPr>
        <p:spPr>
          <a:xfrm>
            <a:off x="4343400" y="365125"/>
            <a:ext cx="7010400" cy="1325563"/>
          </a:xfrm>
        </p:spPr>
        <p:txBody>
          <a:bodyPr>
            <a:normAutofit fontScale="90000"/>
          </a:bodyPr>
          <a:lstStyle/>
          <a:p>
            <a:r>
              <a:rPr lang="it-IT" sz="2000" dirty="0"/>
              <a:t>Il mese di dicembre.</a:t>
            </a:r>
            <a:br>
              <a:rPr lang="it-IT" sz="2000" dirty="0"/>
            </a:br>
            <a:r>
              <a:rPr lang="it-IT" sz="2000" dirty="0"/>
              <a:t>Il taglio della legna</a:t>
            </a:r>
            <a:br>
              <a:rPr lang="it-IT" sz="2000" dirty="0"/>
            </a:br>
            <a:r>
              <a:rPr lang="it-IT" sz="2000" dirty="0"/>
              <a:t>trasportata in città</a:t>
            </a:r>
            <a:br>
              <a:rPr lang="it-IT" sz="2000" dirty="0"/>
            </a:br>
            <a:r>
              <a:rPr lang="it-IT" sz="2000" dirty="0"/>
              <a:t>stalattiti dighiaccio</a:t>
            </a:r>
            <a:br>
              <a:rPr lang="it-IT" sz="2000" dirty="0"/>
            </a:br>
            <a:r>
              <a:rPr lang="it-IT" sz="2000" dirty="0"/>
              <a:t>Mulino ad acqua</a:t>
            </a:r>
            <a:br>
              <a:rPr lang="it-IT" sz="2000" dirty="0"/>
            </a:br>
            <a:r>
              <a:rPr lang="it-IT" sz="2000" dirty="0"/>
              <a:t>stretto rapporto tra città e campagna: entrano ed escono le persone.</a:t>
            </a:r>
          </a:p>
        </p:txBody>
      </p:sp>
      <p:pic>
        <p:nvPicPr>
          <p:cNvPr id="4" name="Segnaposto contenuto 3">
            <a:extLst>
              <a:ext uri="{FF2B5EF4-FFF2-40B4-BE49-F238E27FC236}">
                <a16:creationId xmlns:a16="http://schemas.microsoft.com/office/drawing/2014/main" id="{8DB23AB6-8925-40EB-8634-1C48DE8A4D71}"/>
              </a:ext>
            </a:extLst>
          </p:cNvPr>
          <p:cNvPicPr>
            <a:picLocks noGrp="1" noChangeAspect="1"/>
          </p:cNvPicPr>
          <p:nvPr>
            <p:ph idx="1"/>
          </p:nvPr>
        </p:nvPicPr>
        <p:blipFill>
          <a:blip r:embed="rId2"/>
          <a:stretch>
            <a:fillRect/>
          </a:stretch>
        </p:blipFill>
        <p:spPr>
          <a:xfrm>
            <a:off x="0" y="0"/>
            <a:ext cx="3836199" cy="7010400"/>
          </a:xfrm>
          <a:prstGeom prst="rect">
            <a:avLst/>
          </a:prstGeom>
        </p:spPr>
      </p:pic>
    </p:spTree>
    <p:extLst>
      <p:ext uri="{BB962C8B-B14F-4D97-AF65-F5344CB8AC3E}">
        <p14:creationId xmlns:p14="http://schemas.microsoft.com/office/powerpoint/2010/main" val="3694250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FDE0A8-B227-4C7F-BCD7-0D9075394D31}"/>
              </a:ext>
            </a:extLst>
          </p:cNvPr>
          <p:cNvSpPr>
            <a:spLocks noGrp="1"/>
          </p:cNvSpPr>
          <p:nvPr>
            <p:ph type="title"/>
          </p:nvPr>
        </p:nvSpPr>
        <p:spPr>
          <a:xfrm>
            <a:off x="6985000" y="365125"/>
            <a:ext cx="4368800" cy="1325563"/>
          </a:xfrm>
        </p:spPr>
        <p:txBody>
          <a:bodyPr>
            <a:normAutofit/>
          </a:bodyPr>
          <a:lstStyle/>
          <a:p>
            <a:r>
              <a:rPr lang="it-IT" sz="2000" dirty="0"/>
              <a:t>Il mese di gennaio, dettaglio.</a:t>
            </a:r>
          </a:p>
        </p:txBody>
      </p:sp>
      <p:pic>
        <p:nvPicPr>
          <p:cNvPr id="4" name="Segnaposto contenuto 3">
            <a:extLst>
              <a:ext uri="{FF2B5EF4-FFF2-40B4-BE49-F238E27FC236}">
                <a16:creationId xmlns:a16="http://schemas.microsoft.com/office/drawing/2014/main" id="{3180A5E2-1050-46DE-BF8B-C29DE7BB49CE}"/>
              </a:ext>
            </a:extLst>
          </p:cNvPr>
          <p:cNvPicPr>
            <a:picLocks noGrp="1" noChangeAspect="1"/>
          </p:cNvPicPr>
          <p:nvPr>
            <p:ph idx="1"/>
          </p:nvPr>
        </p:nvPicPr>
        <p:blipFill>
          <a:blip r:embed="rId2"/>
          <a:stretch>
            <a:fillRect/>
          </a:stretch>
        </p:blipFill>
        <p:spPr>
          <a:xfrm>
            <a:off x="0" y="0"/>
            <a:ext cx="6788374" cy="6858000"/>
          </a:xfrm>
          <a:prstGeom prst="rect">
            <a:avLst/>
          </a:prstGeom>
        </p:spPr>
      </p:pic>
    </p:spTree>
    <p:extLst>
      <p:ext uri="{BB962C8B-B14F-4D97-AF65-F5344CB8AC3E}">
        <p14:creationId xmlns:p14="http://schemas.microsoft.com/office/powerpoint/2010/main" val="149435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7A79A4-7A47-469F-8A30-B2A75404B65F}"/>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AE3D5123-FC35-42E1-9317-71B8B1E311C1}"/>
              </a:ext>
            </a:extLst>
          </p:cNvPr>
          <p:cNvPicPr>
            <a:picLocks noGrp="1" noChangeAspect="1"/>
          </p:cNvPicPr>
          <p:nvPr>
            <p:ph idx="1"/>
          </p:nvPr>
        </p:nvPicPr>
        <p:blipFill>
          <a:blip r:embed="rId2"/>
          <a:stretch>
            <a:fillRect/>
          </a:stretch>
        </p:blipFill>
        <p:spPr>
          <a:xfrm>
            <a:off x="0" y="0"/>
            <a:ext cx="12155982" cy="6858000"/>
          </a:xfrm>
          <a:prstGeom prst="rect">
            <a:avLst/>
          </a:prstGeom>
        </p:spPr>
      </p:pic>
    </p:spTree>
    <p:extLst>
      <p:ext uri="{BB962C8B-B14F-4D97-AF65-F5344CB8AC3E}">
        <p14:creationId xmlns:p14="http://schemas.microsoft.com/office/powerpoint/2010/main" val="3753614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336A7C-2394-4D1A-938E-2AE78C67D78A}"/>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DB0CFFE6-6C74-4565-A7F6-46E5A5AB2C99}"/>
              </a:ext>
            </a:extLst>
          </p:cNvPr>
          <p:cNvPicPr>
            <a:picLocks noGrp="1" noChangeAspect="1"/>
          </p:cNvPicPr>
          <p:nvPr>
            <p:ph idx="1"/>
          </p:nvPr>
        </p:nvPicPr>
        <p:blipFill>
          <a:blip r:embed="rId2"/>
          <a:stretch>
            <a:fillRect/>
          </a:stretch>
        </p:blipFill>
        <p:spPr>
          <a:xfrm>
            <a:off x="0" y="0"/>
            <a:ext cx="12149999" cy="6858000"/>
          </a:xfrm>
          <a:prstGeom prst="rect">
            <a:avLst/>
          </a:prstGeom>
        </p:spPr>
      </p:pic>
    </p:spTree>
    <p:extLst>
      <p:ext uri="{BB962C8B-B14F-4D97-AF65-F5344CB8AC3E}">
        <p14:creationId xmlns:p14="http://schemas.microsoft.com/office/powerpoint/2010/main" val="563232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62E186-AA11-43B9-8673-2FA47A1C6CEF}"/>
              </a:ext>
            </a:extLst>
          </p:cNvPr>
          <p:cNvSpPr>
            <a:spLocks noGrp="1"/>
          </p:cNvSpPr>
          <p:nvPr>
            <p:ph type="title"/>
          </p:nvPr>
        </p:nvSpPr>
        <p:spPr>
          <a:xfrm>
            <a:off x="5156200" y="365125"/>
            <a:ext cx="6197600" cy="1325563"/>
          </a:xfrm>
        </p:spPr>
        <p:txBody>
          <a:bodyPr>
            <a:normAutofit fontScale="90000"/>
          </a:bodyPr>
          <a:lstStyle/>
          <a:p>
            <a:r>
              <a:rPr lang="it-IT" sz="2000" dirty="0"/>
              <a:t>Il mese di gennaio.</a:t>
            </a:r>
            <a:br>
              <a:rPr lang="it-IT" sz="2000" dirty="0"/>
            </a:br>
            <a:r>
              <a:rPr lang="it-IT" sz="2000" dirty="0"/>
              <a:t>Paesaggio </a:t>
            </a:r>
            <a:r>
              <a:rPr lang="it-IT" sz="2000" dirty="0" err="1"/>
              <a:t>innevato.Nobili</a:t>
            </a:r>
            <a:r>
              <a:rPr lang="it-IT" sz="2000" dirty="0"/>
              <a:t> che si divertono </a:t>
            </a:r>
            <a:r>
              <a:rPr lang="it-IT" sz="2000" dirty="0" err="1"/>
              <a:t>landosi</a:t>
            </a:r>
            <a:r>
              <a:rPr lang="it-IT" sz="2000" dirty="0"/>
              <a:t> palle di neve.</a:t>
            </a:r>
            <a:br>
              <a:rPr lang="it-IT" sz="2000" dirty="0"/>
            </a:br>
            <a:r>
              <a:rPr lang="it-IT" sz="2000" dirty="0"/>
              <a:t>Castello molto particolareggiato.</a:t>
            </a:r>
            <a:br>
              <a:rPr lang="it-IT" sz="2000" dirty="0"/>
            </a:br>
            <a:r>
              <a:rPr lang="it-IT" sz="2000" dirty="0"/>
              <a:t>Due cacciatori con cani</a:t>
            </a:r>
            <a:br>
              <a:rPr lang="it-IT" sz="2000" dirty="0"/>
            </a:br>
            <a:r>
              <a:rPr lang="it-IT" sz="2000" dirty="0"/>
              <a:t>un bosco e due volpi.</a:t>
            </a:r>
            <a:br>
              <a:rPr lang="it-IT" sz="2000" dirty="0"/>
            </a:br>
            <a:r>
              <a:rPr lang="it-IT" sz="2000" dirty="0"/>
              <a:t>Vegetazione in modo puntuale,</a:t>
            </a:r>
            <a:br>
              <a:rPr lang="it-IT" sz="2000" dirty="0"/>
            </a:br>
            <a:r>
              <a:rPr lang="it-IT" sz="2000" dirty="0"/>
              <a:t>edera non innevata</a:t>
            </a:r>
          </a:p>
        </p:txBody>
      </p:sp>
      <p:pic>
        <p:nvPicPr>
          <p:cNvPr id="4" name="Segnaposto contenuto 3">
            <a:extLst>
              <a:ext uri="{FF2B5EF4-FFF2-40B4-BE49-F238E27FC236}">
                <a16:creationId xmlns:a16="http://schemas.microsoft.com/office/drawing/2014/main" id="{35C4126A-137B-4226-9767-43B4B2B3483B}"/>
              </a:ext>
            </a:extLst>
          </p:cNvPr>
          <p:cNvPicPr>
            <a:picLocks noGrp="1" noChangeAspect="1"/>
          </p:cNvPicPr>
          <p:nvPr>
            <p:ph idx="1"/>
          </p:nvPr>
        </p:nvPicPr>
        <p:blipFill>
          <a:blip r:embed="rId2"/>
          <a:stretch>
            <a:fillRect/>
          </a:stretch>
        </p:blipFill>
        <p:spPr>
          <a:xfrm>
            <a:off x="0" y="0"/>
            <a:ext cx="4821090" cy="6858000"/>
          </a:xfrm>
          <a:prstGeom prst="rect">
            <a:avLst/>
          </a:prstGeom>
        </p:spPr>
      </p:pic>
    </p:spTree>
    <p:extLst>
      <p:ext uri="{BB962C8B-B14F-4D97-AF65-F5344CB8AC3E}">
        <p14:creationId xmlns:p14="http://schemas.microsoft.com/office/powerpoint/2010/main" val="151324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4B65B8-D092-4F9E-AB50-AFA5A0DE8603}"/>
              </a:ext>
            </a:extLst>
          </p:cNvPr>
          <p:cNvSpPr>
            <a:spLocks noGrp="1"/>
          </p:cNvSpPr>
          <p:nvPr>
            <p:ph type="title"/>
          </p:nvPr>
        </p:nvSpPr>
        <p:spPr>
          <a:xfrm>
            <a:off x="7061200" y="365125"/>
            <a:ext cx="5016500" cy="1325563"/>
          </a:xfrm>
        </p:spPr>
        <p:txBody>
          <a:bodyPr>
            <a:normAutofit/>
          </a:bodyPr>
          <a:lstStyle/>
          <a:p>
            <a:r>
              <a:rPr lang="it-IT" sz="2000" dirty="0"/>
              <a:t>Il mese di gennaio</a:t>
            </a:r>
          </a:p>
        </p:txBody>
      </p:sp>
      <p:pic>
        <p:nvPicPr>
          <p:cNvPr id="4" name="Segnaposto contenuto 3">
            <a:extLst>
              <a:ext uri="{FF2B5EF4-FFF2-40B4-BE49-F238E27FC236}">
                <a16:creationId xmlns:a16="http://schemas.microsoft.com/office/drawing/2014/main" id="{842E8CE5-AACE-47EA-8960-99E89A48BA23}"/>
              </a:ext>
            </a:extLst>
          </p:cNvPr>
          <p:cNvPicPr>
            <a:picLocks noGrp="1" noChangeAspect="1"/>
          </p:cNvPicPr>
          <p:nvPr>
            <p:ph idx="1"/>
          </p:nvPr>
        </p:nvPicPr>
        <p:blipFill>
          <a:blip r:embed="rId2"/>
          <a:stretch>
            <a:fillRect/>
          </a:stretch>
        </p:blipFill>
        <p:spPr>
          <a:xfrm>
            <a:off x="0" y="0"/>
            <a:ext cx="6788374" cy="6858000"/>
          </a:xfrm>
          <a:prstGeom prst="rect">
            <a:avLst/>
          </a:prstGeom>
        </p:spPr>
      </p:pic>
    </p:spTree>
    <p:extLst>
      <p:ext uri="{BB962C8B-B14F-4D97-AF65-F5344CB8AC3E}">
        <p14:creationId xmlns:p14="http://schemas.microsoft.com/office/powerpoint/2010/main" val="494106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BC5531-9813-4802-82B2-537FACB373C2}"/>
              </a:ext>
            </a:extLst>
          </p:cNvPr>
          <p:cNvSpPr>
            <a:spLocks noGrp="1"/>
          </p:cNvSpPr>
          <p:nvPr>
            <p:ph type="title"/>
          </p:nvPr>
        </p:nvSpPr>
        <p:spPr>
          <a:xfrm>
            <a:off x="5067300" y="365125"/>
            <a:ext cx="6286500" cy="1325563"/>
          </a:xfrm>
        </p:spPr>
        <p:txBody>
          <a:bodyPr>
            <a:normAutofit fontScale="90000"/>
          </a:bodyPr>
          <a:lstStyle/>
          <a:p>
            <a:r>
              <a:rPr lang="it-IT" sz="2000" dirty="0"/>
              <a:t>Il mese di Febbraio</a:t>
            </a:r>
            <a:br>
              <a:rPr lang="it-IT" sz="2000" dirty="0"/>
            </a:br>
            <a:r>
              <a:rPr lang="it-IT" sz="2000" dirty="0"/>
              <a:t>Giostra medioevale,</a:t>
            </a:r>
            <a:br>
              <a:rPr lang="it-IT" sz="2000" dirty="0"/>
            </a:br>
            <a:r>
              <a:rPr lang="it-IT" sz="2000" dirty="0"/>
              <a:t>dame che osservano dal castello</a:t>
            </a:r>
            <a:br>
              <a:rPr lang="it-IT" sz="2000" dirty="0"/>
            </a:br>
            <a:r>
              <a:rPr lang="it-IT" sz="2000" dirty="0"/>
              <a:t>Fabbro all’interno della bottega</a:t>
            </a:r>
            <a:br>
              <a:rPr lang="it-IT" sz="2000" dirty="0"/>
            </a:br>
            <a:r>
              <a:rPr lang="it-IT" sz="2000" dirty="0"/>
              <a:t>armadio con attrezzi</a:t>
            </a:r>
            <a:br>
              <a:rPr lang="it-IT" sz="2000" dirty="0"/>
            </a:br>
            <a:r>
              <a:rPr lang="it-IT" sz="2000" dirty="0"/>
              <a:t>Incongruenza spaziale</a:t>
            </a:r>
          </a:p>
        </p:txBody>
      </p:sp>
      <p:pic>
        <p:nvPicPr>
          <p:cNvPr id="4" name="Segnaposto contenuto 3">
            <a:extLst>
              <a:ext uri="{FF2B5EF4-FFF2-40B4-BE49-F238E27FC236}">
                <a16:creationId xmlns:a16="http://schemas.microsoft.com/office/drawing/2014/main" id="{CE6C261E-4273-43F9-B8C6-8A738320400F}"/>
              </a:ext>
            </a:extLst>
          </p:cNvPr>
          <p:cNvPicPr>
            <a:picLocks noGrp="1" noChangeAspect="1"/>
          </p:cNvPicPr>
          <p:nvPr>
            <p:ph idx="1"/>
          </p:nvPr>
        </p:nvPicPr>
        <p:blipFill>
          <a:blip r:embed="rId2"/>
          <a:stretch>
            <a:fillRect/>
          </a:stretch>
        </p:blipFill>
        <p:spPr>
          <a:xfrm>
            <a:off x="0" y="0"/>
            <a:ext cx="4789105" cy="6858000"/>
          </a:xfrm>
          <a:prstGeom prst="rect">
            <a:avLst/>
          </a:prstGeom>
        </p:spPr>
      </p:pic>
    </p:spTree>
    <p:extLst>
      <p:ext uri="{BB962C8B-B14F-4D97-AF65-F5344CB8AC3E}">
        <p14:creationId xmlns:p14="http://schemas.microsoft.com/office/powerpoint/2010/main" val="3425189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014C2-79A6-4288-A0C9-B1BFF6FE117C}"/>
              </a:ext>
            </a:extLst>
          </p:cNvPr>
          <p:cNvSpPr>
            <a:spLocks noGrp="1"/>
          </p:cNvSpPr>
          <p:nvPr>
            <p:ph type="title"/>
          </p:nvPr>
        </p:nvSpPr>
        <p:spPr>
          <a:xfrm>
            <a:off x="5118100" y="365125"/>
            <a:ext cx="6235700" cy="3965575"/>
          </a:xfrm>
        </p:spPr>
        <p:txBody>
          <a:bodyPr>
            <a:normAutofit/>
          </a:bodyPr>
          <a:lstStyle/>
          <a:p>
            <a:r>
              <a:rPr lang="it-IT" sz="2000" dirty="0"/>
              <a:t>Il mese di aprile</a:t>
            </a:r>
            <a:br>
              <a:rPr lang="it-IT" sz="2000" dirty="0"/>
            </a:br>
            <a:r>
              <a:rPr lang="it-IT" sz="2000" dirty="0" err="1"/>
              <a:t>ppaesaggio</a:t>
            </a:r>
            <a:r>
              <a:rPr lang="it-IT" sz="2000" dirty="0"/>
              <a:t> con terreni arati</a:t>
            </a:r>
            <a:br>
              <a:rPr lang="it-IT" sz="2000" dirty="0"/>
            </a:br>
            <a:r>
              <a:rPr lang="it-IT" sz="2000" dirty="0"/>
              <a:t> e prati</a:t>
            </a:r>
            <a:br>
              <a:rPr lang="it-IT" sz="2000" dirty="0"/>
            </a:br>
            <a:r>
              <a:rPr lang="it-IT" sz="2000" dirty="0"/>
              <a:t>prevalgono attività contadini su quelle cortesi</a:t>
            </a:r>
            <a:br>
              <a:rPr lang="it-IT" sz="2000" dirty="0"/>
            </a:br>
            <a:r>
              <a:rPr lang="it-IT" sz="2000" dirty="0"/>
              <a:t>aratura dei campi </a:t>
            </a:r>
            <a:br>
              <a:rPr lang="it-IT" sz="2000" dirty="0"/>
            </a:br>
            <a:r>
              <a:rPr lang="it-IT" sz="2000" dirty="0"/>
              <a:t>due dame</a:t>
            </a:r>
            <a:br>
              <a:rPr lang="it-IT" sz="2000" dirty="0"/>
            </a:br>
            <a:r>
              <a:rPr lang="it-IT" sz="2000" dirty="0"/>
              <a:t>due buoi che tornano dal mulino</a:t>
            </a:r>
            <a:br>
              <a:rPr lang="it-IT" sz="2000" dirty="0"/>
            </a:br>
            <a:endParaRPr lang="it-IT" sz="2000" dirty="0"/>
          </a:p>
        </p:txBody>
      </p:sp>
      <p:pic>
        <p:nvPicPr>
          <p:cNvPr id="4" name="Segnaposto contenuto 3">
            <a:extLst>
              <a:ext uri="{FF2B5EF4-FFF2-40B4-BE49-F238E27FC236}">
                <a16:creationId xmlns:a16="http://schemas.microsoft.com/office/drawing/2014/main" id="{61721F33-BEE1-4385-AC01-06CD6D5091C9}"/>
              </a:ext>
            </a:extLst>
          </p:cNvPr>
          <p:cNvPicPr>
            <a:picLocks noGrp="1" noChangeAspect="1"/>
          </p:cNvPicPr>
          <p:nvPr>
            <p:ph idx="1"/>
          </p:nvPr>
        </p:nvPicPr>
        <p:blipFill>
          <a:blip r:embed="rId2"/>
          <a:stretch>
            <a:fillRect/>
          </a:stretch>
        </p:blipFill>
        <p:spPr>
          <a:xfrm>
            <a:off x="0" y="0"/>
            <a:ext cx="4847492" cy="6858000"/>
          </a:xfrm>
          <a:prstGeom prst="rect">
            <a:avLst/>
          </a:prstGeom>
        </p:spPr>
      </p:pic>
    </p:spTree>
    <p:extLst>
      <p:ext uri="{BB962C8B-B14F-4D97-AF65-F5344CB8AC3E}">
        <p14:creationId xmlns:p14="http://schemas.microsoft.com/office/powerpoint/2010/main" val="2359486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9AB7BF-5D2B-40DD-ACF4-F09CA47DC784}"/>
              </a:ext>
            </a:extLst>
          </p:cNvPr>
          <p:cNvSpPr>
            <a:spLocks noGrp="1"/>
          </p:cNvSpPr>
          <p:nvPr>
            <p:ph type="title"/>
          </p:nvPr>
        </p:nvSpPr>
        <p:spPr>
          <a:xfrm>
            <a:off x="5029200" y="365125"/>
            <a:ext cx="6324600" cy="5984875"/>
          </a:xfrm>
        </p:spPr>
        <p:txBody>
          <a:bodyPr>
            <a:normAutofit/>
          </a:bodyPr>
          <a:lstStyle/>
          <a:p>
            <a:r>
              <a:rPr lang="it-IT" sz="2000" dirty="0"/>
              <a:t>Il mese di maggio</a:t>
            </a:r>
            <a:br>
              <a:rPr lang="it-IT" sz="2000" dirty="0"/>
            </a:br>
            <a: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t>Esplosione del mondo vegetale</a:t>
            </a:r>
            <a:b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t>Giovani e arte del corteggiamento e atteggiamenti amorosi</a:t>
            </a:r>
            <a:b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t>roseto in fiore, fiorisce l’amore </a:t>
            </a:r>
            <a:b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t>Paesaggio e chiesa in stile gotico</a:t>
            </a:r>
            <a:b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it-IT" sz="2000" b="0" i="0" u="none" strike="noStrike" kern="1200" cap="none" spc="0" normalizeH="0" baseline="0" noProof="0" dirty="0">
                <a:ln>
                  <a:noFill/>
                </a:ln>
                <a:solidFill>
                  <a:prstClr val="black"/>
                </a:solidFill>
                <a:effectLst/>
                <a:uLnTx/>
                <a:uFillTx/>
                <a:latin typeface="Calibri Light" panose="020F0302020204030204"/>
                <a:ea typeface="+mj-ea"/>
                <a:cs typeface="+mj-cs"/>
              </a:rPr>
              <a:t>copia di nobili e dama che si lava le mani alla fontana con crepa vistosa</a:t>
            </a:r>
            <a:endParaRPr lang="it-IT" sz="2000" dirty="0"/>
          </a:p>
        </p:txBody>
      </p:sp>
      <p:pic>
        <p:nvPicPr>
          <p:cNvPr id="4" name="Segnaposto contenuto 3">
            <a:extLst>
              <a:ext uri="{FF2B5EF4-FFF2-40B4-BE49-F238E27FC236}">
                <a16:creationId xmlns:a16="http://schemas.microsoft.com/office/drawing/2014/main" id="{50413F26-4D66-4036-9CEA-DD6FBE083C4B}"/>
              </a:ext>
            </a:extLst>
          </p:cNvPr>
          <p:cNvPicPr>
            <a:picLocks noGrp="1" noChangeAspect="1"/>
          </p:cNvPicPr>
          <p:nvPr>
            <p:ph idx="1"/>
          </p:nvPr>
        </p:nvPicPr>
        <p:blipFill>
          <a:blip r:embed="rId2"/>
          <a:stretch>
            <a:fillRect/>
          </a:stretch>
        </p:blipFill>
        <p:spPr>
          <a:xfrm>
            <a:off x="-1" y="0"/>
            <a:ext cx="4842365" cy="6858000"/>
          </a:xfrm>
          <a:prstGeom prst="rect">
            <a:avLst/>
          </a:prstGeom>
        </p:spPr>
      </p:pic>
    </p:spTree>
    <p:extLst>
      <p:ext uri="{BB962C8B-B14F-4D97-AF65-F5344CB8AC3E}">
        <p14:creationId xmlns:p14="http://schemas.microsoft.com/office/powerpoint/2010/main" val="12625226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Words>
  <Application>Microsoft Office PowerPoint</Application>
  <PresentationFormat>Widescreen</PresentationFormat>
  <Paragraphs>18</Paragraphs>
  <Slides>21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21</vt:i4>
      </vt:variant>
    </vt:vector>
  </HeadingPairs>
  <TitlesOfParts>
    <vt:vector size="25" baseType="lpstr">
      <vt:lpstr>Arial</vt:lpstr>
      <vt:lpstr>Calibri</vt:lpstr>
      <vt:lpstr>Calibri Light</vt:lpstr>
      <vt:lpstr>Tema di Office</vt:lpstr>
      <vt:lpstr>Trento Castello del Buon Consiglio, Torre Aquila, vista da sud.ovest.</vt:lpstr>
      <vt:lpstr>Il ciclo deoi mesi di Torre Aquila. Attribuzione al maestro Venceslao, di origine boema, datazione probabile 1391-1407.</vt:lpstr>
      <vt:lpstr>Presentazione standard di PowerPoint</vt:lpstr>
      <vt:lpstr>Presentazione standard di PowerPoint</vt:lpstr>
      <vt:lpstr>Il mese di gennaio. Paesaggio innevato.Nobili che si divertono landosi palle di neve. Castello molto particolareggiato. Due cacciatori con cani un bosco e due volpi. Vegetazione in modo puntuale, edera non innevata</vt:lpstr>
      <vt:lpstr>Il mese di gennaio</vt:lpstr>
      <vt:lpstr>Il mese di Febbraio Giostra medioevale, dame che osservano dal castello Fabbro all’interno della bottega armadio con attrezzi Incongruenza spaziale</vt:lpstr>
      <vt:lpstr>Il mese di aprile ppaesaggio con terreni arati  e prati prevalgono attività contadini su quelle cortesi aratura dei campi  due dame due buoi che tornano dal mulino </vt:lpstr>
      <vt:lpstr>Il mese di maggio Esplosione del mondo vegetale Giovani e arte del corteggiamento e atteggiamenti amorosi roseto in fiore, fiorisce l’amore  Paesaggio e chiesa in stile gotico copia di nobili e dama che si lava le mani alla fontana con crepa vistosa</vt:lpstr>
      <vt:lpstr>Mese  di maggio, dettaglio</vt:lpstr>
      <vt:lpstr>Il mese di giugno Città murata Maschi e donna nobili con oggetti preziosiattraversano le porte. Due cani. Due donne con attività di allevamento lavorazione del formaggio Due cani fiutani le pernici Cinque coppie di nobili danzanocon accompagnamento musicale Sul prato dei gigli.</vt:lpstr>
      <vt:lpstr>Il mese di luglio. Prevalgono attività umili L’offerta del faco falconieri e falchi su trespoli Lago con barca di pescatori, Taglio del fieno Attrezzi molto curati Torre diroccata Piccolo castello e e città fortificata </vt:lpstr>
      <vt:lpstr>Il mese di luglio, dettaglio.</vt:lpstr>
      <vt:lpstr>Il mese di agosto lavoro dei camèi attività di falconeria raccolta esistemazione del grano carro carico di grano con buoi , cavallo e contadino verso villaggio chiesa e prete.</vt:lpstr>
      <vt:lpstr>Il mese di agosto.</vt:lpstr>
      <vt:lpstr>Il mese di settembre. Caccia al falco contadina raccoglie rape, altri arano villagio dei contadini e castello cani che fiutano lw ernici la natura</vt:lpstr>
      <vt:lpstr>Il mese di ottobre. Attività legate all’uva  molti strumenti per lavorazione dell’uva  utilizzo di uno stampino sempre uguale per le foglie delle viti, varia il colore Capanna di alpeggio ormai vuota  </vt:lpstr>
      <vt:lpstr>Il mese di novembre m la camppagna rientra in città i porcari fanno rientrare i propri animali Battuta all’orso. Cacciatore che si riscalda Vegetazione si fa rada e meno rigogliosa.  </vt:lpstr>
      <vt:lpstr>Presentazione standard di PowerPoint</vt:lpstr>
      <vt:lpstr>Il mese di dicembre. Il taglio della legna trasportata in città stalattiti dighiaccio Mulino ad acqua stretto rapporto tra città e campagna: entrano ed escono le persone.</vt:lpstr>
      <vt:lpstr>Il mese di gennaio, dettaglio.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Secondo Brunelli</dc:creator>
  <cp:lastModifiedBy>Secondo Brunelli</cp:lastModifiedBy>
  <cp:revision>11</cp:revision>
  <dcterms:created xsi:type="dcterms:W3CDTF">2021-05-23T20:18:41Z</dcterms:created>
  <dcterms:modified xsi:type="dcterms:W3CDTF">2021-05-23T21:57:58Z</dcterms:modified>
</cp:coreProperties>
</file>