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2" r:id="rId7"/>
    <p:sldId id="263" r:id="rId8"/>
    <p:sldId id="268" r:id="rId9"/>
    <p:sldId id="261" r:id="rId10"/>
    <p:sldId id="260" r:id="rId11"/>
    <p:sldId id="259" r:id="rId12"/>
    <p:sldId id="258" r:id="rId13"/>
    <p:sldId id="257" r:id="rId14"/>
    <p:sldId id="269" r:id="rId15"/>
    <p:sldId id="274" r:id="rId16"/>
    <p:sldId id="273" r:id="rId17"/>
    <p:sldId id="272" r:id="rId18"/>
    <p:sldId id="271" r:id="rId19"/>
    <p:sldId id="270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F4D53906-85D9-492B-A299-C1E78BDD6399}"/>
    <pc:docChg chg="undo custSel addSld modSld">
      <pc:chgData name="Secondo Brunelli" userId="1361646665bb41ba" providerId="LiveId" clId="{F4D53906-85D9-492B-A299-C1E78BDD6399}" dt="2021-05-18T21:24:33.719" v="21" actId="20577"/>
      <pc:docMkLst>
        <pc:docMk/>
      </pc:docMkLst>
      <pc:sldChg chg="new">
        <pc:chgData name="Secondo Brunelli" userId="1361646665bb41ba" providerId="LiveId" clId="{F4D53906-85D9-492B-A299-C1E78BDD6399}" dt="2021-05-18T21:19:17.161" v="0" actId="680"/>
        <pc:sldMkLst>
          <pc:docMk/>
          <pc:sldMk cId="3212617986" sldId="270"/>
        </pc:sldMkLst>
      </pc:sldChg>
      <pc:sldChg chg="new">
        <pc:chgData name="Secondo Brunelli" userId="1361646665bb41ba" providerId="LiveId" clId="{F4D53906-85D9-492B-A299-C1E78BDD6399}" dt="2021-05-18T21:19:21.980" v="1" actId="680"/>
        <pc:sldMkLst>
          <pc:docMk/>
          <pc:sldMk cId="57493118" sldId="271"/>
        </pc:sldMkLst>
      </pc:sldChg>
      <pc:sldChg chg="new">
        <pc:chgData name="Secondo Brunelli" userId="1361646665bb41ba" providerId="LiveId" clId="{F4D53906-85D9-492B-A299-C1E78BDD6399}" dt="2021-05-18T21:19:22.966" v="2" actId="680"/>
        <pc:sldMkLst>
          <pc:docMk/>
          <pc:sldMk cId="1569458575" sldId="272"/>
        </pc:sldMkLst>
      </pc:sldChg>
      <pc:sldChg chg="new">
        <pc:chgData name="Secondo Brunelli" userId="1361646665bb41ba" providerId="LiveId" clId="{F4D53906-85D9-492B-A299-C1E78BDD6399}" dt="2021-05-18T21:19:23.666" v="3" actId="680"/>
        <pc:sldMkLst>
          <pc:docMk/>
          <pc:sldMk cId="2378636511" sldId="273"/>
        </pc:sldMkLst>
      </pc:sldChg>
      <pc:sldChg chg="modSp new mod">
        <pc:chgData name="Secondo Brunelli" userId="1361646665bb41ba" providerId="LiveId" clId="{F4D53906-85D9-492B-A299-C1E78BDD6399}" dt="2021-05-18T21:24:33.719" v="21" actId="20577"/>
        <pc:sldMkLst>
          <pc:docMk/>
          <pc:sldMk cId="2483073588" sldId="274"/>
        </pc:sldMkLst>
        <pc:spChg chg="mod">
          <ac:chgData name="Secondo Brunelli" userId="1361646665bb41ba" providerId="LiveId" clId="{F4D53906-85D9-492B-A299-C1E78BDD6399}" dt="2021-05-18T21:24:33.719" v="21" actId="20577"/>
          <ac:spMkLst>
            <pc:docMk/>
            <pc:sldMk cId="2483073588" sldId="274"/>
            <ac:spMk id="3" creationId="{8F8832A5-6762-45DB-AD6A-10B1DE4446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EE129-41A8-42C0-836D-A5D0DFD6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447CFD-156E-4066-8E77-61ABF23D6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12137-3125-4F5A-A7D2-18B38181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877244-77D2-4B5E-AB82-B8751C8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14B4C-19BF-43DE-8B41-53F4F0E9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0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EB5DE-5F58-47D2-856A-F8001163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B4243D-C7A0-4AE3-8611-306EE1AE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566C48-418D-4424-948C-7B13AF95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472BDC-3E36-4862-8656-9AAE833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E19B2-55C6-4D54-8FB7-B0290FDA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8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126349-7F56-4274-AB88-91C70ED53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E67C9D-4CF5-49B8-A304-5E995AD1E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CC45B3-7823-4F9E-8D2A-0C41739B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5B959-A0E2-4752-A8F0-2B14CD78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6782E4-EC40-4BBB-87BC-1FB04CAD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FBECD-A969-456B-86A8-6A0ED693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74091-4029-4238-9754-6B013CA16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EAD284-7B8B-4115-8607-3746DCBB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F74916-C8AE-4933-8250-C186A106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B907C9-9B21-4DD9-9A36-BCB3D7C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19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CE39A-E930-46C9-9FD6-D74EEC8C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C81962-7155-473F-BF29-B113A23C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17A9D0-7E2E-4E71-9ABA-1FB7CE39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49C77F-599D-4DB8-90E3-3B9E3879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11C76-6716-4AFA-B6A3-6704784E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EAD23-2A57-4821-A275-8C552CC1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D1C02-330C-49D0-B667-02B5A5437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212892-8F78-47AC-8244-5F79C9972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3028DF-2C4A-4653-B012-985EFDEB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723A62-455B-472C-B7D5-2A200997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792D51-C5A4-4EF9-8FFB-B22CFE68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50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14CB8-636A-4395-8CA8-C51FD322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F58EE7-3925-4D13-BDD4-D5786069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24D0C8-5A9A-4CB5-AFEA-BD48E2FC8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2A8AF6-A33A-4794-BA32-3F26C2FE0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640ECE-D61C-4891-ACB7-7A7BB2E8B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B4A46B-AADD-4700-9989-087EA2BD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ED2A64-B61B-4A6C-9478-9CEE3D7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1A95E4-86E0-421E-A987-7FFD4678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4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ABCD0-9477-4495-89F1-7216A840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AB835F-E5F8-440D-913D-87C97397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33AB6B-9A2D-498E-B3C3-3B854E50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245EEB-B0D1-428D-9212-9B4125E3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4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01C426-1358-4A62-BFFD-08677BB5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AEA2E0-26AB-4272-AE4D-79261759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5D067E-1718-4E3F-9699-A5CFA544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72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081FE-44FB-44B7-898C-8B9ABAC6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382E70-B2C2-438B-B7C4-96E9A2A0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55B9C6-8122-46D3-84B3-6594A01D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19C3-5B75-49A3-873D-33F13849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91E7F3-40E7-4DDC-A3F4-AB5D5D80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E9CC36-6BE8-44D0-B2C4-3202413C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FDDC2-A682-4EA1-9CB5-9CD4C8BF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3FEF13-6AE1-4BFD-A719-E2D56459D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803862-0363-4A5D-A6A4-4E3283A8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A6D19B-D4C9-4226-AB84-3B98AAD9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812A5B-C6A6-4396-A063-4EE64E5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456876-0872-489F-91C9-81298290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5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1611E9-A67C-41C5-8367-2E2F3F3D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86C5F4-4522-42A8-9AFB-C86F36F03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5858A-4234-40EB-9A35-887F89F50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743-09A2-4FF3-ADC3-7B50C45E354B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EAC92-1C57-4853-A206-8669CFF3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8CCA17-A448-48B9-B356-C212FDC88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8FC8-2F56-445A-A068-A2E6D94AFF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9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095F5-6C64-46E8-97F2-BAC8A3918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9B831C-2372-427C-AF11-22DD35E1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7300" cy="67564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62F53160-7DC1-4F82-8C1E-25DC131D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100" y="3602038"/>
            <a:ext cx="5168900" cy="1655762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/>
              <a:t>Il ciclo dei mesi</a:t>
            </a:r>
          </a:p>
          <a:p>
            <a:r>
              <a:rPr lang="it-IT" sz="2000" dirty="0"/>
              <a:t>		</a:t>
            </a:r>
          </a:p>
          <a:p>
            <a:r>
              <a:rPr lang="it-IT" sz="2000" dirty="0"/>
              <a:t>	</a:t>
            </a:r>
          </a:p>
          <a:p>
            <a:r>
              <a:rPr lang="it-IT" sz="2000" dirty="0"/>
              <a:t>Sulla parte interna degli stipiti si trova la rappresentazione dei mesi dell'anno, ognuno simboleggiato da un'attività dell'uomo</a:t>
            </a:r>
          </a:p>
        </p:txBody>
      </p:sp>
    </p:spTree>
    <p:extLst>
      <p:ext uri="{BB962C8B-B14F-4D97-AF65-F5344CB8AC3E}">
        <p14:creationId xmlns:p14="http://schemas.microsoft.com/office/powerpoint/2010/main" val="31068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A41BD-77F2-46D0-ABBA-C65B5ED1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00" y="365125"/>
            <a:ext cx="2667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 Maggio (MAI) accudisce un cavallo</a:t>
            </a:r>
            <a:br>
              <a:rPr lang="it-IT" sz="2000" dirty="0"/>
            </a:br>
            <a:r>
              <a:rPr lang="it-IT" sz="2000" dirty="0"/>
              <a:t>	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0FFF42F-ED88-4246-B5E2-0702DF74C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61834-456A-4A3D-9DCC-9E88A4C9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100" y="365125"/>
            <a:ext cx="28829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Aprile (</a:t>
            </a:r>
            <a:r>
              <a:rPr lang="it-IT" sz="2000" dirty="0" err="1"/>
              <a:t>APRl</a:t>
            </a:r>
            <a:r>
              <a:rPr lang="it-IT" sz="2000" dirty="0"/>
              <a:t>) è il Re dei Fiori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E0333CD-5362-463C-A9FC-2DA9697F6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6B308-A214-4C67-95F5-A7EF8137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0" y="365125"/>
            <a:ext cx="276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 Marzo (MAR) cura la vite</a:t>
            </a:r>
            <a:br>
              <a:rPr lang="it-IT" sz="2000" dirty="0"/>
            </a:br>
            <a:r>
              <a:rPr lang="it-IT" sz="2000" dirty="0"/>
              <a:t>	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CC5C1DE-6721-425C-9CF0-8DA3F2201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CC41E-7045-4EEA-80F0-209DD5ED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0" y="365125"/>
            <a:ext cx="28575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 	</a:t>
            </a:r>
            <a:br>
              <a:rPr lang="it-IT" sz="2000" dirty="0"/>
            </a:br>
            <a:r>
              <a:rPr lang="it-IT" sz="2000" dirty="0"/>
              <a:t>Febbraio (FEB) si scalda al fuoco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BA5E68D-886D-4F70-BB1E-8BA476D23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41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4808E-5E64-48B1-90E5-19C8F4EF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0" y="365125"/>
            <a:ext cx="2819400" cy="1325563"/>
          </a:xfrm>
        </p:spPr>
        <p:txBody>
          <a:bodyPr>
            <a:normAutofit/>
          </a:bodyPr>
          <a:lstStyle/>
          <a:p>
            <a:r>
              <a:rPr lang="it-IT" sz="2000"/>
              <a:t> Gennaio (IAN) prepara gli attrezzi</a:t>
            </a:r>
            <a:br>
              <a:rPr lang="it-IT" sz="2000"/>
            </a:br>
            <a:r>
              <a:rPr lang="it-IT" sz="2000"/>
              <a:t>	</a:t>
            </a: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ECC6114-3353-4D42-A12A-CE98FE4C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289B0-864E-4A01-B958-44F7501D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832A5-6762-45DB-AD6A-10B1DE44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Duomo di Modena, porta della </a:t>
            </a:r>
            <a:r>
              <a:rPr lang="it-IT" sz="2000" dirty="0" err="1"/>
              <a:t>Pescheria.FEBBRAIO</a:t>
            </a:r>
            <a:r>
              <a:rPr lang="it-IT" sz="2000" dirty="0"/>
              <a:t> sta seduto su una sedia , avvolto da una pelliccia di pecora. </a:t>
            </a:r>
            <a:r>
              <a:rPr lang="it-IT" sz="2000" dirty="0" err="1"/>
              <a:t>InDuomo</a:t>
            </a:r>
            <a:r>
              <a:rPr lang="it-IT" sz="2000" dirty="0"/>
              <a:t> di Modena. Porta della Pescheria. </a:t>
            </a:r>
          </a:p>
          <a:p>
            <a:r>
              <a:rPr lang="it-IT" sz="2000" dirty="0"/>
              <a:t>APRILE è un giovane signore con un elegante abito corto con pieghe a spina di pesce e scarpe scollate. Ha in mano </a:t>
            </a:r>
            <a:r>
              <a:rPr lang="it-IT" sz="2000" dirty="0" err="1"/>
              <a:t>fDuomo</a:t>
            </a:r>
            <a:r>
              <a:rPr lang="it-IT" sz="2000" dirty="0"/>
              <a:t> di Modena. Porta della Pescheria. GIUGNO :il contadino di questo mese ha un cappello largo che lo difende dal sole e si accinge a falciare l'</a:t>
            </a:r>
            <a:r>
              <a:rPr lang="it-IT" sz="2000" dirty="0" err="1"/>
              <a:t>erba.oglia</a:t>
            </a:r>
            <a:r>
              <a:rPr lang="it-IT" sz="2000" dirty="0"/>
              <a:t> e fiore della nuova </a:t>
            </a:r>
            <a:r>
              <a:rPr lang="it-IT" sz="2000" dirty="0" err="1"/>
              <a:t>stagione.freddolito</a:t>
            </a:r>
            <a:r>
              <a:rPr lang="it-IT" sz="2000" dirty="0"/>
              <a:t>, protende mani e piedi per ricevere tutto il tepore possibile dal fuoco.</a:t>
            </a:r>
          </a:p>
          <a:p>
            <a:r>
              <a:rPr lang="it-IT" sz="2000" dirty="0"/>
              <a:t>Duomo di Modena. Porta della Pescheria. GIUGNO :il contadino di questo mese ha un cappello largo che lo difende dal sole e si accinge a falciare l'erba.</a:t>
            </a:r>
          </a:p>
          <a:p>
            <a:r>
              <a:rPr lang="it-IT" sz="2000" dirty="0"/>
              <a:t>Duomo di Modena, porta della Pescheria. GENNAIO indossa un lungo mantello con cappuccio e calze spesse. Sta </a:t>
            </a:r>
            <a:r>
              <a:rPr lang="it-IT" sz="2000" dirty="0" err="1"/>
              <a:t>sDuomo</a:t>
            </a:r>
            <a:r>
              <a:rPr lang="it-IT" sz="2000" dirty="0"/>
              <a:t> di Modena. Porta della Pescheria</a:t>
            </a:r>
            <a:r>
              <a:rPr lang="it-IT" sz="2000"/>
              <a:t>. </a:t>
            </a:r>
          </a:p>
          <a:p>
            <a:r>
              <a:rPr lang="it-IT" sz="2000"/>
              <a:t>AGOSTO</a:t>
            </a:r>
            <a:r>
              <a:rPr lang="it-IT" sz="2000" dirty="0"/>
              <a:t>, le spighe stese nell'aia vengono battute. Il frumento è finalmente al </a:t>
            </a:r>
            <a:r>
              <a:rPr lang="it-IT" sz="2000" dirty="0" err="1"/>
              <a:t>sicuro.eduto</a:t>
            </a:r>
            <a:r>
              <a:rPr lang="it-IT" sz="2000" dirty="0"/>
              <a:t> su uno sgabello e, con un coltello, si appresta a togliere le setole ad una zampa di maiale </a:t>
            </a:r>
          </a:p>
        </p:txBody>
      </p:sp>
    </p:spTree>
    <p:extLst>
      <p:ext uri="{BB962C8B-B14F-4D97-AF65-F5344CB8AC3E}">
        <p14:creationId xmlns:p14="http://schemas.microsoft.com/office/powerpoint/2010/main" val="248307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F97C7-28ED-40F0-A5FD-8ABA6E2C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EA9E6C-3386-430F-A5AB-53BD29BB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63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524C9-8FFA-4DB4-88AE-6D092A60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238ADC-3C02-49CD-A101-F0A3AEFC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5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27E52-04F8-452A-9B24-D1B19D75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9DB4C-22EC-4E1D-903C-94DAB6EA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E7D6D-56C1-4C91-ACC9-0E5948A1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FF1F0-28B8-4CF1-B3B8-6EDAB5D67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6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C2C94-5E55-4E31-9968-62067951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0" y="365125"/>
            <a:ext cx="4089400" cy="5184775"/>
          </a:xfrm>
        </p:spPr>
        <p:txBody>
          <a:bodyPr>
            <a:normAutofit/>
          </a:bodyPr>
          <a:lstStyle/>
          <a:p>
            <a:r>
              <a:rPr lang="it-IT" sz="2000" dirty="0"/>
              <a:t>Al di sotto di archetti elegantemente decorati, i personaggi intenti nelle attività forniscono un vivace spaccato della vita medievale.</a:t>
            </a:r>
            <a:br>
              <a:rPr lang="it-IT" sz="2000" dirty="0"/>
            </a:br>
            <a:r>
              <a:rPr lang="it-IT" sz="2000" dirty="0"/>
              <a:t>		</a:t>
            </a:r>
            <a:br>
              <a:rPr lang="it-IT" sz="2000" dirty="0"/>
            </a:br>
            <a:r>
              <a:rPr lang="it-IT" sz="2000" dirty="0"/>
              <a:t>			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30CEE8-FFED-4C0F-911F-30F0C69C1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1" y="0"/>
            <a:ext cx="5143499" cy="6858000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C9D2D065-6C49-4C67-83A6-D460C03A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1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1A994-F678-4D7B-B0D3-2A7820FF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0" y="365125"/>
            <a:ext cx="2844800" cy="4029075"/>
          </a:xfrm>
        </p:spPr>
        <p:txBody>
          <a:bodyPr>
            <a:normAutofit/>
          </a:bodyPr>
          <a:lstStyle/>
          <a:p>
            <a:r>
              <a:rPr lang="it-IT" sz="2000" dirty="0" err="1"/>
              <a:t>niziando</a:t>
            </a:r>
            <a:r>
              <a:rPr lang="it-IT" sz="2000" dirty="0"/>
              <a:t> dallo stipite sinistro, Dicembre (DECIS) spacca la legna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3648B3F-3DC8-49F1-A137-A17AB2B35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C76C4-2B2C-49DD-B731-812F0F8D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700" y="365125"/>
            <a:ext cx="276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 Novembre (</a:t>
            </a:r>
            <a:r>
              <a:rPr lang="it-IT" sz="2000" dirty="0" err="1"/>
              <a:t>NOVb</a:t>
            </a:r>
            <a:r>
              <a:rPr lang="it-IT" sz="2000" dirty="0"/>
              <a:t>) semina</a:t>
            </a:r>
            <a:br>
              <a:rPr lang="it-IT" sz="2000" dirty="0"/>
            </a:br>
            <a:r>
              <a:rPr lang="it-IT" sz="2000" dirty="0"/>
              <a:t>	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B930867-3C56-4230-ACF2-349FD2451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09246-D387-4624-9580-55910EB9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65125"/>
            <a:ext cx="276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Ottobre (</a:t>
            </a:r>
            <a:r>
              <a:rPr lang="it-IT" sz="2000" dirty="0" err="1"/>
              <a:t>OCTbR</a:t>
            </a:r>
            <a:r>
              <a:rPr lang="it-IT" sz="2000" dirty="0"/>
              <a:t>) riempie la botte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D5FB0F9-E154-43D7-949E-46D49C4CA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9FE70-4843-477E-AD10-F98C9A67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65125"/>
            <a:ext cx="2743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Settembre (</a:t>
            </a:r>
            <a:r>
              <a:rPr lang="it-IT" sz="2000" dirty="0" err="1"/>
              <a:t>SEPTbR</a:t>
            </a:r>
            <a:r>
              <a:rPr lang="it-IT" sz="2000" dirty="0"/>
              <a:t>) pigia l’uva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01557ED-C473-45B5-87B6-2BA282200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141B3-3FC7-4F16-93B9-0E7D4DA5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0" y="365125"/>
            <a:ext cx="2959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Luglio (LUG) miete il grano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329336E-7417-4169-BEEE-072E1010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025E6-6570-4079-ACD1-BB5123B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0" y="365125"/>
            <a:ext cx="276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Agosto (AUG) sarchia il grano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F8AAACF-207E-4C98-9859-69B191D34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5CF68-25CA-4600-B770-D93A04D8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0" y="365125"/>
            <a:ext cx="2743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Sullo stipite destro, Giugno (IUN) falcia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5506CA-AFEC-44FC-BF91-488AB1F16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Al di sotto di archetti elegantemente decorati, i personaggi intenti nelle attività forniscono un vivace spaccato della vita medievale.       </vt:lpstr>
      <vt:lpstr>niziando dallo stipite sinistro, Dicembre (DECIS) spacca la legna</vt:lpstr>
      <vt:lpstr> Novembre (NOVb) semina  </vt:lpstr>
      <vt:lpstr>Ottobre (OCTbR) riempie la botte</vt:lpstr>
      <vt:lpstr>Settembre (SEPTbR) pigia l’uva</vt:lpstr>
      <vt:lpstr>Luglio (LUG) miete il grano</vt:lpstr>
      <vt:lpstr>Agosto (AUG) sarchia il grano</vt:lpstr>
      <vt:lpstr>Sullo stipite destro, Giugno (IUN) falcia</vt:lpstr>
      <vt:lpstr> Maggio (MAI) accudisce un cavallo  </vt:lpstr>
      <vt:lpstr>Aprile (APRl) è il Re dei Fiori</vt:lpstr>
      <vt:lpstr> Marzo (MAR) cura la vite  </vt:lpstr>
      <vt:lpstr>   Febbraio (FEB) si scalda al fuoco</vt:lpstr>
      <vt:lpstr> Gennaio (IAN) prepara gli attrezzi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4</cp:revision>
  <dcterms:created xsi:type="dcterms:W3CDTF">2021-05-18T20:33:39Z</dcterms:created>
  <dcterms:modified xsi:type="dcterms:W3CDTF">2021-05-18T23:11:50Z</dcterms:modified>
</cp:coreProperties>
</file>