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68" r:id="rId9"/>
    <p:sldId id="267" r:id="rId10"/>
    <p:sldId id="266" r:id="rId11"/>
    <p:sldId id="265" r:id="rId12"/>
    <p:sldId id="270" r:id="rId13"/>
    <p:sldId id="263" r:id="rId14"/>
    <p:sldId id="271" r:id="rId15"/>
    <p:sldId id="272" r:id="rId16"/>
    <p:sldId id="280" r:id="rId17"/>
    <p:sldId id="279" r:id="rId18"/>
    <p:sldId id="278" r:id="rId19"/>
    <p:sldId id="277" r:id="rId20"/>
    <p:sldId id="283" r:id="rId21"/>
    <p:sldId id="282" r:id="rId22"/>
    <p:sldId id="281" r:id="rId23"/>
    <p:sldId id="276" r:id="rId24"/>
    <p:sldId id="275" r:id="rId25"/>
    <p:sldId id="274" r:id="rId26"/>
    <p:sldId id="273" r:id="rId27"/>
    <p:sldId id="262"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A160A3-8070-4EEE-B008-CED25F2DF58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D6FBE57-3BA1-406D-8270-9E05F612B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16C8EA9-EBDD-4924-9729-E4E0A1FE2C21}"/>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5" name="Segnaposto piè di pagina 4">
            <a:extLst>
              <a:ext uri="{FF2B5EF4-FFF2-40B4-BE49-F238E27FC236}">
                <a16:creationId xmlns:a16="http://schemas.microsoft.com/office/drawing/2014/main" id="{F4575BC8-F646-4E0D-B38D-990DDF624F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DA9AB9-08AB-4288-B4CC-CE62D5CE348B}"/>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21591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302BC-89F4-4B07-B5CC-AF763CE6606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34F162E-77C8-483B-8A79-42830CE04A2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C3936ED-3B5D-45EE-8094-0736E1664AAE}"/>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5" name="Segnaposto piè di pagina 4">
            <a:extLst>
              <a:ext uri="{FF2B5EF4-FFF2-40B4-BE49-F238E27FC236}">
                <a16:creationId xmlns:a16="http://schemas.microsoft.com/office/drawing/2014/main" id="{27962E0C-D4FA-43D8-AC1B-F10F639862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4C7B3E-13F9-4AA9-94D8-1059E1D856D9}"/>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264287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EB82056-16CD-4F35-BCE1-D8786F7D780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55D22B0-ED92-47A7-81EF-A61A0B83DA8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0E1652-92D9-4FA7-B832-0F8EC16939DA}"/>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5" name="Segnaposto piè di pagina 4">
            <a:extLst>
              <a:ext uri="{FF2B5EF4-FFF2-40B4-BE49-F238E27FC236}">
                <a16:creationId xmlns:a16="http://schemas.microsoft.com/office/drawing/2014/main" id="{E890044C-9741-4B63-9926-A320214F14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3EFDD2-7505-4539-9FF4-3FA813127FC6}"/>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174431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CA19F8-90AB-4CBE-A1C2-476A16590A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B213E57-7D47-4C00-8E09-C7F6CA680F4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CE7A598-43C8-45A7-9F4F-B6496428E356}"/>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5" name="Segnaposto piè di pagina 4">
            <a:extLst>
              <a:ext uri="{FF2B5EF4-FFF2-40B4-BE49-F238E27FC236}">
                <a16:creationId xmlns:a16="http://schemas.microsoft.com/office/drawing/2014/main" id="{CE861C7A-6DB3-4052-A152-3DC800E904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CD6D335-26A6-4C72-9D83-7591AC0B7FD5}"/>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243569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3966F2-A933-446A-9613-DD0D95E1A29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5C335A8-711D-4712-98F4-AC8AC3283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F228967-B8B6-4BE4-A35F-C571993C7142}"/>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5" name="Segnaposto piè di pagina 4">
            <a:extLst>
              <a:ext uri="{FF2B5EF4-FFF2-40B4-BE49-F238E27FC236}">
                <a16:creationId xmlns:a16="http://schemas.microsoft.com/office/drawing/2014/main" id="{41F76398-7EF7-4ACC-B210-DBA526F182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A08A06-6DAF-4EA4-8786-EDF4380E5764}"/>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361149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A9585-7CA0-4DFC-AA47-9A0BD212A60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767539-D701-4099-944E-3D5ADAD34E5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BCDF0B2-AFB0-4A31-87EA-5E77914B980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CD11F4E-1BAF-4611-9A22-B631C20A68C7}"/>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6" name="Segnaposto piè di pagina 5">
            <a:extLst>
              <a:ext uri="{FF2B5EF4-FFF2-40B4-BE49-F238E27FC236}">
                <a16:creationId xmlns:a16="http://schemas.microsoft.com/office/drawing/2014/main" id="{44D2DE6C-889E-4A86-AD3A-83F760EBF0A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7B3631-DF7E-4878-8AF7-81A17BAACAA5}"/>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4661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18D11D-BA42-4AF7-9787-55473ACD173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41DFE0-A760-4DD9-9B87-97849832C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15AC77D-881D-4FD8-8CD0-03F84B8280F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13A59D-1DD9-47E1-8930-889E48F36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61FD2D5-4FA8-43CB-AEB9-50A7DED2923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A5B7A1C-C004-4C64-A9AD-5B0B8E360D9C}"/>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8" name="Segnaposto piè di pagina 7">
            <a:extLst>
              <a:ext uri="{FF2B5EF4-FFF2-40B4-BE49-F238E27FC236}">
                <a16:creationId xmlns:a16="http://schemas.microsoft.com/office/drawing/2014/main" id="{9DCF7648-EB9A-4472-8558-37E178FB041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296A6EC-73AC-4D3D-9E85-ACE18F5EC348}"/>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278629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6FFF5D-1A3B-4453-A61E-C6BD76242C1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53080EF-7B33-4DCC-815C-4EF4B5EBF0C3}"/>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4" name="Segnaposto piè di pagina 3">
            <a:extLst>
              <a:ext uri="{FF2B5EF4-FFF2-40B4-BE49-F238E27FC236}">
                <a16:creationId xmlns:a16="http://schemas.microsoft.com/office/drawing/2014/main" id="{75CD01FD-FAEE-4EFC-8FB0-4DA974122ED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4EF9192-02D1-4D75-AAFD-CD0F919F64B7}"/>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12887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AA6F975-9946-44E9-9FA1-19958689B9BB}"/>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3" name="Segnaposto piè di pagina 2">
            <a:extLst>
              <a:ext uri="{FF2B5EF4-FFF2-40B4-BE49-F238E27FC236}">
                <a16:creationId xmlns:a16="http://schemas.microsoft.com/office/drawing/2014/main" id="{4AE369D1-10FC-4BFA-907E-71976B4DF4C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F1B0212-01C3-4695-8E7B-5F58FCEE05BB}"/>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329337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8B5B4A-40DA-435A-AEF4-6C19B27B319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1AED24-72D2-4EF6-AB69-4E3C00A7FC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599BD3B-A568-4756-AC9E-87AF74F18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746393-0C31-4B19-9F28-53EBAF553908}"/>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6" name="Segnaposto piè di pagina 5">
            <a:extLst>
              <a:ext uri="{FF2B5EF4-FFF2-40B4-BE49-F238E27FC236}">
                <a16:creationId xmlns:a16="http://schemas.microsoft.com/office/drawing/2014/main" id="{F438F235-A65F-42B1-A338-8687F8E3E94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0A1511-6C18-4A6F-A525-D0CA25F26730}"/>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205096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720574-3ADD-469E-A593-C4FEA32B916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AD579C3-77A4-4B98-8897-E2793014C0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896AF81-C478-433F-A769-47D080A74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1EDDCE-245E-436D-AD1F-07F36DCC8FB5}"/>
              </a:ext>
            </a:extLst>
          </p:cNvPr>
          <p:cNvSpPr>
            <a:spLocks noGrp="1"/>
          </p:cNvSpPr>
          <p:nvPr>
            <p:ph type="dt" sz="half" idx="10"/>
          </p:nvPr>
        </p:nvSpPr>
        <p:spPr/>
        <p:txBody>
          <a:bodyPr/>
          <a:lstStyle/>
          <a:p>
            <a:fld id="{92022CAF-8684-4176-AF77-B4D6DB4587A9}" type="datetimeFigureOut">
              <a:rPr lang="it-IT" smtClean="0"/>
              <a:t>18/05/2021</a:t>
            </a:fld>
            <a:endParaRPr lang="it-IT"/>
          </a:p>
        </p:txBody>
      </p:sp>
      <p:sp>
        <p:nvSpPr>
          <p:cNvPr id="6" name="Segnaposto piè di pagina 5">
            <a:extLst>
              <a:ext uri="{FF2B5EF4-FFF2-40B4-BE49-F238E27FC236}">
                <a16:creationId xmlns:a16="http://schemas.microsoft.com/office/drawing/2014/main" id="{25ECBB88-494A-4CA8-AF0D-63B1311976D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BA830D-DE29-4911-9143-98E744A3A3AE}"/>
              </a:ext>
            </a:extLst>
          </p:cNvPr>
          <p:cNvSpPr>
            <a:spLocks noGrp="1"/>
          </p:cNvSpPr>
          <p:nvPr>
            <p:ph type="sldNum" sz="quarter" idx="12"/>
          </p:nvPr>
        </p:nvSpPr>
        <p:spPr/>
        <p:txBody>
          <a:bodyPr/>
          <a:lstStyle/>
          <a:p>
            <a:fld id="{03021C12-1A2B-4745-A804-54A99A7AA6D3}" type="slidenum">
              <a:rPr lang="it-IT" smtClean="0"/>
              <a:t>‹N›</a:t>
            </a:fld>
            <a:endParaRPr lang="it-IT"/>
          </a:p>
        </p:txBody>
      </p:sp>
    </p:spTree>
    <p:extLst>
      <p:ext uri="{BB962C8B-B14F-4D97-AF65-F5344CB8AC3E}">
        <p14:creationId xmlns:p14="http://schemas.microsoft.com/office/powerpoint/2010/main" val="173081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155EF2D-21CE-4D27-B54B-423EDD15F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FC58AEF-4018-4C5E-AA76-0AA0D3ABE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9B1EDCD-A3AC-4AA3-96DF-E9F858224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22CAF-8684-4176-AF77-B4D6DB4587A9}" type="datetimeFigureOut">
              <a:rPr lang="it-IT" smtClean="0"/>
              <a:t>18/05/2021</a:t>
            </a:fld>
            <a:endParaRPr lang="it-IT"/>
          </a:p>
        </p:txBody>
      </p:sp>
      <p:sp>
        <p:nvSpPr>
          <p:cNvPr id="5" name="Segnaposto piè di pagina 4">
            <a:extLst>
              <a:ext uri="{FF2B5EF4-FFF2-40B4-BE49-F238E27FC236}">
                <a16:creationId xmlns:a16="http://schemas.microsoft.com/office/drawing/2014/main" id="{981A67D0-CE6C-4598-96CF-812BA3DB6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E8319B0-5215-416F-BD0C-189AC9D55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21C12-1A2B-4745-A804-54A99A7AA6D3}" type="slidenum">
              <a:rPr lang="it-IT" smtClean="0"/>
              <a:t>‹N›</a:t>
            </a:fld>
            <a:endParaRPr lang="it-IT"/>
          </a:p>
        </p:txBody>
      </p:sp>
    </p:spTree>
    <p:extLst>
      <p:ext uri="{BB962C8B-B14F-4D97-AF65-F5344CB8AC3E}">
        <p14:creationId xmlns:p14="http://schemas.microsoft.com/office/powerpoint/2010/main" val="338332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160F938-4918-4273-A419-403AE513E795}"/>
              </a:ext>
            </a:extLst>
          </p:cNvPr>
          <p:cNvPicPr>
            <a:picLocks noChangeAspect="1"/>
          </p:cNvPicPr>
          <p:nvPr/>
        </p:nvPicPr>
        <p:blipFill>
          <a:blip r:embed="rId2"/>
          <a:stretch>
            <a:fillRect/>
          </a:stretch>
        </p:blipFill>
        <p:spPr>
          <a:xfrm>
            <a:off x="2804160" y="-34636"/>
            <a:ext cx="4549140" cy="6892636"/>
          </a:xfrm>
          <a:prstGeom prst="rect">
            <a:avLst/>
          </a:prstGeom>
        </p:spPr>
      </p:pic>
      <p:sp>
        <p:nvSpPr>
          <p:cNvPr id="2" name="Titolo 1">
            <a:extLst>
              <a:ext uri="{FF2B5EF4-FFF2-40B4-BE49-F238E27FC236}">
                <a16:creationId xmlns:a16="http://schemas.microsoft.com/office/drawing/2014/main" id="{576B823C-5074-4122-9331-315BF7ED74E2}"/>
              </a:ext>
            </a:extLst>
          </p:cNvPr>
          <p:cNvSpPr>
            <a:spLocks noGrp="1"/>
          </p:cNvSpPr>
          <p:nvPr>
            <p:ph type="ctrTitle"/>
          </p:nvPr>
        </p:nvSpPr>
        <p:spPr>
          <a:xfrm>
            <a:off x="7607300" y="1122363"/>
            <a:ext cx="4549140" cy="2387600"/>
          </a:xfrm>
        </p:spPr>
        <p:txBody>
          <a:bodyPr>
            <a:normAutofit/>
          </a:bodyPr>
          <a:lstStyle/>
          <a:p>
            <a:r>
              <a:rPr lang="it-IT" sz="2000" dirty="0"/>
              <a:t>Modena, duomo, porta </a:t>
            </a:r>
            <a:r>
              <a:rPr lang="it-IT" sz="2000" dirty="0" err="1"/>
              <a:t>lateraleguardando</a:t>
            </a:r>
            <a:r>
              <a:rPr lang="it-IT" sz="2000" dirty="0"/>
              <a:t> il duomo, a sinistra, della Pescheria</a:t>
            </a:r>
          </a:p>
        </p:txBody>
      </p:sp>
      <p:sp>
        <p:nvSpPr>
          <p:cNvPr id="3" name="Sottotitolo 2">
            <a:extLst>
              <a:ext uri="{FF2B5EF4-FFF2-40B4-BE49-F238E27FC236}">
                <a16:creationId xmlns:a16="http://schemas.microsoft.com/office/drawing/2014/main" id="{060C14A1-BF78-4123-A7BC-8B08C6FFEEA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43458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B0750D-B056-40A0-9F67-BF10E1411926}"/>
              </a:ext>
            </a:extLst>
          </p:cNvPr>
          <p:cNvSpPr>
            <a:spLocks noGrp="1"/>
          </p:cNvSpPr>
          <p:nvPr>
            <p:ph type="title"/>
          </p:nvPr>
        </p:nvSpPr>
        <p:spPr>
          <a:xfrm>
            <a:off x="9334500" y="365125"/>
            <a:ext cx="2755900" cy="1325563"/>
          </a:xfrm>
        </p:spPr>
        <p:txBody>
          <a:bodyPr>
            <a:normAutofit/>
          </a:bodyPr>
          <a:lstStyle/>
          <a:p>
            <a:endParaRPr lang="it-IT" sz="2000" dirty="0"/>
          </a:p>
        </p:txBody>
      </p:sp>
      <p:pic>
        <p:nvPicPr>
          <p:cNvPr id="7" name="Segnaposto contenuto 6">
            <a:extLst>
              <a:ext uri="{FF2B5EF4-FFF2-40B4-BE49-F238E27FC236}">
                <a16:creationId xmlns:a16="http://schemas.microsoft.com/office/drawing/2014/main" id="{6B16F5FA-5F19-4FEA-A093-F37D863565A7}"/>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0963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064D74-9B27-4130-9DAC-F578199630CC}"/>
              </a:ext>
            </a:extLst>
          </p:cNvPr>
          <p:cNvSpPr>
            <a:spLocks noGrp="1"/>
          </p:cNvSpPr>
          <p:nvPr>
            <p:ph type="title"/>
          </p:nvPr>
        </p:nvSpPr>
        <p:spPr>
          <a:xfrm>
            <a:off x="9271000" y="365125"/>
            <a:ext cx="2921000" cy="3305175"/>
          </a:xfrm>
        </p:spPr>
        <p:txBody>
          <a:bodyPr>
            <a:normAutofit/>
          </a:bodyPr>
          <a:lstStyle/>
          <a:p>
            <a:r>
              <a:rPr lang="it-IT" sz="2000" dirty="0"/>
              <a:t>L'architrave </a:t>
            </a:r>
            <a:r>
              <a:rPr lang="it-IT" sz="2000" dirty="0" err="1"/>
              <a:t>el'archivolto</a:t>
            </a:r>
            <a:r>
              <a:rPr lang="it-IT" sz="2000" dirty="0"/>
              <a:t> continuano i rimandi alla tradizione letteraria, le favole di Esopo e le vicende del ciclo cavalleresco bretone</a:t>
            </a:r>
          </a:p>
        </p:txBody>
      </p:sp>
      <p:pic>
        <p:nvPicPr>
          <p:cNvPr id="4" name="Segnaposto contenuto 3">
            <a:extLst>
              <a:ext uri="{FF2B5EF4-FFF2-40B4-BE49-F238E27FC236}">
                <a16:creationId xmlns:a16="http://schemas.microsoft.com/office/drawing/2014/main" id="{0FB95F7E-1FC4-4E85-9D5F-F228FD157905}"/>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856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FBD0FC-8BB1-408C-857F-BAA64B18AAB5}"/>
              </a:ext>
            </a:extLst>
          </p:cNvPr>
          <p:cNvSpPr>
            <a:spLocks noGrp="1"/>
          </p:cNvSpPr>
          <p:nvPr>
            <p:ph type="title"/>
          </p:nvPr>
        </p:nvSpPr>
        <p:spPr>
          <a:xfrm>
            <a:off x="9309100" y="365125"/>
            <a:ext cx="2768600" cy="1984375"/>
          </a:xfrm>
        </p:spPr>
        <p:txBody>
          <a:bodyPr>
            <a:normAutofit/>
          </a:bodyPr>
          <a:lstStyle/>
          <a:p>
            <a:r>
              <a:rPr lang="it-IT" sz="2000" dirty="0"/>
              <a:t>Un putto a cavallo di un ippocampo, tema tratta dalle decorazioni dei sarcofaghi classici.</a:t>
            </a:r>
          </a:p>
        </p:txBody>
      </p:sp>
      <p:pic>
        <p:nvPicPr>
          <p:cNvPr id="4" name="Segnaposto contenuto 3">
            <a:extLst>
              <a:ext uri="{FF2B5EF4-FFF2-40B4-BE49-F238E27FC236}">
                <a16:creationId xmlns:a16="http://schemas.microsoft.com/office/drawing/2014/main" id="{DF8D6F4F-685B-44A8-B832-8BE73481429F}"/>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7986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7AC2D-3134-4173-BC59-2585BB5AFFA6}"/>
              </a:ext>
            </a:extLst>
          </p:cNvPr>
          <p:cNvSpPr>
            <a:spLocks noGrp="1"/>
          </p:cNvSpPr>
          <p:nvPr>
            <p:ph type="title"/>
          </p:nvPr>
        </p:nvSpPr>
        <p:spPr>
          <a:xfrm>
            <a:off x="9283700" y="365125"/>
            <a:ext cx="2806700" cy="1325563"/>
          </a:xfrm>
        </p:spPr>
        <p:txBody>
          <a:bodyPr>
            <a:normAutofit/>
          </a:bodyPr>
          <a:lstStyle/>
          <a:p>
            <a:r>
              <a:rPr lang="it-IT" sz="2000" dirty="0"/>
              <a:t> Due galli che trasportano una volpe che si finge morta.</a:t>
            </a:r>
            <a:br>
              <a:rPr lang="it-IT" sz="2000" dirty="0"/>
            </a:br>
            <a:r>
              <a:rPr lang="it-IT" sz="2000" dirty="0"/>
              <a:t>	</a:t>
            </a:r>
          </a:p>
        </p:txBody>
      </p:sp>
      <p:pic>
        <p:nvPicPr>
          <p:cNvPr id="4" name="Segnaposto contenuto 3">
            <a:extLst>
              <a:ext uri="{FF2B5EF4-FFF2-40B4-BE49-F238E27FC236}">
                <a16:creationId xmlns:a16="http://schemas.microsoft.com/office/drawing/2014/main" id="{E1AE40B6-2E72-4378-9625-0E7DB3997F51}"/>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6409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D676E9-5389-4B45-87F2-E5AEB11E9A16}"/>
              </a:ext>
            </a:extLst>
          </p:cNvPr>
          <p:cNvSpPr>
            <a:spLocks noGrp="1"/>
          </p:cNvSpPr>
          <p:nvPr>
            <p:ph type="title"/>
          </p:nvPr>
        </p:nvSpPr>
        <p:spPr>
          <a:xfrm>
            <a:off x="9347200" y="365125"/>
            <a:ext cx="2717800" cy="1325563"/>
          </a:xfrm>
        </p:spPr>
        <p:txBody>
          <a:bodyPr>
            <a:normAutofit/>
          </a:bodyPr>
          <a:lstStyle/>
          <a:p>
            <a:r>
              <a:rPr lang="it-IT" sz="2000" dirty="0"/>
              <a:t>Due ibis che hanno a che fare con un serpente.</a:t>
            </a:r>
          </a:p>
        </p:txBody>
      </p:sp>
      <p:pic>
        <p:nvPicPr>
          <p:cNvPr id="4" name="Segnaposto contenuto 3">
            <a:extLst>
              <a:ext uri="{FF2B5EF4-FFF2-40B4-BE49-F238E27FC236}">
                <a16:creationId xmlns:a16="http://schemas.microsoft.com/office/drawing/2014/main" id="{F4BE80F1-3955-47D8-9D73-14EE693976A8}"/>
              </a:ext>
            </a:extLst>
          </p:cNvPr>
          <p:cNvPicPr>
            <a:picLocks noGrp="1" noChangeAspect="1"/>
          </p:cNvPicPr>
          <p:nvPr>
            <p:ph idx="1"/>
          </p:nvPr>
        </p:nvPicPr>
        <p:blipFill>
          <a:blip r:embed="rId2"/>
          <a:stretch>
            <a:fillRect/>
          </a:stretch>
        </p:blipFill>
        <p:spPr>
          <a:xfrm>
            <a:off x="-1" y="0"/>
            <a:ext cx="9168449" cy="6858000"/>
          </a:xfrm>
          <a:prstGeom prst="rect">
            <a:avLst/>
          </a:prstGeom>
        </p:spPr>
      </p:pic>
    </p:spTree>
    <p:extLst>
      <p:ext uri="{BB962C8B-B14F-4D97-AF65-F5344CB8AC3E}">
        <p14:creationId xmlns:p14="http://schemas.microsoft.com/office/powerpoint/2010/main" val="334666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560FC2-A4B2-49C1-9270-B27AD26416A4}"/>
              </a:ext>
            </a:extLst>
          </p:cNvPr>
          <p:cNvSpPr>
            <a:spLocks noGrp="1"/>
          </p:cNvSpPr>
          <p:nvPr>
            <p:ph type="title"/>
          </p:nvPr>
        </p:nvSpPr>
        <p:spPr>
          <a:xfrm>
            <a:off x="9309100" y="365125"/>
            <a:ext cx="2882900" cy="1325563"/>
          </a:xfrm>
        </p:spPr>
        <p:txBody>
          <a:bodyPr>
            <a:normAutofit/>
          </a:bodyPr>
          <a:lstStyle/>
          <a:p>
            <a:r>
              <a:rPr lang="it-IT" sz="2000" dirty="0"/>
              <a:t>Un lupo che tiene nella bocca la testa di una gru.</a:t>
            </a:r>
          </a:p>
        </p:txBody>
      </p:sp>
      <p:pic>
        <p:nvPicPr>
          <p:cNvPr id="4" name="Segnaposto contenuto 3">
            <a:extLst>
              <a:ext uri="{FF2B5EF4-FFF2-40B4-BE49-F238E27FC236}">
                <a16:creationId xmlns:a16="http://schemas.microsoft.com/office/drawing/2014/main" id="{A2D4E4AE-3374-44F2-ABA0-2F1BE5D8C286}"/>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36027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0A9DD-843D-4362-9BA5-5979B1DB4C3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D3B4534-2DFC-4D84-946A-D68265282041}"/>
              </a:ext>
            </a:extLst>
          </p:cNvPr>
          <p:cNvSpPr>
            <a:spLocks noGrp="1"/>
          </p:cNvSpPr>
          <p:nvPr>
            <p:ph idx="1"/>
          </p:nvPr>
        </p:nvSpPr>
        <p:spPr/>
        <p:txBody>
          <a:bodyPr/>
          <a:lstStyle/>
          <a:p>
            <a:r>
              <a:rPr lang="it-IT" dirty="0"/>
              <a:t> La raffigurazione dell'archivolto, dedicata ad un episodio delle vicende arturiane, è una delle più famose tra quelle dedicate a questo filone narrativo molto in voga.</a:t>
            </a:r>
          </a:p>
          <a:p>
            <a:endParaRPr lang="it-IT" dirty="0"/>
          </a:p>
          <a:p>
            <a:r>
              <a:rPr lang="it-IT" dirty="0"/>
              <a:t>Degna di nota la presenza di questi temi all'inizio del XII secolo quando l'esplosione della moda si fa risalire alla seconda metà del XII secolo, ai tempi di Chretien de Troyes.</a:t>
            </a:r>
          </a:p>
          <a:p>
            <a:endParaRPr lang="it-IT" dirty="0"/>
          </a:p>
        </p:txBody>
      </p:sp>
    </p:spTree>
    <p:extLst>
      <p:ext uri="{BB962C8B-B14F-4D97-AF65-F5344CB8AC3E}">
        <p14:creationId xmlns:p14="http://schemas.microsoft.com/office/powerpoint/2010/main" val="3072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1F5769-019D-487B-BE5F-70067ACEE610}"/>
              </a:ext>
            </a:extLst>
          </p:cNvPr>
          <p:cNvSpPr>
            <a:spLocks noGrp="1"/>
          </p:cNvSpPr>
          <p:nvPr>
            <p:ph type="title"/>
          </p:nvPr>
        </p:nvSpPr>
        <p:spPr>
          <a:xfrm>
            <a:off x="9245600" y="365125"/>
            <a:ext cx="2844800" cy="3063875"/>
          </a:xfrm>
        </p:spPr>
        <p:txBody>
          <a:bodyPr>
            <a:normAutofit/>
          </a:bodyPr>
          <a:lstStyle/>
          <a:p>
            <a:r>
              <a:rPr lang="it-IT" sz="2000" dirty="0"/>
              <a:t> MARDOC tiene prigioniera del suo castello WINLOGEE. Si noti l'accuratezza della raffigurazione delle strutture del castello e dell'acqua del fossato</a:t>
            </a:r>
            <a:br>
              <a:rPr lang="it-IT" sz="2000" dirty="0"/>
            </a:br>
            <a:r>
              <a:rPr lang="it-IT" sz="2000" dirty="0"/>
              <a:t>	</a:t>
            </a:r>
          </a:p>
        </p:txBody>
      </p:sp>
      <p:pic>
        <p:nvPicPr>
          <p:cNvPr id="4" name="Segnaposto contenuto 3">
            <a:extLst>
              <a:ext uri="{FF2B5EF4-FFF2-40B4-BE49-F238E27FC236}">
                <a16:creationId xmlns:a16="http://schemas.microsoft.com/office/drawing/2014/main" id="{B33C62F4-D29E-4502-9C98-A5B76EDC84DF}"/>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6653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B5219A-76DF-4272-A3C5-5BD3B6A8687F}"/>
              </a:ext>
            </a:extLst>
          </p:cNvPr>
          <p:cNvSpPr>
            <a:spLocks noGrp="1"/>
          </p:cNvSpPr>
          <p:nvPr>
            <p:ph type="title"/>
          </p:nvPr>
        </p:nvSpPr>
        <p:spPr>
          <a:xfrm>
            <a:off x="9271000" y="365125"/>
            <a:ext cx="2921000" cy="1325563"/>
          </a:xfrm>
        </p:spPr>
        <p:txBody>
          <a:bodyPr>
            <a:normAutofit/>
          </a:bodyPr>
          <a:lstStyle/>
          <a:p>
            <a:r>
              <a:rPr lang="it-IT" sz="2000" dirty="0"/>
              <a:t>Re Artù (ARTURUS DE BRETANIA) ed i suoi cavalieri assaltano il castello</a:t>
            </a:r>
          </a:p>
        </p:txBody>
      </p:sp>
      <p:pic>
        <p:nvPicPr>
          <p:cNvPr id="4" name="Segnaposto contenuto 3">
            <a:extLst>
              <a:ext uri="{FF2B5EF4-FFF2-40B4-BE49-F238E27FC236}">
                <a16:creationId xmlns:a16="http://schemas.microsoft.com/office/drawing/2014/main" id="{9DFB50F8-B597-4198-81BA-C239169B5F00}"/>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238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DE5254-B57E-4B64-A8A0-3121FAD41EA2}"/>
              </a:ext>
            </a:extLst>
          </p:cNvPr>
          <p:cNvSpPr>
            <a:spLocks noGrp="1"/>
          </p:cNvSpPr>
          <p:nvPr>
            <p:ph type="title"/>
          </p:nvPr>
        </p:nvSpPr>
        <p:spPr>
          <a:xfrm>
            <a:off x="9283700" y="365125"/>
            <a:ext cx="2908300" cy="4257675"/>
          </a:xfrm>
        </p:spPr>
        <p:txBody>
          <a:bodyPr>
            <a:normAutofit/>
          </a:bodyPr>
          <a:lstStyle/>
          <a:p>
            <a:r>
              <a:rPr lang="it-IT" sz="2000" dirty="0"/>
              <a:t>Ne nascono degli scontri con i difensori del castello: BURMALTUS affronta Artù con un piccone...</a:t>
            </a:r>
          </a:p>
        </p:txBody>
      </p:sp>
      <p:pic>
        <p:nvPicPr>
          <p:cNvPr id="4" name="Segnaposto contenuto 3">
            <a:extLst>
              <a:ext uri="{FF2B5EF4-FFF2-40B4-BE49-F238E27FC236}">
                <a16:creationId xmlns:a16="http://schemas.microsoft.com/office/drawing/2014/main" id="{3A1AE0C4-4393-4C20-8043-4A6BC8529E72}"/>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134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0D625D-EE03-4EAF-877C-C2FAED60B4CC}"/>
              </a:ext>
            </a:extLst>
          </p:cNvPr>
          <p:cNvSpPr>
            <a:spLocks noGrp="1"/>
          </p:cNvSpPr>
          <p:nvPr>
            <p:ph type="title"/>
          </p:nvPr>
        </p:nvSpPr>
        <p:spPr>
          <a:xfrm>
            <a:off x="4660900" y="365125"/>
            <a:ext cx="7353300" cy="6492875"/>
          </a:xfrm>
        </p:spPr>
        <p:txBody>
          <a:bodyPr>
            <a:normAutofit fontScale="90000"/>
          </a:bodyPr>
          <a:lstStyle/>
          <a:p>
            <a:r>
              <a:rPr lang="it-IT" sz="2000" dirty="0"/>
              <a:t>Sulla faccia interna degli stipiti si snoda il ciclo dei Mesi, che non si trova a decorare, come talora accade, la facciata principale della cattedrale. Nello stipite di destra in basso l’anno comincia con Gennaio per poi riprendere con Luglio nella parte inferiore dello stipite di sinistra.</a:t>
            </a:r>
            <a:br>
              <a:rPr lang="it-IT" sz="2000" dirty="0"/>
            </a:br>
            <a:br>
              <a:rPr lang="it-IT" sz="2000" dirty="0"/>
            </a:br>
            <a:r>
              <a:rPr lang="it-IT" sz="2000" dirty="0"/>
              <a:t>Ogni mese viene rappresentato da un contadino colto in un'azione tipica della stagione. A Gennaio  taglia le setole in una gamba di un maiale; a Febbraio si scalda mani e piedi vicino al fuoco; a Marzo taglia la vite; ad Aprile al contadino si sostituisce un nobile con un fiore in mano, a segnare l’inizio della primavera; a Maggio il nobile afferra le briglie di un cavallo, ricordando che è venuta la stagione per andare in guerra; a Giugno ritorna il lavoro del contadino che impugna una grande falce.</a:t>
            </a:r>
            <a:br>
              <a:rPr lang="it-IT" sz="2000" dirty="0"/>
            </a:br>
            <a:br>
              <a:rPr lang="it-IT" sz="2000" dirty="0"/>
            </a:br>
            <a:r>
              <a:rPr lang="it-IT" sz="2000" dirty="0"/>
              <a:t>A Luglio la mietitura; in Agosto il contadino batte le spighe mature; con Settembre si apre la stagione della vendemmia;  a Ottobre si travasa il vino in una botte; Novembre è il momento di estrarre dalla sacca i semi di grano che il solito contadino cosparge a spaglio; a Dicembre spacca con l’ascia un tronco, che tiene </a:t>
            </a:r>
            <a:r>
              <a:rPr lang="it-IT" sz="2000" dirty="0" err="1"/>
              <a:t>tretto</a:t>
            </a:r>
            <a:r>
              <a:rPr lang="it-IT" sz="2000" dirty="0"/>
              <a:t> tra le gambe.</a:t>
            </a:r>
            <a:br>
              <a:rPr lang="it-IT" sz="2000" dirty="0"/>
            </a:br>
            <a:br>
              <a:rPr lang="it-IT" sz="2000" dirty="0"/>
            </a:br>
            <a:r>
              <a:rPr lang="it-IT" sz="2000" dirty="0"/>
              <a:t>Ciascuna figurazione è individuata da un’iscrizione recante, in forma abbreviata, il nome del mese corrispondente.</a:t>
            </a:r>
            <a:br>
              <a:rPr lang="it-IT" sz="2000" dirty="0"/>
            </a:br>
            <a:br>
              <a:rPr lang="it-IT" sz="2000" dirty="0"/>
            </a:br>
            <a:r>
              <a:rPr lang="it-IT" sz="2000" dirty="0"/>
              <a:t>Scene del ciclo arturiano</a:t>
            </a:r>
          </a:p>
        </p:txBody>
      </p:sp>
      <p:pic>
        <p:nvPicPr>
          <p:cNvPr id="4" name="Segnaposto contenuto 3">
            <a:extLst>
              <a:ext uri="{FF2B5EF4-FFF2-40B4-BE49-F238E27FC236}">
                <a16:creationId xmlns:a16="http://schemas.microsoft.com/office/drawing/2014/main" id="{42A590C8-8389-4F79-8385-78F5C08BE264}"/>
              </a:ext>
            </a:extLst>
          </p:cNvPr>
          <p:cNvPicPr>
            <a:picLocks noGrp="1" noChangeAspect="1"/>
          </p:cNvPicPr>
          <p:nvPr>
            <p:ph idx="1"/>
          </p:nvPr>
        </p:nvPicPr>
        <p:blipFill>
          <a:blip r:embed="rId2"/>
          <a:stretch>
            <a:fillRect/>
          </a:stretch>
        </p:blipFill>
        <p:spPr>
          <a:xfrm>
            <a:off x="0" y="0"/>
            <a:ext cx="4406265" cy="6858000"/>
          </a:xfrm>
          <a:prstGeom prst="rect">
            <a:avLst/>
          </a:prstGeom>
        </p:spPr>
      </p:pic>
    </p:spTree>
    <p:extLst>
      <p:ext uri="{BB962C8B-B14F-4D97-AF65-F5344CB8AC3E}">
        <p14:creationId xmlns:p14="http://schemas.microsoft.com/office/powerpoint/2010/main" val="252681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2EED6C-FFDD-4FB4-8EF9-94F8A535C3E8}"/>
              </a:ext>
            </a:extLst>
          </p:cNvPr>
          <p:cNvSpPr>
            <a:spLocks noGrp="1"/>
          </p:cNvSpPr>
          <p:nvPr>
            <p:ph type="title"/>
          </p:nvPr>
        </p:nvSpPr>
        <p:spPr>
          <a:xfrm>
            <a:off x="9258300" y="365125"/>
            <a:ext cx="2806700" cy="3444875"/>
          </a:xfrm>
        </p:spPr>
        <p:txBody>
          <a:bodyPr>
            <a:normAutofit/>
          </a:bodyPr>
          <a:lstStyle/>
          <a:p>
            <a:r>
              <a:rPr lang="it-IT" sz="2800" dirty="0"/>
              <a:t>ISDERNUS.</a:t>
            </a:r>
            <a:br>
              <a:rPr lang="it-IT" sz="2800" dirty="0"/>
            </a:br>
            <a:r>
              <a:rPr lang="it-IT" sz="2800" dirty="0"/>
              <a:t>Si noti il sapiente uso del trapano per rendere al meglio i dettagli delle armature.</a:t>
            </a:r>
          </a:p>
        </p:txBody>
      </p:sp>
      <p:pic>
        <p:nvPicPr>
          <p:cNvPr id="4" name="Segnaposto contenuto 3">
            <a:extLst>
              <a:ext uri="{FF2B5EF4-FFF2-40B4-BE49-F238E27FC236}">
                <a16:creationId xmlns:a16="http://schemas.microsoft.com/office/drawing/2014/main" id="{5F729FF3-B123-4093-A7B2-15600B15FD6A}"/>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4070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F67C3-091F-4D66-AE5D-19AE3779159B}"/>
              </a:ext>
            </a:extLst>
          </p:cNvPr>
          <p:cNvSpPr>
            <a:spLocks noGrp="1"/>
          </p:cNvSpPr>
          <p:nvPr>
            <p:ph type="title"/>
          </p:nvPr>
        </p:nvSpPr>
        <p:spPr>
          <a:xfrm>
            <a:off x="9309100" y="3086100"/>
            <a:ext cx="2882900" cy="1714500"/>
          </a:xfrm>
        </p:spPr>
        <p:txBody>
          <a:bodyPr>
            <a:normAutofit/>
          </a:bodyPr>
          <a:lstStyle/>
          <a:p>
            <a:r>
              <a:rPr lang="it-IT" sz="2000" dirty="0"/>
              <a:t>...mentre CARPADUS affronta GALVAGIN che è seguito da GALVAIUN e CHE. </a:t>
            </a:r>
          </a:p>
        </p:txBody>
      </p:sp>
      <p:pic>
        <p:nvPicPr>
          <p:cNvPr id="4" name="Segnaposto contenuto 3">
            <a:extLst>
              <a:ext uri="{FF2B5EF4-FFF2-40B4-BE49-F238E27FC236}">
                <a16:creationId xmlns:a16="http://schemas.microsoft.com/office/drawing/2014/main" id="{BA6D9802-5D59-461A-91C1-5E8DE999A255}"/>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5390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596EF5-5D48-4BAC-9747-F8728662D89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48EA5A4-9134-439F-B82A-900528C1A981}"/>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33321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AC16F-AD82-4A7E-A927-A23988ECA39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725D4B4-BDC8-4697-843C-C8945F6975E8}"/>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189549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6A733-0A28-4500-AE18-06E4BDBAC2A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546E9F6-6C1F-4EF2-B84C-CE6D53AEFD7F}"/>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904605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53397-F938-4201-800A-DEB1386256B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CE0D43F-7A94-48F9-AF74-59F66B36EC78}"/>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65555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393FC-FF52-4AC6-9675-A1432508898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3DBE1CE-84F4-4059-B536-CB88C9FDEEEE}"/>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04822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2F4611-E43C-493B-B477-382508A73226}"/>
              </a:ext>
            </a:extLst>
          </p:cNvPr>
          <p:cNvSpPr>
            <a:spLocks noGrp="1"/>
          </p:cNvSpPr>
          <p:nvPr>
            <p:ph type="title"/>
          </p:nvPr>
        </p:nvSpPr>
        <p:spPr>
          <a:xfrm>
            <a:off x="9296400" y="365125"/>
            <a:ext cx="2755900" cy="1325563"/>
          </a:xfrm>
        </p:spPr>
        <p:txBody>
          <a:bodyPr>
            <a:normAutofit/>
          </a:bodyPr>
          <a:lstStyle/>
          <a:p>
            <a:br>
              <a:rPr lang="it-IT" sz="2000" dirty="0"/>
            </a:br>
            <a:endParaRPr lang="it-IT" sz="2000" dirty="0"/>
          </a:p>
        </p:txBody>
      </p:sp>
      <p:pic>
        <p:nvPicPr>
          <p:cNvPr id="4" name="Segnaposto contenuto 3">
            <a:extLst>
              <a:ext uri="{FF2B5EF4-FFF2-40B4-BE49-F238E27FC236}">
                <a16:creationId xmlns:a16="http://schemas.microsoft.com/office/drawing/2014/main" id="{37677647-BD05-4DF1-B09B-D61652F957C9}"/>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900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AEECF-9C7F-4754-9885-FA32FB48824B}"/>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55DFBAC8-A53C-431A-852D-13DFAC5A2072}"/>
              </a:ext>
            </a:extLst>
          </p:cNvPr>
          <p:cNvPicPr>
            <a:picLocks noGrp="1" noChangeAspect="1"/>
          </p:cNvPicPr>
          <p:nvPr>
            <p:ph idx="1"/>
          </p:nvPr>
        </p:nvPicPr>
        <p:blipFill>
          <a:blip r:embed="rId2"/>
          <a:stretch>
            <a:fillRect/>
          </a:stretch>
        </p:blipFill>
        <p:spPr>
          <a:xfrm>
            <a:off x="0" y="0"/>
            <a:ext cx="10430418" cy="6858000"/>
          </a:xfrm>
          <a:prstGeom prst="rect">
            <a:avLst/>
          </a:prstGeom>
        </p:spPr>
      </p:pic>
    </p:spTree>
    <p:extLst>
      <p:ext uri="{BB962C8B-B14F-4D97-AF65-F5344CB8AC3E}">
        <p14:creationId xmlns:p14="http://schemas.microsoft.com/office/powerpoint/2010/main" val="291255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F1740B-8B98-4714-9F7E-D723191C2D8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E40A706-6E63-428B-AE37-52FA1FE23344}"/>
              </a:ext>
            </a:extLst>
          </p:cNvPr>
          <p:cNvSpPr>
            <a:spLocks noGrp="1"/>
          </p:cNvSpPr>
          <p:nvPr>
            <p:ph idx="1"/>
          </p:nvPr>
        </p:nvSpPr>
        <p:spPr>
          <a:xfrm>
            <a:off x="0" y="0"/>
            <a:ext cx="12077700" cy="6176963"/>
          </a:xfrm>
        </p:spPr>
        <p:txBody>
          <a:bodyPr>
            <a:normAutofit/>
          </a:bodyPr>
          <a:lstStyle/>
          <a:p>
            <a:r>
              <a:rPr lang="it-IT" sz="2000" dirty="0"/>
              <a:t>La raffigurazione dell’archivolto descrive l’assalto ad un castello fortificato entro il quale, separata da una barriera di acque, una donna è prigioniera. Fuori si anima l’attacco delle schiere avversarie: tre cavalieri armati sopraggiungono simmetricamente da ciascuno dei due lati in direzione del castello. La superiorità numerica dei sei cavalieri sopraggiungenti rispetto alle tre figure maschili appartenenti al castello fortificato fa supporre l’esito dello scontro.</a:t>
            </a:r>
          </a:p>
          <a:p>
            <a:endParaRPr lang="it-IT" sz="2000" dirty="0"/>
          </a:p>
          <a:p>
            <a:r>
              <a:rPr lang="it-IT" sz="2000" dirty="0"/>
              <a:t>Sulla cornice dell’archivolto sono incisi i nomi che individuano i personaggi: in corrispondenza del secondo cavaliere a sinistra vi è il nome di Artù, l’unico a mostrarsi a viso scoperto. </a:t>
            </a:r>
          </a:p>
          <a:p>
            <a:r>
              <a:rPr lang="it-IT" sz="2000" dirty="0"/>
              <a:t>Nel proporre la datazione dell’archivolto, la critica si è divisa tra due ipotesi. La prima situa le sculture di questo ciclo arturiano entro il 1130, cioè prima della redazione scritta di tali leggende nella Historia </a:t>
            </a:r>
            <a:r>
              <a:rPr lang="it-IT" sz="2000" dirty="0" err="1"/>
              <a:t>Regum</a:t>
            </a:r>
            <a:r>
              <a:rPr lang="it-IT" sz="2000" dirty="0"/>
              <a:t> </a:t>
            </a:r>
            <a:r>
              <a:rPr lang="it-IT" sz="2000" dirty="0" err="1"/>
              <a:t>Britanniae</a:t>
            </a:r>
            <a:r>
              <a:rPr lang="it-IT" sz="2000" dirty="0"/>
              <a:t>. Proprio l’esistenza di questo testo scritto fornisce, dall’altra parte, uno dei principali argomenti per spostarne la datazione alla seconda metà del XII secolo</a:t>
            </a:r>
          </a:p>
        </p:txBody>
      </p:sp>
    </p:spTree>
    <p:extLst>
      <p:ext uri="{BB962C8B-B14F-4D97-AF65-F5344CB8AC3E}">
        <p14:creationId xmlns:p14="http://schemas.microsoft.com/office/powerpoint/2010/main" val="409310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3365C-4E37-4273-89AB-D7509342FBD1}"/>
              </a:ext>
            </a:extLst>
          </p:cNvPr>
          <p:cNvSpPr>
            <a:spLocks noGrp="1"/>
          </p:cNvSpPr>
          <p:nvPr>
            <p:ph type="title"/>
          </p:nvPr>
        </p:nvSpPr>
        <p:spPr>
          <a:xfrm>
            <a:off x="5270500" y="365125"/>
            <a:ext cx="6781800" cy="3355975"/>
          </a:xfrm>
        </p:spPr>
        <p:txBody>
          <a:bodyPr>
            <a:normAutofit/>
          </a:bodyPr>
          <a:lstStyle/>
          <a:p>
            <a:r>
              <a:rPr lang="it-IT" sz="2000" dirty="0"/>
              <a:t>l fianco sinistro del duomo presenta la cosiddetta Porta della Pescheria, o delle Beccherie". Coperto da un protiro a due piani, il portale è caratterizzato da sculture che richiamano la vita terrena dell'Uomo: vi si richiamano le attività guerresche e le attività quotidiane, riassunte dal Ciclo dei Mesi degli stipiti interni.</a:t>
            </a:r>
          </a:p>
        </p:txBody>
      </p:sp>
      <p:pic>
        <p:nvPicPr>
          <p:cNvPr id="4" name="Segnaposto contenuto 3">
            <a:extLst>
              <a:ext uri="{FF2B5EF4-FFF2-40B4-BE49-F238E27FC236}">
                <a16:creationId xmlns:a16="http://schemas.microsoft.com/office/drawing/2014/main" id="{60F8F0A7-94B7-4569-91D3-B97CAE10DBA8}"/>
              </a:ext>
            </a:extLst>
          </p:cNvPr>
          <p:cNvPicPr>
            <a:picLocks noGrp="1" noChangeAspect="1"/>
          </p:cNvPicPr>
          <p:nvPr>
            <p:ph idx="1"/>
          </p:nvPr>
        </p:nvPicPr>
        <p:blipFill>
          <a:blip r:embed="rId2"/>
          <a:stretch>
            <a:fillRect/>
          </a:stretch>
        </p:blipFill>
        <p:spPr>
          <a:xfrm>
            <a:off x="0" y="0"/>
            <a:ext cx="5143499" cy="6858000"/>
          </a:xfrm>
          <a:prstGeom prst="rect">
            <a:avLst/>
          </a:prstGeom>
        </p:spPr>
      </p:pic>
    </p:spTree>
    <p:extLst>
      <p:ext uri="{BB962C8B-B14F-4D97-AF65-F5344CB8AC3E}">
        <p14:creationId xmlns:p14="http://schemas.microsoft.com/office/powerpoint/2010/main" val="256861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096769-F997-4992-84C6-6A54EFB76E93}"/>
              </a:ext>
            </a:extLst>
          </p:cNvPr>
          <p:cNvSpPr>
            <a:spLocks noGrp="1"/>
          </p:cNvSpPr>
          <p:nvPr>
            <p:ph type="title"/>
          </p:nvPr>
        </p:nvSpPr>
        <p:spPr>
          <a:xfrm>
            <a:off x="5651500" y="365125"/>
            <a:ext cx="5702300" cy="5311775"/>
          </a:xfrm>
        </p:spPr>
        <p:txBody>
          <a:bodyPr>
            <a:normAutofit/>
          </a:bodyPr>
          <a:lstStyle/>
          <a:p>
            <a:r>
              <a:rPr lang="it-IT" sz="2000" dirty="0"/>
              <a:t>l livello inferiore del protiro presenta due colonne con capitelli fogliati che poggiano su due leoni stilofori, sicuramente provenienti da opere diverse e qui riutilizzati durante una delle ristrutturazioni del portale.</a:t>
            </a:r>
            <a:br>
              <a:rPr lang="it-IT" sz="2000" dirty="0"/>
            </a:br>
            <a:br>
              <a:rPr lang="it-IT" sz="2000" dirty="0"/>
            </a:br>
            <a:r>
              <a:rPr lang="it-IT" sz="2000" dirty="0"/>
              <a:t>I piedritti presentano sul lato esterno una decorazione a girali dalla struttura piuttosto disordinata tra i quali trovano posto animali fantastici, uomini intenti in varie attività, raffigurazioni di fiabe. In basso due telamoni sorreggono il fregio</a:t>
            </a:r>
          </a:p>
        </p:txBody>
      </p:sp>
      <p:pic>
        <p:nvPicPr>
          <p:cNvPr id="4" name="Segnaposto contenuto 3">
            <a:extLst>
              <a:ext uri="{FF2B5EF4-FFF2-40B4-BE49-F238E27FC236}">
                <a16:creationId xmlns:a16="http://schemas.microsoft.com/office/drawing/2014/main" id="{DD254FEB-39B6-42BD-BCAC-0B6F2A745A02}"/>
              </a:ext>
            </a:extLst>
          </p:cNvPr>
          <p:cNvPicPr>
            <a:picLocks noGrp="1" noChangeAspect="1"/>
          </p:cNvPicPr>
          <p:nvPr>
            <p:ph idx="1"/>
          </p:nvPr>
        </p:nvPicPr>
        <p:blipFill>
          <a:blip r:embed="rId2"/>
          <a:stretch>
            <a:fillRect/>
          </a:stretch>
        </p:blipFill>
        <p:spPr>
          <a:xfrm>
            <a:off x="0" y="0"/>
            <a:ext cx="5143499" cy="6858000"/>
          </a:xfrm>
          <a:prstGeom prst="rect">
            <a:avLst/>
          </a:prstGeom>
        </p:spPr>
      </p:pic>
    </p:spTree>
    <p:extLst>
      <p:ext uri="{BB962C8B-B14F-4D97-AF65-F5344CB8AC3E}">
        <p14:creationId xmlns:p14="http://schemas.microsoft.com/office/powerpoint/2010/main" val="6358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99DF59-C708-47DE-AAD2-1F72D8A56201}"/>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00A76401-05D4-4BC5-B60B-CB5F48538B4D}"/>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416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FC77A-8C1E-47AE-B3BD-50162F8237B9}"/>
              </a:ext>
            </a:extLst>
          </p:cNvPr>
          <p:cNvSpPr>
            <a:spLocks noGrp="1"/>
          </p:cNvSpPr>
          <p:nvPr>
            <p:ph type="title"/>
          </p:nvPr>
        </p:nvSpPr>
        <p:spPr>
          <a:xfrm>
            <a:off x="9271000" y="365125"/>
            <a:ext cx="2921000" cy="1325563"/>
          </a:xfrm>
        </p:spPr>
        <p:txBody>
          <a:bodyPr>
            <a:normAutofit/>
          </a:bodyPr>
          <a:lstStyle/>
          <a:p>
            <a:r>
              <a:rPr lang="it-IT" sz="2000" dirty="0"/>
              <a:t>La lupo e la gru che bevono in un'anfora...</a:t>
            </a:r>
          </a:p>
        </p:txBody>
      </p:sp>
      <p:pic>
        <p:nvPicPr>
          <p:cNvPr id="4" name="Segnaposto contenuto 3">
            <a:extLst>
              <a:ext uri="{FF2B5EF4-FFF2-40B4-BE49-F238E27FC236}">
                <a16:creationId xmlns:a16="http://schemas.microsoft.com/office/drawing/2014/main" id="{D5ECE87B-B455-44B7-B39B-CFABF98B7AF7}"/>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6721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6734E-0C52-471C-9AD6-89F550226BDA}"/>
              </a:ext>
            </a:extLst>
          </p:cNvPr>
          <p:cNvSpPr>
            <a:spLocks noGrp="1"/>
          </p:cNvSpPr>
          <p:nvPr>
            <p:ph type="title"/>
          </p:nvPr>
        </p:nvSpPr>
        <p:spPr>
          <a:xfrm>
            <a:off x="9245600" y="365125"/>
            <a:ext cx="2946400" cy="1325563"/>
          </a:xfrm>
        </p:spPr>
        <p:txBody>
          <a:bodyPr>
            <a:normAutofit fontScale="90000"/>
          </a:bodyPr>
          <a:lstStyle/>
          <a:p>
            <a:br>
              <a:rPr lang="it-IT" sz="2000" dirty="0"/>
            </a:br>
            <a:br>
              <a:rPr lang="it-IT" sz="2000" dirty="0"/>
            </a:br>
            <a:r>
              <a:rPr lang="it-IT" sz="2000" dirty="0"/>
              <a:t>...il corvo e la volpe.</a:t>
            </a:r>
            <a:br>
              <a:rPr lang="it-IT" sz="2000" dirty="0"/>
            </a:br>
            <a:r>
              <a:rPr lang="it-IT" sz="2000" dirty="0"/>
              <a:t>		</a:t>
            </a:r>
            <a:br>
              <a:rPr lang="it-IT" sz="2000" dirty="0"/>
            </a:br>
            <a:endParaRPr lang="it-IT" sz="2000" dirty="0"/>
          </a:p>
        </p:txBody>
      </p:sp>
      <p:pic>
        <p:nvPicPr>
          <p:cNvPr id="4" name="Segnaposto contenuto 3">
            <a:extLst>
              <a:ext uri="{FF2B5EF4-FFF2-40B4-BE49-F238E27FC236}">
                <a16:creationId xmlns:a16="http://schemas.microsoft.com/office/drawing/2014/main" id="{3CF739E9-F41E-459A-8757-FBBC259C9901}"/>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23978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Widescreen</PresentationFormat>
  <Paragraphs>24</Paragraphs>
  <Slides>27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Calibri</vt:lpstr>
      <vt:lpstr>Calibri Light</vt:lpstr>
      <vt:lpstr>Tema di Office</vt:lpstr>
      <vt:lpstr>Modena, duomo, porta lateraleguardando il duomo, a sinistra, della Pescheria</vt:lpstr>
      <vt:lpstr>Sulla faccia interna degli stipiti si snoda il ciclo dei Mesi, che non si trova a decorare, come talora accade, la facciata principale della cattedrale. Nello stipite di destra in basso l’anno comincia con Gennaio per poi riprendere con Luglio nella parte inferiore dello stipite di sinistra.  Ogni mese viene rappresentato da un contadino colto in un'azione tipica della stagione. A Gennaio  taglia le setole in una gamba di un maiale; a Febbraio si scalda mani e piedi vicino al fuoco; a Marzo taglia la vite; ad Aprile al contadino si sostituisce un nobile con un fiore in mano, a segnare l’inizio della primavera; a Maggio il nobile afferra le briglie di un cavallo, ricordando che è venuta la stagione per andare in guerra; a Giugno ritorna il lavoro del contadino che impugna una grande falce.  A Luglio la mietitura; in Agosto il contadino batte le spighe mature; con Settembre si apre la stagione della vendemmia;  a Ottobre si travasa il vino in una botte; Novembre è il momento di estrarre dalla sacca i semi di grano che il solito contadino cosparge a spaglio; a Dicembre spacca con l’ascia un tronco, che tiene tretto tra le gambe.  Ciascuna figurazione è individuata da un’iscrizione recante, in forma abbreviata, il nome del mese corrispondente.  Scene del ciclo arturiano</vt:lpstr>
      <vt:lpstr>Presentazione standard di PowerPoint</vt:lpstr>
      <vt:lpstr>Presentazione standard di PowerPoint</vt:lpstr>
      <vt:lpstr>l fianco sinistro del duomo presenta la cosiddetta Porta della Pescheria, o delle Beccherie". Coperto da un protiro a due piani, il portale è caratterizzato da sculture che richiamano la vita terrena dell'Uomo: vi si richiamano le attività guerresche e le attività quotidiane, riassunte dal Ciclo dei Mesi degli stipiti interni.</vt:lpstr>
      <vt:lpstr>l livello inferiore del protiro presenta due colonne con capitelli fogliati che poggiano su due leoni stilofori, sicuramente provenienti da opere diverse e qui riutilizzati durante una delle ristrutturazioni del portale.  I piedritti presentano sul lato esterno una decorazione a girali dalla struttura piuttosto disordinata tra i quali trovano posto animali fantastici, uomini intenti in varie attività, raffigurazioni di fiabe. In basso due telamoni sorreggono il fregio</vt:lpstr>
      <vt:lpstr>Presentazione standard di PowerPoint</vt:lpstr>
      <vt:lpstr>La lupo e la gru che bevono in un'anfora...</vt:lpstr>
      <vt:lpstr>  ...il corvo e la volpe.    </vt:lpstr>
      <vt:lpstr>Presentazione standard di PowerPoint</vt:lpstr>
      <vt:lpstr>L'architrave el'archivolto continuano i rimandi alla tradizione letteraria, le favole di Esopo e le vicende del ciclo cavalleresco bretone</vt:lpstr>
      <vt:lpstr>Un putto a cavallo di un ippocampo, tema tratta dalle decorazioni dei sarcofaghi classici.</vt:lpstr>
      <vt:lpstr> Due galli che trasportano una volpe che si finge morta.  </vt:lpstr>
      <vt:lpstr>Due ibis che hanno a che fare con un serpente.</vt:lpstr>
      <vt:lpstr>Un lupo che tiene nella bocca la testa di una gru.</vt:lpstr>
      <vt:lpstr>Presentazione standard di PowerPoint</vt:lpstr>
      <vt:lpstr> MARDOC tiene prigioniera del suo castello WINLOGEE. Si noti l'accuratezza della raffigurazione delle strutture del castello e dell'acqua del fossato  </vt:lpstr>
      <vt:lpstr>Re Artù (ARTURUS DE BRETANIA) ed i suoi cavalieri assaltano il castello</vt:lpstr>
      <vt:lpstr>Ne nascono degli scontri con i difensori del castello: BURMALTUS affronta Artù con un piccone...</vt:lpstr>
      <vt:lpstr>ISDERNUS. Si noti il sapiente uso del trapano per rendere al meglio i dettagli delle armature.</vt:lpstr>
      <vt:lpstr>...mentre CARPADUS affronta GALVAGIN che è seguito da GALVAIUN e CHE. </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Modena, duomo, porta lateraleguardando il duomo, a sinistra, della Pescheria</dc:title>
  <dc:creator>Secondo Brunelli</dc:creator>
  <cp:lastModifiedBy>Secondo Brunelli</cp:lastModifiedBy>
  <cp:revision>7</cp:revision>
  <dcterms:created xsi:type="dcterms:W3CDTF">2021-05-18T19:36:09Z</dcterms:created>
  <dcterms:modified xsi:type="dcterms:W3CDTF">2021-05-18T20:33:26Z</dcterms:modified>
</cp:coreProperties>
</file>