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58" r:id="rId11"/>
    <p:sldId id="257" r:id="rId12"/>
    <p:sldId id="272" r:id="rId13"/>
    <p:sldId id="271" r:id="rId14"/>
    <p:sldId id="270" r:id="rId15"/>
    <p:sldId id="269" r:id="rId16"/>
    <p:sldId id="268" r:id="rId17"/>
    <p:sldId id="267" r:id="rId18"/>
    <p:sldId id="273" r:id="rId19"/>
    <p:sldId id="274" r:id="rId2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9357AA-CF5B-473C-8340-9C0ED69F25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9705A60-0235-42B6-BB33-24348DE72D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6E165C6-2D4E-4A14-82E2-4B47241BF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AEF8A-F101-488A-8046-4350E0A9A913}" type="datetimeFigureOut">
              <a:rPr lang="it-IT" smtClean="0"/>
              <a:t>25/05/2021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A2CF687-FFF7-4282-A29B-B47C9A66A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238FFA8-6EFF-4F19-8E1D-5B2FC50EE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030B0-82AF-499F-969A-1DD043FC2B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39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067258-BAC7-4BB2-978B-ECEB3B2F6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7D193CB-2D7B-4C77-A18F-C24FCC4554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3AF0CE6-9D04-42A4-9387-282E1C4F2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AEF8A-F101-488A-8046-4350E0A9A913}" type="datetimeFigureOut">
              <a:rPr lang="it-IT" smtClean="0"/>
              <a:t>25/05/2021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9198158-7529-41B0-A88A-8E1B232E2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2AC8C5E-61DB-4A72-9545-3129B746E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030B0-82AF-499F-969A-1DD043FC2B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3998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FF9BF90-F890-4CB0-8AEC-2BB753FCDC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02E09FE-6533-4E75-B2D0-7216EC4956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09AF90F-B48C-4945-968F-4D0864CAB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AEF8A-F101-488A-8046-4350E0A9A913}" type="datetimeFigureOut">
              <a:rPr lang="it-IT" smtClean="0"/>
              <a:t>25/05/2021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643F4E6-70FD-495E-A435-955F1678D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782B022-1708-474B-B1F4-9C008DFBB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030B0-82AF-499F-969A-1DD043FC2B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2715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299C58-BAEF-4C90-A535-359C3774F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8BFF305-DB7B-4BAB-A473-44199C20FB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D228514-0C3A-481B-9042-ED48FEEA4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AEF8A-F101-488A-8046-4350E0A9A913}" type="datetimeFigureOut">
              <a:rPr lang="it-IT" smtClean="0"/>
              <a:t>25/05/2021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C56E751-D59D-48A4-994B-BE72E27A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C8796F4-F1DE-481E-9182-3ADD3ED78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030B0-82AF-499F-969A-1DD043FC2B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5756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550894-37B1-4125-89A3-1EAF3CFBB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E05CB58-0206-4CAB-AC0A-3F494F11DB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0AC3A5E-AFDF-4CC5-AA53-60F9A833F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AEF8A-F101-488A-8046-4350E0A9A913}" type="datetimeFigureOut">
              <a:rPr lang="it-IT" smtClean="0"/>
              <a:t>25/05/2021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B353464-9F29-44DF-AD9D-1DCCC9730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2957915-FB6A-4032-9788-C61A73691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030B0-82AF-499F-969A-1DD043FC2B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5762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9762AD-4A88-4D15-958E-7BE4679A8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533F678-F3F6-4735-8FB3-9A9BBFCD30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C7E3C65-EADE-429E-B898-B5E8395360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8B1DEA0-1ED4-4169-B8D4-B5A547C8C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AEF8A-F101-488A-8046-4350E0A9A913}" type="datetimeFigureOut">
              <a:rPr lang="it-IT" smtClean="0"/>
              <a:t>25/05/2021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73351B8-14C9-404D-8361-186DB92D3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4B5306F-BE3C-4581-AF59-35CB244F3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030B0-82AF-499F-969A-1DD043FC2B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5752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AAD231-F299-49F3-9852-13D1E67EB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6932728-CD8D-445A-8A86-2A7024B329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FEFFCAC-4EE1-47A1-BF2E-4834E912DA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50FC077-C2A1-4E6D-A223-F817711B02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2BAD7CD-BF4C-493A-ADF9-01CD66416A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58D0FEAF-D37A-4A00-889F-930446FE7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AEF8A-F101-488A-8046-4350E0A9A913}" type="datetimeFigureOut">
              <a:rPr lang="it-IT" smtClean="0"/>
              <a:t>25/05/2021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18CA510-79FC-4CB6-9845-2965CF656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5E6A8117-AF65-4E9B-83FB-BD27F736E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030B0-82AF-499F-969A-1DD043FC2B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6666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DD12B1-FA6F-4F3C-A97A-5D5814E1C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0A8CC15-9B2E-45E8-A914-9CC796601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AEF8A-F101-488A-8046-4350E0A9A913}" type="datetimeFigureOut">
              <a:rPr lang="it-IT" smtClean="0"/>
              <a:t>25/05/2021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F715293-B741-47F2-961A-50A896928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6F73C6A-044E-4D91-BFD7-D85B330BD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030B0-82AF-499F-969A-1DD043FC2B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7742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8AE0DBF-4532-49C6-BA5D-0B7C960BB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AEF8A-F101-488A-8046-4350E0A9A913}" type="datetimeFigureOut">
              <a:rPr lang="it-IT" smtClean="0"/>
              <a:t>25/05/2021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F151C0E-DBFC-4041-848F-25AED83FB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A2E6A55-B813-4D9F-81D6-B5A56388F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030B0-82AF-499F-969A-1DD043FC2B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1642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9B293D-7371-4BCA-A8B7-08CD233FA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9C5C955-F7C6-40E7-B583-D9713F43F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DDCE0A4-B0AA-4EE0-B4BC-9B13EBE136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3436643-49C0-4B2D-9B4A-16F84487F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AEF8A-F101-488A-8046-4350E0A9A913}" type="datetimeFigureOut">
              <a:rPr lang="it-IT" smtClean="0"/>
              <a:t>25/05/2021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AE75761-56EB-404C-9EC5-C14066767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92FB236-BCCB-4CEB-98FF-4A5CF2CC1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030B0-82AF-499F-969A-1DD043FC2B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9613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A6281C-384F-40D9-BC01-A1F1375E4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7C25D45-5596-4B9C-86EC-F71E2FC199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9AB4A72-964F-4D96-B1BC-014B0F3A46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0A7ED40-BBAF-435B-A767-FA635BB0A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AEF8A-F101-488A-8046-4350E0A9A913}" type="datetimeFigureOut">
              <a:rPr lang="it-IT" smtClean="0"/>
              <a:t>25/05/2021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207DC53-9040-4A60-A8E9-C411AB07C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7840D74-A3E4-4830-A299-C15012E01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030B0-82AF-499F-969A-1DD043FC2B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8108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7C9F9BE-BA89-42CD-B6EE-ABB1B1060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FCB4E24-8828-4F35-A03D-231A0CAEAA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CFC92A3-2F8E-4A02-910C-5B027F528E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AEF8A-F101-488A-8046-4350E0A9A913}" type="datetimeFigureOut">
              <a:rPr lang="it-IT" smtClean="0"/>
              <a:t>25/05/2021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304C766-9AAA-439A-9908-45483B68F1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176CD50-7AE0-4020-84DD-DC1FE72B33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030B0-82AF-499F-969A-1DD043FC2B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0549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2EDF7B0-326A-41BB-B262-7303EE669E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79872" y="1122363"/>
            <a:ext cx="5185128" cy="2387600"/>
          </a:xfrm>
        </p:spPr>
        <p:txBody>
          <a:bodyPr>
            <a:normAutofit/>
          </a:bodyPr>
          <a:lstStyle/>
          <a:p>
            <a:r>
              <a:rPr lang="it-IT" sz="2000" dirty="0"/>
              <a:t>I dodici segni dello zodiaco e i quattro elementi, dal manoscritto De </a:t>
            </a:r>
            <a:r>
              <a:rPr lang="it-IT" sz="2000" dirty="0" err="1"/>
              <a:t>Proprietatibus</a:t>
            </a:r>
            <a:r>
              <a:rPr lang="it-IT" sz="2000" dirty="0"/>
              <a:t> Rerum (1445-50)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E94F32B-0DB0-416E-8AD4-D676F85CC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5882"/>
            <a:ext cx="6879873" cy="6923881"/>
          </a:xfrm>
          <a:prstGeom prst="rect">
            <a:avLst/>
          </a:prstGeom>
        </p:spPr>
      </p:pic>
      <p:sp>
        <p:nvSpPr>
          <p:cNvPr id="3" name="Sottotitolo 2">
            <a:extLst>
              <a:ext uri="{FF2B5EF4-FFF2-40B4-BE49-F238E27FC236}">
                <a16:creationId xmlns:a16="http://schemas.microsoft.com/office/drawing/2014/main" id="{8690F194-4FD7-429B-A50B-F970A4E26B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93560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8D24B4-1651-4BFF-A6AA-885AA1CB0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3800" y="365125"/>
            <a:ext cx="5080000" cy="1325563"/>
          </a:xfrm>
        </p:spPr>
        <p:txBody>
          <a:bodyPr>
            <a:normAutofit/>
          </a:bodyPr>
          <a:lstStyle/>
          <a:p>
            <a:r>
              <a:rPr lang="it-IT" sz="2000" dirty="0"/>
              <a:t>Il Sagittario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61FD4641-47AA-40B2-BB55-6DF651D7A1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257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17B5D5-433A-4071-86B5-DFF3FFB1E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0500" y="365125"/>
            <a:ext cx="4813300" cy="1325563"/>
          </a:xfrm>
        </p:spPr>
        <p:txBody>
          <a:bodyPr>
            <a:normAutofit/>
          </a:bodyPr>
          <a:lstStyle/>
          <a:p>
            <a:r>
              <a:rPr lang="it-IT" sz="2000" dirty="0"/>
              <a:t>Il Capricorno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0900E4ED-1AEC-4B9A-91B7-6415E90D90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057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53FC33-5E06-46AC-BA0F-88427924F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4600" y="365125"/>
            <a:ext cx="5029200" cy="1325563"/>
          </a:xfrm>
        </p:spPr>
        <p:txBody>
          <a:bodyPr>
            <a:normAutofit/>
          </a:bodyPr>
          <a:lstStyle/>
          <a:p>
            <a:r>
              <a:rPr lang="it-IT" sz="2000" dirty="0"/>
              <a:t>L’Acquario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F7DB2750-39B0-48F4-AC1E-97447EDA98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804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8283F0F-30E1-404F-9170-E5861E132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0300" y="365125"/>
            <a:ext cx="5143500" cy="1325563"/>
          </a:xfrm>
        </p:spPr>
        <p:txBody>
          <a:bodyPr>
            <a:normAutofit/>
          </a:bodyPr>
          <a:lstStyle/>
          <a:p>
            <a:r>
              <a:rPr lang="it-IT" sz="2000" dirty="0"/>
              <a:t>I Pesci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0332C462-9134-4177-A717-F0DF2BCAF8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6243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599374-D17F-4EF1-B8B7-C19498F42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A836E67-58E5-4C1E-B4FE-5A2B2E8F2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Lo zodiaco è una fascia della volta celeste che si estende per 9° da entrambi i lati dell'eclittica (il percorso apparente del Sole nel suo moto annuo) e comprendente anche i percorsi apparenti della Luna e dei pianeti.</a:t>
            </a:r>
          </a:p>
        </p:txBody>
      </p:sp>
    </p:spTree>
    <p:extLst>
      <p:ext uri="{BB962C8B-B14F-4D97-AF65-F5344CB8AC3E}">
        <p14:creationId xmlns:p14="http://schemas.microsoft.com/office/powerpoint/2010/main" val="11418232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B813757-F105-4ED0-AAD3-8B342C43F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9400" y="365125"/>
            <a:ext cx="4724400" cy="1325563"/>
          </a:xfrm>
        </p:spPr>
        <p:txBody>
          <a:bodyPr>
            <a:normAutofit/>
          </a:bodyPr>
          <a:lstStyle/>
          <a:p>
            <a:endParaRPr lang="it-IT" sz="2000" dirty="0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6CD98492-C93C-4D61-AA97-A715BAA8D4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631" y="0"/>
            <a:ext cx="6756400" cy="675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066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60B1BA-B319-4800-8C51-5E98F7C32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04754F9-B76F-4752-BC36-BB39F4028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Le stelle dello zodiaco sono state raggruppate in costellazioni, alle quali da tempo immemorabile sono stati assegnati nomi di esseri viventi, reali o fantastici. Ciò spiega l'etimologia del nome, derivato dal greco </a:t>
            </a:r>
            <a:r>
              <a:rPr lang="it-IT" dirty="0" err="1"/>
              <a:t>ζῳδι</a:t>
            </a:r>
            <a:r>
              <a:rPr lang="it-IT" dirty="0"/>
              <a:t>ακός, "zōdiakòs", parola a sua volta composta da ζῷον, zòon, "animale, essere vivente" e ὁδός, hodòs, "strada, percorso". A causa del moto di rivoluzione della Terra, infatti, il Sole sembra percorrere lo zodiaco.</a:t>
            </a:r>
          </a:p>
        </p:txBody>
      </p:sp>
    </p:spTree>
    <p:extLst>
      <p:ext uri="{BB962C8B-B14F-4D97-AF65-F5344CB8AC3E}">
        <p14:creationId xmlns:p14="http://schemas.microsoft.com/office/powerpoint/2010/main" val="37838078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4B4F6C-A3D4-4FD5-B60E-5CE508D5A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931E628-FA44-4765-AF98-A6F052A01F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Lo zodiaco è una fascia della sfera celeste utile da individuare per le sue implicazioni pratiche: tutti i pianeti e la maggior parte degli altri corpi celesti del sistema solare sono visibili solo nella regione dello zodiaco.</a:t>
            </a:r>
          </a:p>
        </p:txBody>
      </p:sp>
    </p:spTree>
    <p:extLst>
      <p:ext uri="{BB962C8B-B14F-4D97-AF65-F5344CB8AC3E}">
        <p14:creationId xmlns:p14="http://schemas.microsoft.com/office/powerpoint/2010/main" val="21088784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BF47D2-0034-4AC3-95A4-DA04DAAA0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B21389D-2B7D-4E32-A587-16C25DEF1B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6DC6C83-9287-4184-A123-CEB45DD745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212"/>
            <a:ext cx="6443706" cy="680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4813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27B7308-8399-4971-9449-B4C5AFDD6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1500" y="365125"/>
            <a:ext cx="5029200" cy="1325563"/>
          </a:xfrm>
        </p:spPr>
        <p:txBody>
          <a:bodyPr>
            <a:normAutofit/>
          </a:bodyPr>
          <a:lstStyle/>
          <a:p>
            <a:r>
              <a:rPr lang="it-IT" sz="2000" dirty="0"/>
              <a:t>Lo zodiaco rappresentato in un mosaico del VI secolo nella sinagoga di </a:t>
            </a:r>
            <a:r>
              <a:rPr lang="it-IT" sz="2000" dirty="0" err="1"/>
              <a:t>Beit</a:t>
            </a:r>
            <a:r>
              <a:rPr lang="it-IT" sz="2000"/>
              <a:t> Alfa, oggi in Israele</a:t>
            </a:r>
            <a:endParaRPr lang="it-IT" sz="2000" dirty="0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DDCA2BC6-36D0-4823-AEEF-47901F6F92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7493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237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E509CFE-26F5-4ED4-86C1-840BDC287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3800" y="365125"/>
            <a:ext cx="5080000" cy="1325563"/>
          </a:xfrm>
        </p:spPr>
        <p:txBody>
          <a:bodyPr>
            <a:normAutofit/>
          </a:bodyPr>
          <a:lstStyle/>
          <a:p>
            <a:endParaRPr lang="it-IT" sz="2000" dirty="0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F46542A7-CF2F-4F8F-9FE5-5F854ED940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0837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412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8398777-AB04-4F50-8CAB-3BED0BDBE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1900" y="365125"/>
            <a:ext cx="5041900" cy="1325563"/>
          </a:xfrm>
        </p:spPr>
        <p:txBody>
          <a:bodyPr>
            <a:normAutofit/>
          </a:bodyPr>
          <a:lstStyle/>
          <a:p>
            <a:r>
              <a:rPr lang="it-IT" sz="2000" dirty="0"/>
              <a:t>Il Toro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33EA28AF-21D0-43CC-B14F-9F91A99329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0837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584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82DAAAB-AC03-4008-B76E-4708A9D11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8400" y="365125"/>
            <a:ext cx="5105400" cy="1325563"/>
          </a:xfrm>
        </p:spPr>
        <p:txBody>
          <a:bodyPr>
            <a:normAutofit/>
          </a:bodyPr>
          <a:lstStyle/>
          <a:p>
            <a:r>
              <a:rPr lang="it-IT" sz="2000" dirty="0"/>
              <a:t>I Gemelli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5CC22CF2-CC66-4830-A1D4-BA0FD34E64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442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A3E410-EE1C-4D37-9908-FA0622A92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9200" y="365125"/>
            <a:ext cx="5054600" cy="1325563"/>
          </a:xfrm>
        </p:spPr>
        <p:txBody>
          <a:bodyPr>
            <a:normAutofit/>
          </a:bodyPr>
          <a:lstStyle/>
          <a:p>
            <a:r>
              <a:rPr lang="it-IT" sz="2000" dirty="0"/>
              <a:t>Il Cancro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AC3AC07B-AC95-41CA-AAFA-FDAC13DFD4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578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CEA23A-7AF1-461B-A907-055414829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4600" y="365125"/>
            <a:ext cx="5029200" cy="1325563"/>
          </a:xfrm>
        </p:spPr>
        <p:txBody>
          <a:bodyPr>
            <a:normAutofit/>
          </a:bodyPr>
          <a:lstStyle/>
          <a:p>
            <a:r>
              <a:rPr lang="it-IT" sz="2000" dirty="0"/>
              <a:t>Il Leone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CD15E6F1-5262-40CE-ADE5-9D545B95E6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648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E9DC57-96FB-4CA5-B99C-790B65AA1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0" y="365125"/>
            <a:ext cx="5067300" cy="1325563"/>
          </a:xfrm>
        </p:spPr>
        <p:txBody>
          <a:bodyPr>
            <a:normAutofit/>
          </a:bodyPr>
          <a:lstStyle/>
          <a:p>
            <a:r>
              <a:rPr lang="it-IT" sz="2000" dirty="0"/>
              <a:t>La Vergine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F2794E4D-480D-4FAC-ABF3-3E1C1E5171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086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2299B2-6F83-4A34-8DDD-504836A49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3800" y="365125"/>
            <a:ext cx="5080000" cy="1325563"/>
          </a:xfrm>
        </p:spPr>
        <p:txBody>
          <a:bodyPr>
            <a:normAutofit/>
          </a:bodyPr>
          <a:lstStyle/>
          <a:p>
            <a:r>
              <a:rPr lang="it-IT" sz="2000" dirty="0"/>
              <a:t>La Bilancia 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7E68B272-05C8-49AC-9BA6-39ED0B26B7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626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8D514E-D0CE-4572-856E-B446456CA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5700" y="365125"/>
            <a:ext cx="5118100" cy="1325563"/>
          </a:xfrm>
        </p:spPr>
        <p:txBody>
          <a:bodyPr>
            <a:normAutofit/>
          </a:bodyPr>
          <a:lstStyle/>
          <a:p>
            <a:r>
              <a:rPr lang="it-IT" sz="2000" dirty="0"/>
              <a:t>Lo Scorpione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84EF33E3-C027-408A-8313-DEA7DE62DC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2985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223</Words>
  <Application>Microsoft Office PowerPoint</Application>
  <PresentationFormat>Widescreen</PresentationFormat>
  <Paragraphs>16</Paragraphs>
  <Slides>19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Tema di Office</vt:lpstr>
      <vt:lpstr>I dodici segni dello zodiaco e i quattro elementi, dal manoscritto De Proprietatibus Rerum (1445-50)</vt:lpstr>
      <vt:lpstr>Presentazione standard di PowerPoint</vt:lpstr>
      <vt:lpstr>Il Toro</vt:lpstr>
      <vt:lpstr>I Gemelli</vt:lpstr>
      <vt:lpstr>Il Cancro</vt:lpstr>
      <vt:lpstr>Il Leone</vt:lpstr>
      <vt:lpstr>La Vergine</vt:lpstr>
      <vt:lpstr>La Bilancia </vt:lpstr>
      <vt:lpstr>Lo Scorpione</vt:lpstr>
      <vt:lpstr>Il Sagittario</vt:lpstr>
      <vt:lpstr>Il Capricorno</vt:lpstr>
      <vt:lpstr>L’Acquario</vt:lpstr>
      <vt:lpstr>I Pesci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Lo zodiaco rappresentato in un mosaico del VI secolo nella sinagoga di Beit Alfa, oggi in Israele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dodici segni dello zodiaco e i quattro elementi, dal manoscritto De Proprietatibus Rerum (1445-50)</dc:title>
  <dc:creator>Secondo Brunelli</dc:creator>
  <cp:lastModifiedBy>Secondo Brunelli</cp:lastModifiedBy>
  <cp:revision>5</cp:revision>
  <dcterms:created xsi:type="dcterms:W3CDTF">2021-05-25T14:26:57Z</dcterms:created>
  <dcterms:modified xsi:type="dcterms:W3CDTF">2021-05-25T15:16:12Z</dcterms:modified>
</cp:coreProperties>
</file>