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353" r:id="rId2"/>
    <p:sldId id="352" r:id="rId3"/>
    <p:sldId id="354" r:id="rId4"/>
    <p:sldId id="355" r:id="rId5"/>
    <p:sldId id="256" r:id="rId6"/>
    <p:sldId id="293" r:id="rId7"/>
    <p:sldId id="281" r:id="rId8"/>
    <p:sldId id="337" r:id="rId9"/>
    <p:sldId id="339" r:id="rId10"/>
    <p:sldId id="338" r:id="rId11"/>
    <p:sldId id="294" r:id="rId12"/>
    <p:sldId id="295" r:id="rId13"/>
    <p:sldId id="297" r:id="rId14"/>
    <p:sldId id="298" r:id="rId15"/>
    <p:sldId id="296" r:id="rId16"/>
    <p:sldId id="299" r:id="rId17"/>
    <p:sldId id="302" r:id="rId18"/>
    <p:sldId id="303" r:id="rId19"/>
    <p:sldId id="301" r:id="rId20"/>
    <p:sldId id="304" r:id="rId21"/>
    <p:sldId id="342" r:id="rId22"/>
    <p:sldId id="343" r:id="rId23"/>
    <p:sldId id="344" r:id="rId24"/>
    <p:sldId id="345" r:id="rId25"/>
    <p:sldId id="346" r:id="rId26"/>
    <p:sldId id="347" r:id="rId27"/>
    <p:sldId id="348" r:id="rId28"/>
    <p:sldId id="349" r:id="rId29"/>
    <p:sldId id="350" r:id="rId30"/>
    <p:sldId id="351" r:id="rId31"/>
    <p:sldId id="335" r:id="rId32"/>
    <p:sldId id="336" r:id="rId33"/>
    <p:sldId id="364" r:id="rId34"/>
    <p:sldId id="300" r:id="rId35"/>
    <p:sldId id="306" r:id="rId36"/>
    <p:sldId id="309" r:id="rId37"/>
    <p:sldId id="307" r:id="rId38"/>
    <p:sldId id="308" r:id="rId39"/>
    <p:sldId id="310" r:id="rId40"/>
    <p:sldId id="305" r:id="rId41"/>
    <p:sldId id="314" r:id="rId42"/>
    <p:sldId id="356" r:id="rId43"/>
    <p:sldId id="357" r:id="rId44"/>
    <p:sldId id="359" r:id="rId45"/>
    <p:sldId id="360" r:id="rId46"/>
    <p:sldId id="361" r:id="rId47"/>
    <p:sldId id="362" r:id="rId48"/>
    <p:sldId id="363" r:id="rId49"/>
    <p:sldId id="313" r:id="rId50"/>
    <p:sldId id="315" r:id="rId51"/>
    <p:sldId id="311" r:id="rId52"/>
    <p:sldId id="320" r:id="rId53"/>
    <p:sldId id="319" r:id="rId54"/>
    <p:sldId id="321" r:id="rId55"/>
    <p:sldId id="340" r:id="rId56"/>
    <p:sldId id="341" r:id="rId57"/>
    <p:sldId id="318" r:id="rId58"/>
    <p:sldId id="317" r:id="rId59"/>
    <p:sldId id="316" r:id="rId60"/>
    <p:sldId id="322" r:id="rId61"/>
    <p:sldId id="326" r:id="rId62"/>
    <p:sldId id="324" r:id="rId63"/>
    <p:sldId id="325" r:id="rId64"/>
    <p:sldId id="327" r:id="rId65"/>
    <p:sldId id="323" r:id="rId66"/>
    <p:sldId id="331" r:id="rId67"/>
    <p:sldId id="330" r:id="rId68"/>
    <p:sldId id="332" r:id="rId69"/>
    <p:sldId id="329" r:id="rId70"/>
    <p:sldId id="328" r:id="rId71"/>
    <p:sldId id="257" r:id="rId72"/>
    <p:sldId id="290" r:id="rId73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0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79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8D2970-9D6C-42AD-BC4E-1F9CEAEBEBDE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80C61C-763A-404C-B1C5-0ECEF9B4CAEF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879927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ercati_di_Traiano" TargetMode="External"/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Esedra" TargetMode="Externa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sedra" TargetMode="External"/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Marmo_pavonazzetto" TargetMode="External"/><Relationship Id="rId4" Type="http://schemas.openxmlformats.org/officeDocument/2006/relationships/hyperlink" Target="https://it.wikipedia.org/wiki/Marmo_giallo_antico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Tribunicia_potestas" TargetMode="External"/><Relationship Id="rId13" Type="http://schemas.openxmlformats.org/officeDocument/2006/relationships/hyperlink" Target="https://it.wikipedia.org/wiki/Quadriga" TargetMode="External"/><Relationship Id="rId18" Type="http://schemas.openxmlformats.org/officeDocument/2006/relationships/hyperlink" Target="https://it.wikipedia.org/wiki/Esergo" TargetMode="External"/><Relationship Id="rId3" Type="http://schemas.openxmlformats.org/officeDocument/2006/relationships/hyperlink" Target="https://it.wikipedia.org/wiki/Imperator" TargetMode="External"/><Relationship Id="rId7" Type="http://schemas.openxmlformats.org/officeDocument/2006/relationships/hyperlink" Target="https://it.wikipedia.org/wiki/Dacicus" TargetMode="External"/><Relationship Id="rId12" Type="http://schemas.openxmlformats.org/officeDocument/2006/relationships/hyperlink" Target="https://it.wikipedia.org/wiki/Epistilio" TargetMode="External"/><Relationship Id="rId17" Type="http://schemas.openxmlformats.org/officeDocument/2006/relationships/hyperlink" Target="https://it.wikipedia.org/wiki/Legione_romana" TargetMode="External"/><Relationship Id="rId2" Type="http://schemas.openxmlformats.org/officeDocument/2006/relationships/slide" Target="../slides/slide36.xml"/><Relationship Id="rId16" Type="http://schemas.openxmlformats.org/officeDocument/2006/relationships/hyperlink" Target="https://it.wikipedia.org/wiki/Aquila_%28storia_romana%29" TargetMode="External"/><Relationship Id="rId20" Type="http://schemas.openxmlformats.org/officeDocument/2006/relationships/hyperlink" Target="https://it.wikipedia.org/wiki/112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Germanicus" TargetMode="External"/><Relationship Id="rId11" Type="http://schemas.openxmlformats.org/officeDocument/2006/relationships/hyperlink" Target="https://it.wikipedia.org/wiki/Basilica_Ulpia" TargetMode="External"/><Relationship Id="rId5" Type="http://schemas.openxmlformats.org/officeDocument/2006/relationships/hyperlink" Target="https://it.wikipedia.org/wiki/Augusto_%28titolo%29" TargetMode="External"/><Relationship Id="rId15" Type="http://schemas.openxmlformats.org/officeDocument/2006/relationships/hyperlink" Target="https://it.wikipedia.org/wiki/Biga" TargetMode="External"/><Relationship Id="rId10" Type="http://schemas.openxmlformats.org/officeDocument/2006/relationships/hyperlink" Target="https://it.wikipedia.org/wiki/Pater_Patriae" TargetMode="External"/><Relationship Id="rId19" Type="http://schemas.openxmlformats.org/officeDocument/2006/relationships/hyperlink" Target="https://it.wikipedia.org/wiki/Zecca_di_Roma_antica" TargetMode="External"/><Relationship Id="rId4" Type="http://schemas.openxmlformats.org/officeDocument/2006/relationships/hyperlink" Target="https://it.wikipedia.org/wiki/Traiano" TargetMode="External"/><Relationship Id="rId9" Type="http://schemas.openxmlformats.org/officeDocument/2006/relationships/hyperlink" Target="https://it.wikipedia.org/wiki/Console_romano" TargetMode="External"/><Relationship Id="rId14" Type="http://schemas.openxmlformats.org/officeDocument/2006/relationships/hyperlink" Target="https://it.wikipedia.org/wiki/Trionfo" TargetMode="External"/></Relationships>
</file>

<file path=ppt/notesSlides/_rels/notes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silica_Ulpia" TargetMode="External"/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rmi_colorati_antichi" TargetMode="External"/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XX_secolo" TargetMode="External"/><Relationship Id="rId5" Type="http://schemas.openxmlformats.org/officeDocument/2006/relationships/hyperlink" Target="https://it.wikipedia.org/wiki/Anni_1930" TargetMode="External"/><Relationship Id="rId4" Type="http://schemas.openxmlformats.org/officeDocument/2006/relationships/hyperlink" Target="https://it.wikipedia.org/wiki/Basilica_Ulpia" TargetMode="External"/></Relationships>
</file>

<file path=ppt/notesSlides/_rels/notes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rmi_colorati_antichi" TargetMode="External"/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silica_Ulpia" TargetMode="External"/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Colonna_di_Traiano" TargetMode="External"/></Relationships>
</file>

<file path=ppt/notesSlides/_rels/notes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silica_Ulpia" TargetMode="External"/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Colonna_di_Traiano" TargetMode="External"/></Relationships>
</file>

<file path=ppt/notesSlides/_rels/notes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Forma_Urbis_Severiana" TargetMode="External"/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Basilica_Ulpia" TargetMode="External"/></Relationships>
</file>

<file path=ppt/notesSlides/_rels/notes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Italo_Gismondi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Museo_della_Civilt%C3%A0_Romana" TargetMode="External"/></Relationships>
</file>

<file path=ppt/notesSlides/_rels/notes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silica_Ulpia" TargetMode="External"/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Roma_%28citt%C3%A0_antica%29" TargetMode="External"/></Relationships>
</file>

<file path=ppt/notesSlides/_rels/notesSlide21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silica_Ulpia" TargetMode="External"/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Pontifex_maximus" TargetMode="External"/><Relationship Id="rId13" Type="http://schemas.openxmlformats.org/officeDocument/2006/relationships/hyperlink" Target="https://it.wikipedia.org/wiki/Optimus_Princeps" TargetMode="External"/><Relationship Id="rId3" Type="http://schemas.openxmlformats.org/officeDocument/2006/relationships/hyperlink" Target="https://it.wikipedia.org/wiki/Imperator" TargetMode="External"/><Relationship Id="rId7" Type="http://schemas.openxmlformats.org/officeDocument/2006/relationships/hyperlink" Target="https://it.wikipedia.org/wiki/Dacicus" TargetMode="External"/><Relationship Id="rId12" Type="http://schemas.openxmlformats.org/officeDocument/2006/relationships/hyperlink" Target="https://it.wikipedia.org/wiki/SPQR" TargetMode="External"/><Relationship Id="rId2" Type="http://schemas.openxmlformats.org/officeDocument/2006/relationships/slide" Target="../slides/slide54.xml"/><Relationship Id="rId16" Type="http://schemas.openxmlformats.org/officeDocument/2006/relationships/hyperlink" Target="https://it.wikipedia.org/wiki/114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Germanicus" TargetMode="External"/><Relationship Id="rId11" Type="http://schemas.openxmlformats.org/officeDocument/2006/relationships/hyperlink" Target="https://it.wikipedia.org/wiki/Pater_patriae" TargetMode="External"/><Relationship Id="rId5" Type="http://schemas.openxmlformats.org/officeDocument/2006/relationships/hyperlink" Target="https://it.wikipedia.org/wiki/Augusto_%28titolo%29" TargetMode="External"/><Relationship Id="rId15" Type="http://schemas.openxmlformats.org/officeDocument/2006/relationships/hyperlink" Target="https://it.wikipedia.org/wiki/Imperatore" TargetMode="External"/><Relationship Id="rId10" Type="http://schemas.openxmlformats.org/officeDocument/2006/relationships/hyperlink" Target="https://it.wikipedia.org/wiki/Console_romano" TargetMode="External"/><Relationship Id="rId4" Type="http://schemas.openxmlformats.org/officeDocument/2006/relationships/hyperlink" Target="https://it.wikipedia.org/wiki/Traiano" TargetMode="External"/><Relationship Id="rId9" Type="http://schemas.openxmlformats.org/officeDocument/2006/relationships/hyperlink" Target="https://it.wikipedia.org/wiki/Tribunicia_potestas" TargetMode="External"/><Relationship Id="rId14" Type="http://schemas.openxmlformats.org/officeDocument/2006/relationships/hyperlink" Target="https://it.wikipedia.org/wiki/Colonna_di_Traiano" TargetMode="External"/></Relationships>
</file>

<file path=ppt/notesSlides/_rels/notesSlide2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olonna_di_Traiano" TargetMode="External"/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olonna_di_Traiano" TargetMode="External"/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Foro_di_Traiano#cite_note-93" TargetMode="External"/><Relationship Id="rId3" Type="http://schemas.openxmlformats.org/officeDocument/2006/relationships/hyperlink" Target="https://it.wikipedia.org/wiki/Colonna_di_Traiano" TargetMode="External"/><Relationship Id="rId7" Type="http://schemas.openxmlformats.org/officeDocument/2006/relationships/hyperlink" Target="https://it.wikipedia.org/wiki/Traiano" TargetMode="External"/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Apollodoro_di_Damasco" TargetMode="External"/><Relationship Id="rId5" Type="http://schemas.openxmlformats.org/officeDocument/2006/relationships/hyperlink" Target="https://it.wikipedia.org/wiki/Danubio" TargetMode="External"/><Relationship Id="rId4" Type="http://schemas.openxmlformats.org/officeDocument/2006/relationships/hyperlink" Target="https://it.wikipedia.org/wiki/Ponte_di_Traiano" TargetMode="Externa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Statua_equestre_di_Traiano" TargetMode="External"/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Roma" TargetMode="External"/><Relationship Id="rId5" Type="http://schemas.openxmlformats.org/officeDocument/2006/relationships/hyperlink" Target="https://it.wikipedia.org/wiki/Palazzo_dei_Conservatori" TargetMode="External"/><Relationship Id="rId4" Type="http://schemas.openxmlformats.org/officeDocument/2006/relationships/hyperlink" Target="https://it.wikipedia.org/wiki/Statua_equestre_di_Marco_Aurelio" TargetMode="External"/></Relationships>
</file>

<file path=ppt/notesSlides/_rels/notes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olonna_di_Traiano" TargetMode="External"/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Basilica_di_San_Pietro" TargetMode="External"/><Relationship Id="rId7" Type="http://schemas.openxmlformats.org/officeDocument/2006/relationships/hyperlink" Target="https://it.wikipedia.org/wiki/Foro_di_Traiano#cite_note-94" TargetMode="External"/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Basilica_Ulpia" TargetMode="External"/><Relationship Id="rId5" Type="http://schemas.openxmlformats.org/officeDocument/2006/relationships/hyperlink" Target="https://it.wikipedia.org/wiki/Marmo_cipollino" TargetMode="External"/><Relationship Id="rId4" Type="http://schemas.openxmlformats.org/officeDocument/2006/relationships/hyperlink" Target="https://it.wikipedia.org/wiki/Roma" TargetMode="External"/></Relationships>
</file>

<file path=ppt/notesSlides/_rels/notesSlide33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usei_Capitolini" TargetMode="External"/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Roma" TargetMode="External"/></Relationships>
</file>

<file path=ppt/notesSlides/_rels/notesSlide34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Daci" TargetMode="External"/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Arco_di_Costantino" TargetMode="External"/></Relationships>
</file>

<file path=ppt/notesSlides/_rels/notes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armo_pavonazzetto" TargetMode="External"/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Arco_di_Costantino" TargetMode="External"/><Relationship Id="rId4" Type="http://schemas.openxmlformats.org/officeDocument/2006/relationships/hyperlink" Target="https://it.wikipedia.org/wiki/Musei_Capitolini" TargetMode="External"/></Relationships>
</file>

<file path=ppt/notesSlides/_rels/notesSlide36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Porfido_rosso_antico" TargetMode="External"/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Giardino_di_Boboli" TargetMode="External"/></Relationships>
</file>

<file path=ppt/notesSlides/_rels/notesSlide3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Cesare" TargetMode="External"/><Relationship Id="rId7" Type="http://schemas.openxmlformats.org/officeDocument/2006/relationships/hyperlink" Target="https://it.wikipedia.org/wiki/Foro_di_Traiano#cite_note-Meneneghini1995p36-105" TargetMode="External"/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Museo_Nazionale_di_Napoli" TargetMode="External"/><Relationship Id="rId5" Type="http://schemas.openxmlformats.org/officeDocument/2006/relationships/hyperlink" Target="https://it.wikipedia.org/w/index.php?title=Chiesa_di_Santa_Maria_in_Campo_Carleo&amp;action=edit&amp;redlink=1" TargetMode="External"/><Relationship Id="rId4" Type="http://schemas.openxmlformats.org/officeDocument/2006/relationships/hyperlink" Target="https://it.wikipedia.org/wiki/1546" TargetMode="External"/></Relationships>
</file>

<file path=ppt/notesSlides/_rels/notesSlide3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Grande_fregio_di_Traiano" TargetMode="External"/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Relationship Id="rId5" Type="http://schemas.openxmlformats.org/officeDocument/2006/relationships/hyperlink" Target="https://it.wikipedia.org/wiki/Museo_della_Civilt%C3%A0_Romana" TargetMode="External"/><Relationship Id="rId4" Type="http://schemas.openxmlformats.org/officeDocument/2006/relationships/hyperlink" Target="https://it.wikipedia.org/wiki/Arco_di_Costantino" TargetMode="External"/></Relationships>
</file>

<file path=ppt/notesSlides/_rels/notes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Tribunicia_potestas" TargetMode="External"/><Relationship Id="rId13" Type="http://schemas.openxmlformats.org/officeDocument/2006/relationships/hyperlink" Target="https://it.wikipedia.org/wiki/Statua_equestre_di_Traiano" TargetMode="External"/><Relationship Id="rId3" Type="http://schemas.openxmlformats.org/officeDocument/2006/relationships/hyperlink" Target="https://it.wikipedia.org/wiki/Imperator" TargetMode="External"/><Relationship Id="rId7" Type="http://schemas.openxmlformats.org/officeDocument/2006/relationships/hyperlink" Target="https://it.wikipedia.org/wiki/Dacicus" TargetMode="External"/><Relationship Id="rId12" Type="http://schemas.openxmlformats.org/officeDocument/2006/relationships/hyperlink" Target="https://it.wikipedia.org/wiki/Optimus_Princeps" TargetMode="External"/><Relationship Id="rId2" Type="http://schemas.openxmlformats.org/officeDocument/2006/relationships/slide" Target="../slides/slide13.xml"/><Relationship Id="rId16" Type="http://schemas.openxmlformats.org/officeDocument/2006/relationships/hyperlink" Target="https://it.wikipedia.org/wiki/115" TargetMode="Externa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Germanicus" TargetMode="External"/><Relationship Id="rId11" Type="http://schemas.openxmlformats.org/officeDocument/2006/relationships/hyperlink" Target="https://it.wikipedia.org/wiki/SPQR" TargetMode="External"/><Relationship Id="rId5" Type="http://schemas.openxmlformats.org/officeDocument/2006/relationships/hyperlink" Target="https://it.wikipedia.org/wiki/Augusto_%28titolo%29" TargetMode="External"/><Relationship Id="rId15" Type="http://schemas.openxmlformats.org/officeDocument/2006/relationships/hyperlink" Target="https://it.wikipedia.org/wiki/114" TargetMode="External"/><Relationship Id="rId10" Type="http://schemas.openxmlformats.org/officeDocument/2006/relationships/hyperlink" Target="https://it.wikipedia.org/wiki/Pater_Patriae" TargetMode="External"/><Relationship Id="rId4" Type="http://schemas.openxmlformats.org/officeDocument/2006/relationships/hyperlink" Target="https://it.wikipedia.org/wiki/Traiano" TargetMode="External"/><Relationship Id="rId9" Type="http://schemas.openxmlformats.org/officeDocument/2006/relationships/hyperlink" Target="https://it.wikipedia.org/wiki/Console_romano" TargetMode="External"/><Relationship Id="rId14" Type="http://schemas.openxmlformats.org/officeDocument/2006/relationships/hyperlink" Target="https://it.wikipedia.org/wiki/112" TargetMode="Externa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8" Type="http://schemas.openxmlformats.org/officeDocument/2006/relationships/hyperlink" Target="https://it.wikipedia.org/wiki/Tribunicia_potestas" TargetMode="External"/><Relationship Id="rId13" Type="http://schemas.openxmlformats.org/officeDocument/2006/relationships/hyperlink" Target="https://it.wikipedia.org/wiki/Esergo" TargetMode="External"/><Relationship Id="rId3" Type="http://schemas.openxmlformats.org/officeDocument/2006/relationships/hyperlink" Target="https://it.wikipedia.org/wiki/Imperator" TargetMode="External"/><Relationship Id="rId7" Type="http://schemas.openxmlformats.org/officeDocument/2006/relationships/hyperlink" Target="https://it.wikipedia.org/wiki/Dacicus" TargetMode="External"/><Relationship Id="rId12" Type="http://schemas.openxmlformats.org/officeDocument/2006/relationships/hyperlink" Target="https://it.wikipedia.org/wiki/Daci" TargetMode="External"/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it.wikipedia.org/wiki/Germanicus" TargetMode="External"/><Relationship Id="rId11" Type="http://schemas.openxmlformats.org/officeDocument/2006/relationships/hyperlink" Target="https://it.wikipedia.org/wiki/Trofeo" TargetMode="External"/><Relationship Id="rId5" Type="http://schemas.openxmlformats.org/officeDocument/2006/relationships/hyperlink" Target="https://it.wikipedia.org/wiki/Augusto_%28titolo%29" TargetMode="External"/><Relationship Id="rId15" Type="http://schemas.openxmlformats.org/officeDocument/2006/relationships/hyperlink" Target="https://it.wikipedia.org/wiki/115" TargetMode="External"/><Relationship Id="rId10" Type="http://schemas.openxmlformats.org/officeDocument/2006/relationships/hyperlink" Target="https://it.wikipedia.org/wiki/Pater_Patriae" TargetMode="External"/><Relationship Id="rId4" Type="http://schemas.openxmlformats.org/officeDocument/2006/relationships/hyperlink" Target="https://it.wikipedia.org/wiki/Traiano" TargetMode="External"/><Relationship Id="rId9" Type="http://schemas.openxmlformats.org/officeDocument/2006/relationships/hyperlink" Target="https://it.wikipedia.org/wiki/Console_romano" TargetMode="External"/><Relationship Id="rId14" Type="http://schemas.openxmlformats.org/officeDocument/2006/relationships/hyperlink" Target="https://it.wikipedia.org/wiki/112" TargetMode="Externa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Esedra" TargetMode="External"/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it.wikipedia.org/wiki/Mercati_di_Traiano" TargetMode="External"/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s://it.wikipedia.org/wiki/Vittoriano" TargetMode="Externa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Modellino del grande Foro di Traiano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17141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</a:t>
            </a:r>
            <a:r>
              <a:rPr lang="it-IT" dirty="0" smtClean="0">
                <a:hlinkClick r:id="rId3" tooltip="Mercati di Traiano"/>
              </a:rPr>
              <a:t>Mercati di Traiano</a:t>
            </a:r>
            <a:r>
              <a:rPr lang="it-IT" dirty="0" smtClean="0"/>
              <a:t> dietro la grande </a:t>
            </a:r>
            <a:r>
              <a:rPr lang="it-IT" dirty="0" smtClean="0">
                <a:hlinkClick r:id="rId4" tooltip="Esedra"/>
              </a:rPr>
              <a:t>esedra</a:t>
            </a:r>
            <a:r>
              <a:rPr lang="it-IT" dirty="0" smtClean="0"/>
              <a:t> orientale del Foro di Traiano.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20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456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Pavimento originale dell'</a:t>
            </a:r>
            <a:r>
              <a:rPr lang="it-IT" dirty="0" smtClean="0">
                <a:hlinkClick r:id="rId3" tooltip="Esedra"/>
              </a:rPr>
              <a:t>esedra</a:t>
            </a:r>
            <a:r>
              <a:rPr lang="it-IT" dirty="0" smtClean="0"/>
              <a:t> orientale del Foro di Traiano, con disegno di cerchi e quadrati in </a:t>
            </a:r>
            <a:r>
              <a:rPr lang="it-IT" dirty="0" smtClean="0">
                <a:hlinkClick r:id="rId4" tooltip="Marmo giallo antico"/>
              </a:rPr>
              <a:t>marmo giallo antico</a:t>
            </a:r>
            <a:r>
              <a:rPr lang="it-IT" dirty="0" smtClean="0"/>
              <a:t> e </a:t>
            </a:r>
            <a:r>
              <a:rPr lang="it-IT" dirty="0" smtClean="0">
                <a:hlinkClick r:id="rId5" tooltip="Marmo pavonazzetto"/>
              </a:rPr>
              <a:t>marmo pavonazzetto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34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4688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Complesso dei Mercati Traianei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35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189983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>
                <a:effectLst/>
                <a:hlinkClick r:id="rId3" tooltip="Imperator"/>
              </a:rPr>
              <a:t>IMP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4" tooltip="Traiano"/>
              </a:rPr>
              <a:t>Traiano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5" tooltip="Augusto (titolo)"/>
              </a:rPr>
              <a:t>AVG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6" tooltip="Germanicus"/>
              </a:rPr>
              <a:t>GER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7" tooltip="Dacicus"/>
              </a:rPr>
              <a:t>DAC</a:t>
            </a:r>
            <a:r>
              <a:rPr lang="it-IT" dirty="0" smtClean="0">
                <a:effectLst/>
              </a:rPr>
              <a:t> P M </a:t>
            </a:r>
            <a:r>
              <a:rPr lang="it-IT" dirty="0" err="1" smtClean="0">
                <a:effectLst/>
                <a:hlinkClick r:id="rId8" tooltip="Tribunicia potestas"/>
              </a:rPr>
              <a:t>TR</a:t>
            </a:r>
            <a:r>
              <a:rPr lang="it-IT" dirty="0" smtClean="0">
                <a:effectLst/>
                <a:hlinkClick r:id="rId8" tooltip="Tribunicia potestas"/>
              </a:rPr>
              <a:t> 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9" tooltip="Console romano"/>
              </a:rPr>
              <a:t>COS</a:t>
            </a:r>
            <a:r>
              <a:rPr lang="it-IT" dirty="0" smtClean="0">
                <a:effectLst/>
              </a:rPr>
              <a:t> VI </a:t>
            </a:r>
            <a:r>
              <a:rPr lang="it-IT" dirty="0" smtClean="0">
                <a:effectLst/>
                <a:hlinkClick r:id="rId10" tooltip="Pater Patriae"/>
              </a:rPr>
              <a:t>P P</a:t>
            </a:r>
            <a:r>
              <a:rPr lang="it-IT" dirty="0" smtClean="0">
                <a:effectLst/>
              </a:rPr>
              <a:t>, busto laureato con drappeggio e corazza verso destra;</a:t>
            </a:r>
            <a:r>
              <a:rPr lang="it-IT" dirty="0" smtClean="0"/>
              <a:t> </a:t>
            </a:r>
            <a:r>
              <a:rPr lang="it-IT" dirty="0" smtClean="0">
                <a:effectLst/>
              </a:rPr>
              <a:t>La facciata della </a:t>
            </a:r>
            <a:r>
              <a:rPr lang="it-IT" dirty="0" smtClean="0">
                <a:effectLst/>
                <a:hlinkClick r:id="rId11" tooltip="Basilica Ulpia"/>
              </a:rPr>
              <a:t>Basilica </a:t>
            </a:r>
            <a:r>
              <a:rPr lang="it-IT" dirty="0" err="1" smtClean="0">
                <a:effectLst/>
                <a:hlinkClick r:id="rId11" tooltip="Basilica Ulpia"/>
              </a:rPr>
              <a:t>Ulpia</a:t>
            </a:r>
            <a:r>
              <a:rPr lang="it-IT" dirty="0" smtClean="0">
                <a:effectLst/>
              </a:rPr>
              <a:t> con tre corpi separati "in avanti", ognuno con base a due colonne; sopra l'</a:t>
            </a:r>
            <a:r>
              <a:rPr lang="it-IT" dirty="0" smtClean="0">
                <a:effectLst/>
                <a:hlinkClick r:id="rId12" tooltip="Epistilio"/>
              </a:rPr>
              <a:t>epistilio</a:t>
            </a:r>
            <a:r>
              <a:rPr lang="it-IT" dirty="0" smtClean="0">
                <a:effectLst/>
              </a:rPr>
              <a:t> centrale, una </a:t>
            </a:r>
            <a:r>
              <a:rPr lang="it-IT" dirty="0" smtClean="0">
                <a:effectLst/>
                <a:hlinkClick r:id="rId13" tooltip="Quadriga"/>
              </a:rPr>
              <a:t>quadriga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14" tooltip="Trionfo"/>
              </a:rPr>
              <a:t>trionfale</a:t>
            </a:r>
            <a:r>
              <a:rPr lang="it-IT" dirty="0" smtClean="0">
                <a:effectLst/>
              </a:rPr>
              <a:t>; sopra gli </a:t>
            </a:r>
            <a:r>
              <a:rPr lang="it-IT" dirty="0" smtClean="0">
                <a:effectLst/>
                <a:hlinkClick r:id="rId12" tooltip="Epistilio"/>
              </a:rPr>
              <a:t>epistili</a:t>
            </a:r>
            <a:r>
              <a:rPr lang="it-IT" dirty="0" smtClean="0">
                <a:effectLst/>
              </a:rPr>
              <a:t> laterali, due </a:t>
            </a:r>
            <a:r>
              <a:rPr lang="it-IT" dirty="0" smtClean="0">
                <a:effectLst/>
                <a:hlinkClick r:id="rId15" tooltip="Biga"/>
              </a:rPr>
              <a:t>bighe</a:t>
            </a:r>
            <a:r>
              <a:rPr lang="it-IT" dirty="0" smtClean="0">
                <a:effectLst/>
              </a:rPr>
              <a:t>; un paio di </a:t>
            </a:r>
            <a:r>
              <a:rPr lang="it-IT" dirty="0" smtClean="0">
                <a:effectLst/>
                <a:hlinkClick r:id="rId16" tooltip="Aquila (storia romana)"/>
              </a:rPr>
              <a:t>aquile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17" tooltip="Legione romana"/>
              </a:rPr>
              <a:t>legionarie</a:t>
            </a:r>
            <a:r>
              <a:rPr lang="it-IT" dirty="0" smtClean="0">
                <a:effectLst/>
              </a:rPr>
              <a:t> nella parte più esterna; BASILICA </a:t>
            </a:r>
            <a:r>
              <a:rPr lang="it-IT" dirty="0" err="1" smtClean="0">
                <a:effectLst/>
              </a:rPr>
              <a:t>VLPIA</a:t>
            </a:r>
            <a:r>
              <a:rPr lang="it-IT" dirty="0" smtClean="0">
                <a:effectLst/>
              </a:rPr>
              <a:t> in </a:t>
            </a:r>
            <a:r>
              <a:rPr lang="it-IT" dirty="0" smtClean="0">
                <a:effectLst/>
                <a:hlinkClick r:id="rId18" tooltip="Esergo"/>
              </a:rPr>
              <a:t>esergo</a:t>
            </a:r>
            <a:r>
              <a:rPr lang="it-IT" dirty="0" smtClean="0">
                <a:effectLst/>
              </a:rPr>
              <a:t>.</a:t>
            </a:r>
            <a:r>
              <a:rPr lang="it-IT" dirty="0" smtClean="0"/>
              <a:t> </a:t>
            </a:r>
            <a:r>
              <a:rPr lang="it-IT" dirty="0" smtClean="0">
                <a:effectLst/>
              </a:rPr>
              <a:t>7,24 g; 8 h (</a:t>
            </a:r>
            <a:r>
              <a:rPr lang="it-IT" dirty="0" smtClean="0">
                <a:effectLst/>
                <a:hlinkClick r:id="rId19" tooltip="Zecca di Roma antica"/>
              </a:rPr>
              <a:t>zecca di Roma</a:t>
            </a:r>
            <a:r>
              <a:rPr lang="it-IT" dirty="0" smtClean="0">
                <a:effectLst/>
              </a:rPr>
              <a:t>); coniato nel </a:t>
            </a:r>
            <a:r>
              <a:rPr lang="it-IT" dirty="0" smtClean="0">
                <a:effectLst/>
                <a:hlinkClick r:id="rId20" tooltip="112"/>
              </a:rPr>
              <a:t>112</a:t>
            </a:r>
            <a:r>
              <a:rPr lang="it-IT" dirty="0" smtClean="0">
                <a:effectLst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36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063739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Disegno ricostruttivo della </a:t>
            </a:r>
            <a:r>
              <a:rPr lang="it-IT" dirty="0" smtClean="0">
                <a:hlinkClick r:id="rId3" tooltip="Basilica Ulpia"/>
              </a:rPr>
              <a:t>Basilica </a:t>
            </a:r>
            <a:r>
              <a:rPr lang="it-IT" dirty="0" err="1" smtClean="0">
                <a:hlinkClick r:id="rId3" tooltip="Basilica Ulpia"/>
              </a:rPr>
              <a:t>Ulpia</a:t>
            </a:r>
            <a:r>
              <a:rPr lang="it-IT" dirty="0" smtClean="0"/>
              <a:t> di J. </a:t>
            </a:r>
            <a:r>
              <a:rPr lang="it-IT" dirty="0" err="1" smtClean="0"/>
              <a:t>Guadet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37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233053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Le colonne in </a:t>
            </a:r>
            <a:r>
              <a:rPr lang="it-IT" dirty="0" smtClean="0">
                <a:hlinkClick r:id="rId3" tooltip="Marmi colorati antichi"/>
              </a:rPr>
              <a:t>granito grigio</a:t>
            </a:r>
            <a:r>
              <a:rPr lang="it-IT" dirty="0" smtClean="0"/>
              <a:t> della navata centrale della </a:t>
            </a:r>
            <a:r>
              <a:rPr lang="it-IT" dirty="0" smtClean="0">
                <a:hlinkClick r:id="rId4" tooltip="Basilica Ulpia"/>
              </a:rPr>
              <a:t>Basilica </a:t>
            </a:r>
            <a:r>
              <a:rPr lang="it-IT" dirty="0" err="1" smtClean="0">
                <a:hlinkClick r:id="rId4" tooltip="Basilica Ulpia"/>
              </a:rPr>
              <a:t>Ulpia</a:t>
            </a:r>
            <a:r>
              <a:rPr lang="it-IT" dirty="0" smtClean="0"/>
              <a:t>, rialzate negli </a:t>
            </a:r>
            <a:r>
              <a:rPr lang="it-IT" dirty="0" smtClean="0">
                <a:hlinkClick r:id="rId5" tooltip="Anni 1930"/>
              </a:rPr>
              <a:t>anni trenta</a:t>
            </a:r>
            <a:r>
              <a:rPr lang="it-IT" dirty="0" smtClean="0"/>
              <a:t> del </a:t>
            </a:r>
            <a:r>
              <a:rPr lang="it-IT" dirty="0" smtClean="0">
                <a:hlinkClick r:id="rId6" tooltip="XX secolo"/>
              </a:rPr>
              <a:t>XX secolo</a:t>
            </a:r>
            <a:r>
              <a:rPr lang="it-IT" dirty="0" smtClean="0"/>
              <a:t>.</a:t>
            </a:r>
          </a:p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38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0828904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Colonne in </a:t>
            </a:r>
            <a:r>
              <a:rPr lang="it-IT" dirty="0" smtClean="0">
                <a:hlinkClick r:id="rId3" tooltip="Marmi colorati antichi"/>
              </a:rPr>
              <a:t>granito grigio</a:t>
            </a:r>
            <a:r>
              <a:rPr lang="it-IT" dirty="0" smtClean="0"/>
              <a:t> della navata centrale.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39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156286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smtClean="0">
                <a:hlinkClick r:id="rId3" tooltip="Basilica Ulpia"/>
              </a:rPr>
              <a:t>Basilica </a:t>
            </a:r>
            <a:r>
              <a:rPr lang="it-IT" dirty="0" err="1" smtClean="0">
                <a:hlinkClick r:id="rId3" tooltip="Basilica Ulpia"/>
              </a:rPr>
              <a:t>Ulpia</a:t>
            </a:r>
            <a:r>
              <a:rPr lang="it-IT" dirty="0" smtClean="0"/>
              <a:t> e la </a:t>
            </a:r>
            <a:r>
              <a:rPr lang="it-IT" dirty="0" smtClean="0">
                <a:hlinkClick r:id="rId4" tooltip="Colonna di Traiano"/>
              </a:rPr>
              <a:t>Colonna di Traiano</a:t>
            </a:r>
            <a:r>
              <a:rPr lang="it-IT" dirty="0" smtClean="0"/>
              <a:t> visti da sud.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40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432750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La </a:t>
            </a:r>
            <a:r>
              <a:rPr lang="it-IT" dirty="0" smtClean="0">
                <a:hlinkClick r:id="rId3" tooltip="Basilica Ulpia"/>
              </a:rPr>
              <a:t>Basilica </a:t>
            </a:r>
            <a:r>
              <a:rPr lang="it-IT" dirty="0" err="1" smtClean="0">
                <a:hlinkClick r:id="rId3" tooltip="Basilica Ulpia"/>
              </a:rPr>
              <a:t>Ulpia</a:t>
            </a:r>
            <a:r>
              <a:rPr lang="it-IT" dirty="0" smtClean="0"/>
              <a:t> e la </a:t>
            </a:r>
            <a:r>
              <a:rPr lang="it-IT" dirty="0" smtClean="0">
                <a:hlinkClick r:id="rId4" tooltip="Colonna di Traiano"/>
              </a:rPr>
              <a:t>Colonna di Traiano</a:t>
            </a:r>
            <a:r>
              <a:rPr lang="it-IT" dirty="0" smtClean="0"/>
              <a:t> nel complesso del Foro di Traiano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41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86192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Frammenti della </a:t>
            </a:r>
            <a:r>
              <a:rPr lang="it-IT" dirty="0" smtClean="0">
                <a:hlinkClick r:id="rId3" tooltip="Forma Urbis Severiana"/>
              </a:rPr>
              <a:t>Forma </a:t>
            </a:r>
            <a:r>
              <a:rPr lang="it-IT" dirty="0" err="1" smtClean="0">
                <a:hlinkClick r:id="rId3" tooltip="Forma Urbis Severiana"/>
              </a:rPr>
              <a:t>Urbis</a:t>
            </a:r>
            <a:r>
              <a:rPr lang="it-IT" dirty="0" smtClean="0">
                <a:hlinkClick r:id="rId3" tooltip="Forma Urbis Severiana"/>
              </a:rPr>
              <a:t> Severiana</a:t>
            </a:r>
            <a:r>
              <a:rPr lang="it-IT" dirty="0" smtClean="0"/>
              <a:t> con la rappresentazione della </a:t>
            </a:r>
            <a:r>
              <a:rPr lang="it-IT" dirty="0" smtClean="0">
                <a:hlinkClick r:id="rId4" tooltip="Basilica Ulpia"/>
              </a:rPr>
              <a:t>Basilica </a:t>
            </a:r>
            <a:r>
              <a:rPr lang="it-IT" dirty="0" err="1" smtClean="0">
                <a:hlinkClick r:id="rId4" tooltip="Basilica Ulpia"/>
              </a:rPr>
              <a:t>Ulpia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49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79870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Ricostruzione del </a:t>
            </a:r>
            <a:r>
              <a:rPr lang="it-IT" i="1" dirty="0" smtClean="0"/>
              <a:t>Foro di Traiano</a:t>
            </a:r>
            <a:r>
              <a:rPr lang="it-IT" dirty="0" smtClean="0"/>
              <a:t> nel plastico di Roma antica di </a:t>
            </a:r>
            <a:r>
              <a:rPr lang="it-IT" dirty="0" smtClean="0">
                <a:hlinkClick r:id="rId3" tooltip="Italo Gismondi"/>
              </a:rPr>
              <a:t>Italo Gismondi</a:t>
            </a:r>
            <a:r>
              <a:rPr lang="it-IT" dirty="0" smtClean="0"/>
              <a:t>, </a:t>
            </a:r>
            <a:r>
              <a:rPr lang="it-IT" dirty="0" smtClean="0">
                <a:hlinkClick r:id="rId4" tooltip="Museo della Civiltà Romana"/>
              </a:rPr>
              <a:t>Museo della Civiltà Romana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4248265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Pianta della </a:t>
            </a:r>
            <a:r>
              <a:rPr lang="it-IT" dirty="0" smtClean="0">
                <a:hlinkClick r:id="rId3" tooltip="Basilica Ulpia"/>
              </a:rPr>
              <a:t>Basilica </a:t>
            </a:r>
            <a:r>
              <a:rPr lang="it-IT" dirty="0" err="1" smtClean="0">
                <a:hlinkClick r:id="rId3" tooltip="Basilica Ulpia"/>
              </a:rPr>
              <a:t>Ulpia</a:t>
            </a:r>
            <a:r>
              <a:rPr lang="it-IT" dirty="0" smtClean="0"/>
              <a:t> nel Foro di Traiano a </a:t>
            </a:r>
            <a:r>
              <a:rPr lang="it-IT" dirty="0" smtClean="0">
                <a:hlinkClick r:id="rId4" tooltip="Roma (città antica)"/>
              </a:rPr>
              <a:t>Roma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944015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Disegno ricostruttivo dell'interno della </a:t>
            </a:r>
            <a:r>
              <a:rPr lang="it-IT" dirty="0" smtClean="0">
                <a:hlinkClick r:id="rId3" tooltip="Basilica Ulpia"/>
              </a:rPr>
              <a:t>Basilica </a:t>
            </a:r>
            <a:r>
              <a:rPr lang="it-IT" dirty="0" err="1" smtClean="0">
                <a:hlinkClick r:id="rId3" tooltip="Basilica Ulpia"/>
              </a:rPr>
              <a:t>Ulpia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4112757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Disegno ricostruttivo dell'interno della navata (J. </a:t>
            </a:r>
            <a:r>
              <a:rPr lang="it-IT" dirty="0" err="1" smtClean="0"/>
              <a:t>Guadet</a:t>
            </a:r>
            <a:r>
              <a:rPr lang="it-IT" dirty="0" smtClean="0"/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0445966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Disegno ricostruttivo dell'interno delle esedre laterali (J. </a:t>
            </a:r>
            <a:r>
              <a:rPr lang="it-IT" dirty="0" err="1" smtClean="0"/>
              <a:t>Guadet</a:t>
            </a:r>
            <a:r>
              <a:rPr lang="it-IT" dirty="0" smtClean="0"/>
              <a:t>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969998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>
                <a:effectLst/>
                <a:hlinkClick r:id="rId3" tooltip="Imperator"/>
              </a:rPr>
              <a:t>IMP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4" tooltip="Traiano"/>
              </a:rPr>
              <a:t>Traiano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5" tooltip="Augusto (titolo)"/>
              </a:rPr>
              <a:t>AUG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6" tooltip="Germanicus"/>
              </a:rPr>
              <a:t>GER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7" tooltip="Dacicus"/>
              </a:rPr>
              <a:t>DAC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8" tooltip="Pontifex maximus"/>
              </a:rPr>
              <a:t>P M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9" tooltip="Tribunicia potestas"/>
              </a:rPr>
              <a:t>TR</a:t>
            </a:r>
            <a:r>
              <a:rPr lang="it-IT" dirty="0" smtClean="0">
                <a:effectLst/>
                <a:hlinkClick r:id="rId9" tooltip="Tribunicia potestas"/>
              </a:rPr>
              <a:t> 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10" tooltip="Console romano"/>
              </a:rPr>
              <a:t>COS</a:t>
            </a:r>
            <a:r>
              <a:rPr lang="it-IT" dirty="0" smtClean="0">
                <a:effectLst/>
              </a:rPr>
              <a:t> VI </a:t>
            </a:r>
            <a:r>
              <a:rPr lang="it-IT" dirty="0" smtClean="0">
                <a:effectLst/>
                <a:hlinkClick r:id="rId11" tooltip="Pater patriae"/>
              </a:rPr>
              <a:t>P P</a:t>
            </a:r>
            <a:r>
              <a:rPr lang="it-IT" dirty="0" smtClean="0">
                <a:effectLst/>
              </a:rPr>
              <a:t>, testa laureata a destra con drappeggio su spalla.</a:t>
            </a:r>
            <a:r>
              <a:rPr lang="it-IT" dirty="0" smtClean="0"/>
              <a:t> </a:t>
            </a:r>
            <a:r>
              <a:rPr lang="it-IT" dirty="0" smtClean="0">
                <a:effectLst/>
                <a:hlinkClick r:id="rId12" tooltip="SPQR"/>
              </a:rPr>
              <a:t>S P Q 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13" tooltip="Optimus Princeps"/>
              </a:rPr>
              <a:t>OPTIMO</a:t>
            </a:r>
            <a:r>
              <a:rPr lang="it-IT" dirty="0" smtClean="0">
                <a:effectLst/>
                <a:hlinkClick r:id="rId13" tooltip="Optimus Princeps"/>
              </a:rPr>
              <a:t> PRINCIPI</a:t>
            </a:r>
            <a:r>
              <a:rPr lang="it-IT" dirty="0" smtClean="0">
                <a:effectLst/>
              </a:rPr>
              <a:t> S C, la </a:t>
            </a:r>
            <a:r>
              <a:rPr lang="it-IT" dirty="0" smtClean="0">
                <a:effectLst/>
                <a:hlinkClick r:id="rId14" tooltip="Colonna di Traiano"/>
              </a:rPr>
              <a:t>Colonna di Traiano</a:t>
            </a:r>
            <a:r>
              <a:rPr lang="it-IT" dirty="0" smtClean="0">
                <a:effectLst/>
              </a:rPr>
              <a:t> al centro, sulla cima la statua dell'</a:t>
            </a:r>
            <a:r>
              <a:rPr lang="it-IT" dirty="0" smtClean="0">
                <a:effectLst/>
                <a:hlinkClick r:id="rId15" tooltip="Imperatore"/>
              </a:rPr>
              <a:t>imperatore</a:t>
            </a:r>
            <a:r>
              <a:rPr lang="it-IT" dirty="0" smtClean="0">
                <a:effectLst/>
              </a:rPr>
              <a:t>, alla base due aquile e la porta d'accesso al monumento.</a:t>
            </a:r>
            <a:r>
              <a:rPr lang="it-IT" dirty="0" smtClean="0"/>
              <a:t> </a:t>
            </a:r>
            <a:r>
              <a:rPr lang="it-IT" dirty="0" smtClean="0">
                <a:effectLst/>
              </a:rPr>
              <a:t>3,34 g; coniato nel </a:t>
            </a:r>
            <a:r>
              <a:rPr lang="it-IT" dirty="0" smtClean="0">
                <a:effectLst/>
                <a:hlinkClick r:id="rId16" tooltip="114"/>
              </a:rPr>
              <a:t>114</a:t>
            </a:r>
            <a:r>
              <a:rPr lang="it-IT" dirty="0" smtClean="0">
                <a:effectLst/>
              </a:rPr>
              <a:t> al termine della costruzione della </a:t>
            </a:r>
            <a:r>
              <a:rPr lang="it-IT" dirty="0" smtClean="0">
                <a:effectLst/>
                <a:hlinkClick r:id="rId14" tooltip="Colonna di Traiano"/>
              </a:rPr>
              <a:t>Colonna di Traiano</a:t>
            </a:r>
            <a:r>
              <a:rPr lang="it-IT" dirty="0" smtClean="0">
                <a:effectLst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8760962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 primo piano sulla destra il Tempio di Traiano (in posizione in realtà errata), di fronte la </a:t>
            </a:r>
            <a:r>
              <a:rPr lang="it-IT" dirty="0" smtClean="0">
                <a:hlinkClick r:id="rId3" tooltip="Colonna di Traiano"/>
              </a:rPr>
              <a:t>colonna</a:t>
            </a:r>
            <a:r>
              <a:rPr lang="it-IT" dirty="0" smtClean="0"/>
              <a:t>, ai cui lati erano poste le due biblioteche (ricostruzione).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9147778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Particolare dei rilievi della </a:t>
            </a:r>
            <a:r>
              <a:rPr lang="it-IT" dirty="0" smtClean="0">
                <a:hlinkClick r:id="rId3" tooltip="Colonna di Traiano"/>
              </a:rPr>
              <a:t>Colonna di Traiano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394385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Dettaglio della </a:t>
            </a:r>
            <a:r>
              <a:rPr lang="it-IT" dirty="0" smtClean="0">
                <a:hlinkClick r:id="rId3" tooltip="Colonna di Traiano"/>
              </a:rPr>
              <a:t>colonna</a:t>
            </a:r>
            <a:r>
              <a:rPr lang="it-IT" dirty="0" smtClean="0"/>
              <a:t> (fregio </a:t>
            </a:r>
            <a:r>
              <a:rPr lang="it-IT" dirty="0" err="1" smtClean="0"/>
              <a:t>LXXII.2</a:t>
            </a:r>
            <a:r>
              <a:rPr lang="it-IT" dirty="0" smtClean="0"/>
              <a:t>), dove è possibile riconoscere sia il </a:t>
            </a:r>
            <a:r>
              <a:rPr lang="it-IT" dirty="0" smtClean="0">
                <a:hlinkClick r:id="rId4" tooltip="Ponte di Traiano"/>
              </a:rPr>
              <a:t>ponte di Traiano</a:t>
            </a:r>
            <a:r>
              <a:rPr lang="it-IT" dirty="0" smtClean="0"/>
              <a:t> sul </a:t>
            </a:r>
            <a:r>
              <a:rPr lang="it-IT" dirty="0" smtClean="0">
                <a:hlinkClick r:id="rId5" tooltip="Danubio"/>
              </a:rPr>
              <a:t>Danubio</a:t>
            </a:r>
            <a:r>
              <a:rPr lang="it-IT" dirty="0" smtClean="0"/>
              <a:t>, sia lo stesso </a:t>
            </a:r>
            <a:r>
              <a:rPr lang="it-IT" dirty="0" err="1" smtClean="0">
                <a:hlinkClick r:id="rId6" tooltip="Apollodoro di Damasco"/>
              </a:rPr>
              <a:t>Apollodoro</a:t>
            </a:r>
            <a:r>
              <a:rPr lang="it-IT" dirty="0" smtClean="0">
                <a:hlinkClick r:id="rId6" tooltip="Apollodoro di Damasco"/>
              </a:rPr>
              <a:t> di Damasco</a:t>
            </a:r>
            <a:r>
              <a:rPr lang="it-IT" dirty="0" smtClean="0"/>
              <a:t>, a sinistra e di fronte a </a:t>
            </a:r>
            <a:r>
              <a:rPr lang="it-IT" dirty="0" smtClean="0">
                <a:hlinkClick r:id="rId7" tooltip="Traiano"/>
              </a:rPr>
              <a:t>Traiano</a:t>
            </a:r>
            <a:r>
              <a:rPr lang="it-IT" dirty="0" smtClean="0"/>
              <a:t> che offre un sacrificio</a:t>
            </a:r>
            <a:r>
              <a:rPr lang="it-IT" baseline="30000" dirty="0" smtClean="0">
                <a:hlinkClick r:id="rId8"/>
              </a:rPr>
              <a:t>[93]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59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109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Modellino ricostruttivo della biblioteca </a:t>
            </a:r>
            <a:r>
              <a:rPr lang="it-IT" dirty="0" err="1" smtClean="0"/>
              <a:t>Ulpia</a:t>
            </a:r>
            <a:r>
              <a:rPr lang="it-IT" dirty="0" smtClean="0"/>
              <a:t> del foro di Traiano (interno)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9347672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Modellino ricostruttivo della biblioteca </a:t>
            </a:r>
            <a:r>
              <a:rPr lang="it-IT" dirty="0" err="1" smtClean="0"/>
              <a:t>Ulpia</a:t>
            </a:r>
            <a:r>
              <a:rPr lang="it-IT" dirty="0" smtClean="0"/>
              <a:t> del foro di Traiano (esterno)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61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1704187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Il confronto tra ricostruzione ipotetica della colossale </a:t>
            </a:r>
            <a:r>
              <a:rPr lang="it-IT" dirty="0" smtClean="0">
                <a:hlinkClick r:id="rId3" tooltip="Statua equestre di Traiano"/>
              </a:rPr>
              <a:t>statua equestre di Traiano</a:t>
            </a:r>
            <a:r>
              <a:rPr lang="it-IT" dirty="0" smtClean="0"/>
              <a:t> (conservatasi solo attraverso le raffigurazioni numismatiche) e </a:t>
            </a:r>
            <a:r>
              <a:rPr lang="it-IT" dirty="0" smtClean="0">
                <a:hlinkClick r:id="rId4" tooltip="Statua equestre di Marco Aurelio"/>
              </a:rPr>
              <a:t>quella di Marco Aurelio</a:t>
            </a:r>
            <a:r>
              <a:rPr lang="it-IT" dirty="0" smtClean="0"/>
              <a:t>, oggi nel </a:t>
            </a:r>
            <a:r>
              <a:rPr lang="it-IT" dirty="0" smtClean="0">
                <a:hlinkClick r:id="rId5" tooltip="Palazzo dei Conservatori"/>
              </a:rPr>
              <a:t>Palazzo dei Conservatori</a:t>
            </a:r>
            <a:r>
              <a:rPr lang="it-IT" dirty="0" smtClean="0"/>
              <a:t> a </a:t>
            </a:r>
            <a:r>
              <a:rPr lang="it-IT" dirty="0" smtClean="0">
                <a:hlinkClick r:id="rId6" tooltip="Roma"/>
              </a:rPr>
              <a:t>Roma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0853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Vista da Nord della </a:t>
            </a:r>
            <a:r>
              <a:rPr lang="it-IT" dirty="0" smtClean="0">
                <a:hlinkClick r:id="rId3" tooltip="Colonna di Traiano"/>
              </a:rPr>
              <a:t>Colonna di Traiano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468386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L'area della piazza del Foro di Traiano e resti di abitazioni medioevali, viste da nord-ovest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4733059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Interno della </a:t>
            </a:r>
            <a:r>
              <a:rPr lang="it-IT" dirty="0" smtClean="0">
                <a:hlinkClick r:id="rId3" tooltip="Basilica di San Pietro"/>
              </a:rPr>
              <a:t>Basilica di San Pietro</a:t>
            </a:r>
            <a:r>
              <a:rPr lang="it-IT" dirty="0" smtClean="0"/>
              <a:t> a </a:t>
            </a:r>
            <a:r>
              <a:rPr lang="it-IT" dirty="0" smtClean="0">
                <a:hlinkClick r:id="rId4" tooltip="Roma"/>
              </a:rPr>
              <a:t>Roma</a:t>
            </a:r>
            <a:r>
              <a:rPr lang="it-IT" dirty="0" smtClean="0"/>
              <a:t>, dove sono conservate alcune colonne in </a:t>
            </a:r>
            <a:r>
              <a:rPr lang="it-IT" dirty="0" smtClean="0">
                <a:hlinkClick r:id="rId5" tooltip="Marmo cipollino"/>
              </a:rPr>
              <a:t>marmo cipollino</a:t>
            </a:r>
            <a:r>
              <a:rPr lang="it-IT" dirty="0" smtClean="0"/>
              <a:t> provenienti dalla </a:t>
            </a:r>
            <a:r>
              <a:rPr lang="it-IT" dirty="0" smtClean="0">
                <a:hlinkClick r:id="rId6" tooltip="Basilica Ulpia"/>
              </a:rPr>
              <a:t>Basilica </a:t>
            </a:r>
            <a:r>
              <a:rPr lang="it-IT" dirty="0" err="1" smtClean="0">
                <a:hlinkClick r:id="rId6" tooltip="Basilica Ulpia"/>
              </a:rPr>
              <a:t>Ulpia</a:t>
            </a:r>
            <a:r>
              <a:rPr lang="it-IT" baseline="30000" dirty="0" smtClean="0">
                <a:hlinkClick r:id="rId7"/>
              </a:rPr>
              <a:t>[94]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24164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Altra scultura di dace, conservata presso i </a:t>
            </a:r>
            <a:r>
              <a:rPr lang="it-IT" dirty="0" smtClean="0">
                <a:hlinkClick r:id="rId3" tooltip="Musei Capitolini"/>
              </a:rPr>
              <a:t>Musei Capitolini</a:t>
            </a:r>
            <a:r>
              <a:rPr lang="it-IT" dirty="0" smtClean="0"/>
              <a:t> a </a:t>
            </a:r>
            <a:r>
              <a:rPr lang="it-IT" dirty="0" smtClean="0">
                <a:hlinkClick r:id="rId4" tooltip="Roma"/>
              </a:rPr>
              <a:t>Roma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04021356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Sculture di due degli otto </a:t>
            </a:r>
            <a:r>
              <a:rPr lang="it-IT" dirty="0" smtClean="0">
                <a:hlinkClick r:id="rId3" tooltip="Daci"/>
              </a:rPr>
              <a:t>Daci</a:t>
            </a:r>
            <a:r>
              <a:rPr lang="it-IT" dirty="0" smtClean="0"/>
              <a:t> presenti sull'</a:t>
            </a:r>
            <a:r>
              <a:rPr lang="it-IT" dirty="0" smtClean="0">
                <a:hlinkClick r:id="rId4" tooltip="Arco di Costantino"/>
              </a:rPr>
              <a:t>Arco di Costantino</a:t>
            </a:r>
            <a:r>
              <a:rPr lang="it-IT" dirty="0" smtClean="0"/>
              <a:t>, provenienti dal Foro di Traiano.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66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8651557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Scultura frammentaria di dace in </a:t>
            </a:r>
            <a:r>
              <a:rPr lang="it-IT" dirty="0" smtClean="0">
                <a:hlinkClick r:id="rId3" tooltip="Marmo pavonazzetto"/>
              </a:rPr>
              <a:t>marmo pavonazzetto</a:t>
            </a:r>
            <a:r>
              <a:rPr lang="it-IT" dirty="0" smtClean="0"/>
              <a:t> nei </a:t>
            </a:r>
            <a:r>
              <a:rPr lang="it-IT" dirty="0" smtClean="0">
                <a:hlinkClick r:id="rId4" tooltip="Musei Capitolini"/>
              </a:rPr>
              <a:t>Musei Capitolini</a:t>
            </a:r>
            <a:r>
              <a:rPr lang="it-IT" dirty="0" smtClean="0"/>
              <a:t> (proveniente dall'</a:t>
            </a:r>
            <a:r>
              <a:rPr lang="it-IT" dirty="0" smtClean="0">
                <a:hlinkClick r:id="rId5" tooltip="Arco di Costantino"/>
              </a:rPr>
              <a:t>Arco di Costantino</a:t>
            </a:r>
            <a:r>
              <a:rPr lang="it-IT" dirty="0" smtClean="0"/>
              <a:t>, reimpiegato dal Foro di Traiano, sopra il portico colonnato della grande piazza).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17615777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Scultura di dace in </a:t>
            </a:r>
            <a:r>
              <a:rPr lang="it-IT" dirty="0" smtClean="0">
                <a:hlinkClick r:id="rId3" tooltip="Porfido rosso antico"/>
              </a:rPr>
              <a:t>porfido</a:t>
            </a:r>
            <a:r>
              <a:rPr lang="it-IT" dirty="0" smtClean="0"/>
              <a:t> (presso il </a:t>
            </a:r>
            <a:r>
              <a:rPr lang="it-IT" dirty="0" smtClean="0">
                <a:hlinkClick r:id="rId4" tooltip="Giardino di Boboli"/>
              </a:rPr>
              <a:t>Giardino di </a:t>
            </a:r>
            <a:r>
              <a:rPr lang="it-IT" dirty="0" err="1" smtClean="0">
                <a:hlinkClick r:id="rId4" tooltip="Giardino di Boboli"/>
              </a:rPr>
              <a:t>Boboli</a:t>
            </a:r>
            <a:r>
              <a:rPr lang="it-IT" dirty="0" smtClean="0"/>
              <a:t>), tradizionalmente considerata proveniente dal foro.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383000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Busto di </a:t>
            </a:r>
            <a:r>
              <a:rPr lang="it-IT" dirty="0" smtClean="0">
                <a:hlinkClick r:id="rId3" tooltip="Cesare"/>
              </a:rPr>
              <a:t>Cesare</a:t>
            </a:r>
            <a:r>
              <a:rPr lang="it-IT" dirty="0" smtClean="0"/>
              <a:t> rinvenuto nel corso degli scavi del </a:t>
            </a:r>
            <a:r>
              <a:rPr lang="it-IT" dirty="0" smtClean="0">
                <a:hlinkClick r:id="rId4" tooltip="1546"/>
              </a:rPr>
              <a:t>1546</a:t>
            </a:r>
            <a:r>
              <a:rPr lang="it-IT" dirty="0" smtClean="0"/>
              <a:t> nei pressi della </a:t>
            </a:r>
            <a:r>
              <a:rPr lang="it-IT" dirty="0" smtClean="0">
                <a:hlinkClick r:id="rId5" tooltip="Chiesa di Santa Maria in Campo Carleo (la pagina non esiste)"/>
              </a:rPr>
              <a:t>chiesa di Santa Maria in Campo </a:t>
            </a:r>
            <a:r>
              <a:rPr lang="it-IT" dirty="0" err="1" smtClean="0">
                <a:hlinkClick r:id="rId5" tooltip="Chiesa di Santa Maria in Campo Carleo (la pagina non esiste)"/>
              </a:rPr>
              <a:t>Carleo</a:t>
            </a:r>
            <a:r>
              <a:rPr lang="it-IT" dirty="0" smtClean="0"/>
              <a:t> (oggi scomparsa), ora al </a:t>
            </a:r>
            <a:r>
              <a:rPr lang="it-IT" dirty="0" smtClean="0">
                <a:hlinkClick r:id="rId6" tooltip="Museo Nazionale di Napoli"/>
              </a:rPr>
              <a:t>Museo Nazionale di Napoli</a:t>
            </a:r>
            <a:r>
              <a:rPr lang="it-IT" baseline="30000" dirty="0" smtClean="0">
                <a:hlinkClick r:id="rId7"/>
              </a:rPr>
              <a:t>[105]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69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163040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Ricostruzione fotografica del </a:t>
            </a:r>
            <a:r>
              <a:rPr lang="it-IT" dirty="0" smtClean="0">
                <a:hlinkClick r:id="rId3" tooltip="Grande fregio di Traiano"/>
              </a:rPr>
              <a:t>grande fregio di Traiano</a:t>
            </a:r>
            <a:r>
              <a:rPr lang="it-IT" dirty="0" smtClean="0"/>
              <a:t>. Un miglior assemblaggio dei quattro fregi contenuti nell'</a:t>
            </a:r>
            <a:r>
              <a:rPr lang="it-IT" dirty="0" smtClean="0">
                <a:hlinkClick r:id="rId4" tooltip="Arco di Costantino"/>
              </a:rPr>
              <a:t>arco di Costantino</a:t>
            </a:r>
            <a:r>
              <a:rPr lang="it-IT" dirty="0" smtClean="0"/>
              <a:t> si può osservare presso il </a:t>
            </a:r>
            <a:r>
              <a:rPr lang="it-IT" dirty="0" smtClean="0">
                <a:hlinkClick r:id="rId5" tooltip="Museo della Civiltà Romana"/>
              </a:rPr>
              <a:t>Museo della Civiltà Romana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70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706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>
                <a:effectLst/>
                <a:hlinkClick r:id="rId3" tooltip="Imperator"/>
              </a:rPr>
              <a:t>IMP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4" tooltip="Traiano"/>
              </a:rPr>
              <a:t>Traiano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5" tooltip="Augusto (titolo)"/>
              </a:rPr>
              <a:t>AVG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6" tooltip="Germanicus"/>
              </a:rPr>
              <a:t>GER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7" tooltip="Dacicus"/>
              </a:rPr>
              <a:t>DAC</a:t>
            </a:r>
            <a:r>
              <a:rPr lang="it-IT" dirty="0" smtClean="0">
                <a:effectLst/>
              </a:rPr>
              <a:t> P M </a:t>
            </a:r>
            <a:r>
              <a:rPr lang="it-IT" dirty="0" err="1" smtClean="0">
                <a:effectLst/>
                <a:hlinkClick r:id="rId8" tooltip="Tribunicia potestas"/>
              </a:rPr>
              <a:t>TR</a:t>
            </a:r>
            <a:r>
              <a:rPr lang="it-IT" dirty="0" smtClean="0">
                <a:effectLst/>
                <a:hlinkClick r:id="rId8" tooltip="Tribunicia potestas"/>
              </a:rPr>
              <a:t> 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9" tooltip="Console romano"/>
              </a:rPr>
              <a:t>COS</a:t>
            </a:r>
            <a:r>
              <a:rPr lang="it-IT" dirty="0" smtClean="0">
                <a:effectLst/>
              </a:rPr>
              <a:t> VI </a:t>
            </a:r>
            <a:r>
              <a:rPr lang="it-IT" dirty="0" smtClean="0">
                <a:effectLst/>
                <a:hlinkClick r:id="rId10" tooltip="Pater Patriae"/>
              </a:rPr>
              <a:t>P P</a:t>
            </a:r>
            <a:r>
              <a:rPr lang="it-IT" dirty="0" smtClean="0">
                <a:effectLst/>
              </a:rPr>
              <a:t>, testa laureata a destra;</a:t>
            </a:r>
            <a:r>
              <a:rPr lang="it-IT" dirty="0" smtClean="0"/>
              <a:t> </a:t>
            </a:r>
            <a:r>
              <a:rPr lang="it-IT" dirty="0" smtClean="0">
                <a:effectLst/>
                <a:hlinkClick r:id="rId11" tooltip="SPQR"/>
              </a:rPr>
              <a:t>S P Q 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12" tooltip="Optimus Princeps"/>
              </a:rPr>
              <a:t>OPTIMO</a:t>
            </a:r>
            <a:r>
              <a:rPr lang="it-IT" dirty="0" smtClean="0">
                <a:effectLst/>
                <a:hlinkClick r:id="rId12" tooltip="Optimus Princeps"/>
              </a:rPr>
              <a:t> PRINCIPI</a:t>
            </a:r>
            <a:r>
              <a:rPr lang="it-IT" dirty="0" smtClean="0">
                <a:effectLst/>
              </a:rPr>
              <a:t>, </a:t>
            </a:r>
            <a:r>
              <a:rPr lang="it-IT" dirty="0" smtClean="0">
                <a:effectLst/>
                <a:hlinkClick r:id="rId13" tooltip="Statua equestre di Traiano"/>
              </a:rPr>
              <a:t>statua equestre di Traiano</a:t>
            </a:r>
            <a:r>
              <a:rPr lang="it-IT" dirty="0" smtClean="0">
                <a:effectLst/>
              </a:rPr>
              <a:t> verso sinistra, lancia e spada in mano (o una piccola vittoria).</a:t>
            </a:r>
            <a:r>
              <a:rPr lang="it-IT" dirty="0" smtClean="0"/>
              <a:t> </a:t>
            </a:r>
            <a:r>
              <a:rPr lang="it-IT" dirty="0" smtClean="0">
                <a:effectLst/>
              </a:rPr>
              <a:t>19 mm; 3,35 g; </a:t>
            </a:r>
            <a:r>
              <a:rPr lang="it-IT" dirty="0" err="1" smtClean="0">
                <a:effectLst/>
              </a:rPr>
              <a:t>7h</a:t>
            </a:r>
            <a:r>
              <a:rPr lang="it-IT" dirty="0" smtClean="0">
                <a:effectLst/>
              </a:rPr>
              <a:t>; coniato nel </a:t>
            </a:r>
            <a:r>
              <a:rPr lang="it-IT" dirty="0" smtClean="0">
                <a:effectLst/>
                <a:hlinkClick r:id="rId14" tooltip="112"/>
              </a:rPr>
              <a:t>112</a:t>
            </a:r>
            <a:r>
              <a:rPr lang="it-IT" dirty="0" smtClean="0">
                <a:effectLst/>
              </a:rPr>
              <a:t>/</a:t>
            </a:r>
            <a:r>
              <a:rPr lang="it-IT" dirty="0" smtClean="0">
                <a:effectLst/>
                <a:hlinkClick r:id="rId15" tooltip="114"/>
              </a:rPr>
              <a:t>114</a:t>
            </a:r>
            <a:r>
              <a:rPr lang="it-IT" dirty="0" smtClean="0">
                <a:effectLst/>
              </a:rPr>
              <a:t>/</a:t>
            </a:r>
            <a:r>
              <a:rPr lang="it-IT" dirty="0" smtClean="0">
                <a:effectLst/>
                <a:hlinkClick r:id="rId16" tooltip="115"/>
              </a:rPr>
              <a:t>115</a:t>
            </a:r>
            <a:r>
              <a:rPr lang="it-IT" dirty="0" smtClean="0">
                <a:effectLst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13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372410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resti del cortile meridionale, vista da nord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14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27850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err="1" smtClean="0">
                <a:effectLst/>
                <a:hlinkClick r:id="rId3" tooltip="Imperator"/>
              </a:rPr>
              <a:t>IMP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4" tooltip="Traiano"/>
              </a:rPr>
              <a:t>Traiano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5" tooltip="Augusto (titolo)"/>
              </a:rPr>
              <a:t>AVG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6" tooltip="Germanicus"/>
              </a:rPr>
              <a:t>GER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  <a:hlinkClick r:id="rId7" tooltip="Dacicus"/>
              </a:rPr>
              <a:t>DAC</a:t>
            </a:r>
            <a:r>
              <a:rPr lang="it-IT" dirty="0" smtClean="0">
                <a:effectLst/>
              </a:rPr>
              <a:t> P M </a:t>
            </a:r>
            <a:r>
              <a:rPr lang="it-IT" dirty="0" err="1" smtClean="0">
                <a:effectLst/>
                <a:hlinkClick r:id="rId8" tooltip="Tribunicia potestas"/>
              </a:rPr>
              <a:t>TR</a:t>
            </a:r>
            <a:r>
              <a:rPr lang="it-IT" dirty="0" smtClean="0">
                <a:effectLst/>
                <a:hlinkClick r:id="rId8" tooltip="Tribunicia potestas"/>
              </a:rPr>
              <a:t> P</a:t>
            </a:r>
            <a:r>
              <a:rPr lang="it-IT" dirty="0" smtClean="0">
                <a:effectLst/>
              </a:rPr>
              <a:t> </a:t>
            </a:r>
            <a:r>
              <a:rPr lang="it-IT" dirty="0" smtClean="0">
                <a:effectLst/>
                <a:hlinkClick r:id="rId9" tooltip="Console romano"/>
              </a:rPr>
              <a:t>COS</a:t>
            </a:r>
            <a:r>
              <a:rPr lang="it-IT" dirty="0" smtClean="0">
                <a:effectLst/>
              </a:rPr>
              <a:t> VI </a:t>
            </a:r>
            <a:r>
              <a:rPr lang="it-IT" dirty="0" smtClean="0">
                <a:effectLst/>
                <a:hlinkClick r:id="rId10" tooltip="Pater Patriae"/>
              </a:rPr>
              <a:t>P P</a:t>
            </a:r>
            <a:r>
              <a:rPr lang="it-IT" dirty="0" smtClean="0">
                <a:effectLst/>
              </a:rPr>
              <a:t>, busto laureato con drappeggio e corazza verso destra;</a:t>
            </a:r>
            <a:r>
              <a:rPr lang="it-IT" dirty="0" smtClean="0"/>
              <a:t> </a:t>
            </a:r>
            <a:r>
              <a:rPr lang="it-IT" dirty="0" smtClean="0">
                <a:effectLst/>
              </a:rPr>
              <a:t>Arco di Traiano, entrata trionfale del Foro di Traiano: facciata di un edificio esastilo, sormontato da statue e un carro trionfale a sei cavalli con tre figure verso sinistra e destra (due soldati e al centro un </a:t>
            </a:r>
            <a:r>
              <a:rPr lang="it-IT" dirty="0" smtClean="0">
                <a:effectLst/>
                <a:hlinkClick r:id="rId11" tooltip="Trofeo"/>
              </a:rPr>
              <a:t>trofeo</a:t>
            </a:r>
            <a:r>
              <a:rPr lang="it-IT" dirty="0" smtClean="0">
                <a:effectLst/>
              </a:rPr>
              <a:t> dei </a:t>
            </a:r>
            <a:r>
              <a:rPr lang="it-IT" dirty="0" smtClean="0">
                <a:effectLst/>
                <a:hlinkClick r:id="rId12" tooltip="Daci"/>
              </a:rPr>
              <a:t>Daci</a:t>
            </a:r>
            <a:r>
              <a:rPr lang="it-IT" dirty="0" smtClean="0">
                <a:effectLst/>
              </a:rPr>
              <a:t>); quattro statue negli archi sottostanti; </a:t>
            </a:r>
            <a:r>
              <a:rPr lang="it-IT" dirty="0" err="1" smtClean="0">
                <a:effectLst/>
              </a:rPr>
              <a:t>FORVM</a:t>
            </a:r>
            <a:r>
              <a:rPr lang="it-IT" dirty="0" smtClean="0">
                <a:effectLst/>
              </a:rPr>
              <a:t> </a:t>
            </a:r>
            <a:r>
              <a:rPr lang="it-IT" dirty="0" err="1" smtClean="0">
                <a:effectLst/>
              </a:rPr>
              <a:t>TRAIAN</a:t>
            </a:r>
            <a:r>
              <a:rPr lang="it-IT" dirty="0" smtClean="0">
                <a:effectLst/>
              </a:rPr>
              <a:t>[I] in </a:t>
            </a:r>
            <a:r>
              <a:rPr lang="it-IT" dirty="0" smtClean="0">
                <a:effectLst/>
                <a:hlinkClick r:id="rId13" tooltip="Esergo"/>
              </a:rPr>
              <a:t>esergo</a:t>
            </a:r>
            <a:r>
              <a:rPr lang="it-IT" dirty="0" smtClean="0">
                <a:effectLst/>
              </a:rPr>
              <a:t>.</a:t>
            </a:r>
            <a:r>
              <a:rPr lang="it-IT" dirty="0" smtClean="0"/>
              <a:t> </a:t>
            </a:r>
            <a:r>
              <a:rPr lang="it-IT" dirty="0" smtClean="0">
                <a:effectLst/>
              </a:rPr>
              <a:t>19 mm; 7,13 g; 7 h; coniato nel </a:t>
            </a:r>
            <a:r>
              <a:rPr lang="it-IT" dirty="0" smtClean="0">
                <a:effectLst/>
                <a:hlinkClick r:id="rId14" tooltip="112"/>
              </a:rPr>
              <a:t>112</a:t>
            </a:r>
            <a:r>
              <a:rPr lang="it-IT" dirty="0" smtClean="0">
                <a:effectLst/>
              </a:rPr>
              <a:t>/</a:t>
            </a:r>
            <a:r>
              <a:rPr lang="it-IT" dirty="0" smtClean="0">
                <a:effectLst/>
                <a:hlinkClick r:id="rId15" tooltip="115"/>
              </a:rPr>
              <a:t>115</a:t>
            </a:r>
            <a:r>
              <a:rPr lang="it-IT" dirty="0" smtClean="0">
                <a:effectLst/>
              </a:rPr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01248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Resti del portico orientale con la retrostante </a:t>
            </a:r>
            <a:r>
              <a:rPr lang="it-IT" dirty="0" smtClean="0">
                <a:hlinkClick r:id="rId3" tooltip="Esedra"/>
              </a:rPr>
              <a:t>esedra</a:t>
            </a:r>
            <a:r>
              <a:rPr lang="it-IT" dirty="0" smtClean="0"/>
              <a:t> del Foro di Traiano.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17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61619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Foro e </a:t>
            </a:r>
            <a:r>
              <a:rPr lang="it-IT" dirty="0" smtClean="0">
                <a:hlinkClick r:id="rId3" tooltip="Mercati di Traiano"/>
              </a:rPr>
              <a:t>Mercati di Traiano</a:t>
            </a:r>
            <a:r>
              <a:rPr lang="it-IT" dirty="0" smtClean="0"/>
              <a:t> dal </a:t>
            </a:r>
            <a:r>
              <a:rPr lang="it-IT" dirty="0" smtClean="0">
                <a:hlinkClick r:id="rId4" tooltip="Vittoriano"/>
              </a:rPr>
              <a:t>Vittoriano</a:t>
            </a:r>
            <a:r>
              <a:rPr lang="it-IT" dirty="0" smtClean="0"/>
              <a:t>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18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097694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 smtClean="0"/>
              <a:t>I resti del portico orientale, visti da nord-ovest.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80C61C-763A-404C-B1C5-0ECEF9B4CAEF}" type="slidenum">
              <a:rPr lang="it-IT" smtClean="0"/>
              <a:t>19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69198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0624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36740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148278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324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94702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57097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211030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8414674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99516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543762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32655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CD3AA1-E582-4D4B-9885-5C3E976D6F43}" type="datetimeFigureOut">
              <a:rPr lang="it-IT" smtClean="0"/>
              <a:t>02/03/2016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488649-0AD7-4528-8621-B3E777956639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188828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55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696789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" y="0"/>
            <a:ext cx="4596205" cy="6957392"/>
          </a:xfrm>
        </p:spPr>
      </p:pic>
    </p:spTree>
    <p:extLst>
      <p:ext uri="{BB962C8B-B14F-4D97-AF65-F5344CB8AC3E}">
        <p14:creationId xmlns:p14="http://schemas.microsoft.com/office/powerpoint/2010/main" val="12541491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955"/>
            <a:ext cx="7295893" cy="6843045"/>
          </a:xfrm>
        </p:spPr>
      </p:pic>
    </p:spTree>
    <p:extLst>
      <p:ext uri="{BB962C8B-B14F-4D97-AF65-F5344CB8AC3E}">
        <p14:creationId xmlns:p14="http://schemas.microsoft.com/office/powerpoint/2010/main" val="6973296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0604"/>
            <a:ext cx="6796207" cy="6837396"/>
          </a:xfrm>
        </p:spPr>
      </p:pic>
    </p:spTree>
    <p:extLst>
      <p:ext uri="{BB962C8B-B14F-4D97-AF65-F5344CB8AC3E}">
        <p14:creationId xmlns:p14="http://schemas.microsoft.com/office/powerpoint/2010/main" val="2597186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7018" cy="4320480"/>
          </a:xfrm>
        </p:spPr>
      </p:pic>
    </p:spTree>
    <p:extLst>
      <p:ext uri="{BB962C8B-B14F-4D97-AF65-F5344CB8AC3E}">
        <p14:creationId xmlns:p14="http://schemas.microsoft.com/office/powerpoint/2010/main" val="42592575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8640"/>
            <a:ext cx="9170370" cy="6669360"/>
          </a:xfrm>
        </p:spPr>
      </p:pic>
    </p:spTree>
    <p:extLst>
      <p:ext uri="{BB962C8B-B14F-4D97-AF65-F5344CB8AC3E}">
        <p14:creationId xmlns:p14="http://schemas.microsoft.com/office/powerpoint/2010/main" val="184880527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7175" y="0"/>
            <a:ext cx="9257350" cy="4293096"/>
          </a:xfrm>
        </p:spPr>
      </p:pic>
    </p:spTree>
    <p:extLst>
      <p:ext uri="{BB962C8B-B14F-4D97-AF65-F5344CB8AC3E}">
        <p14:creationId xmlns:p14="http://schemas.microsoft.com/office/powerpoint/2010/main" val="3099083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" y="20424"/>
            <a:ext cx="9167239" cy="5856847"/>
          </a:xfrm>
        </p:spPr>
      </p:pic>
    </p:spTree>
    <p:extLst>
      <p:ext uri="{BB962C8B-B14F-4D97-AF65-F5344CB8AC3E}">
        <p14:creationId xmlns:p14="http://schemas.microsoft.com/office/powerpoint/2010/main" val="182682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5566" cy="6858000"/>
          </a:xfrm>
        </p:spPr>
      </p:pic>
    </p:spTree>
    <p:extLst>
      <p:ext uri="{BB962C8B-B14F-4D97-AF65-F5344CB8AC3E}">
        <p14:creationId xmlns:p14="http://schemas.microsoft.com/office/powerpoint/2010/main" val="1513820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99208" cy="5877272"/>
          </a:xfrm>
        </p:spPr>
      </p:pic>
    </p:spTree>
    <p:extLst>
      <p:ext uri="{BB962C8B-B14F-4D97-AF65-F5344CB8AC3E}">
        <p14:creationId xmlns:p14="http://schemas.microsoft.com/office/powerpoint/2010/main" val="4082738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745" y="35171"/>
            <a:ext cx="9144001" cy="6553201"/>
          </a:xfrm>
        </p:spPr>
      </p:pic>
    </p:spTree>
    <p:extLst>
      <p:ext uri="{BB962C8B-B14F-4D97-AF65-F5344CB8AC3E}">
        <p14:creationId xmlns:p14="http://schemas.microsoft.com/office/powerpoint/2010/main" val="126912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51714" cy="6858000"/>
          </a:xfrm>
        </p:spPr>
      </p:pic>
    </p:spTree>
    <p:extLst>
      <p:ext uri="{BB962C8B-B14F-4D97-AF65-F5344CB8AC3E}">
        <p14:creationId xmlns:p14="http://schemas.microsoft.com/office/powerpoint/2010/main" val="3711945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31187915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6257" cy="6021288"/>
          </a:xfrm>
        </p:spPr>
      </p:pic>
    </p:spTree>
    <p:extLst>
      <p:ext uri="{BB962C8B-B14F-4D97-AF65-F5344CB8AC3E}">
        <p14:creationId xmlns:p14="http://schemas.microsoft.com/office/powerpoint/2010/main" val="34408571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8226"/>
            <a:ext cx="5157169" cy="6876225"/>
          </a:xfrm>
        </p:spPr>
      </p:pic>
    </p:spTree>
    <p:extLst>
      <p:ext uri="{BB962C8B-B14F-4D97-AF65-F5344CB8AC3E}">
        <p14:creationId xmlns:p14="http://schemas.microsoft.com/office/powerpoint/2010/main" val="1976951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25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8405771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478" cy="6021288"/>
          </a:xfrm>
        </p:spPr>
      </p:pic>
    </p:spTree>
    <p:extLst>
      <p:ext uri="{BB962C8B-B14F-4D97-AF65-F5344CB8AC3E}">
        <p14:creationId xmlns:p14="http://schemas.microsoft.com/office/powerpoint/2010/main" val="200349069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72000" cy="6853107"/>
          </a:xfrm>
        </p:spPr>
      </p:pic>
    </p:spTree>
    <p:extLst>
      <p:ext uri="{BB962C8B-B14F-4D97-AF65-F5344CB8AC3E}">
        <p14:creationId xmlns:p14="http://schemas.microsoft.com/office/powerpoint/2010/main" val="275996106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100"/>
            <a:ext cx="9144009" cy="6092196"/>
          </a:xfrm>
        </p:spPr>
      </p:pic>
    </p:spTree>
    <p:extLst>
      <p:ext uri="{BB962C8B-B14F-4D97-AF65-F5344CB8AC3E}">
        <p14:creationId xmlns:p14="http://schemas.microsoft.com/office/powerpoint/2010/main" val="2484278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" y="0"/>
            <a:ext cx="9145660" cy="6093296"/>
          </a:xfrm>
        </p:spPr>
      </p:pic>
    </p:spTree>
    <p:extLst>
      <p:ext uri="{BB962C8B-B14F-4D97-AF65-F5344CB8AC3E}">
        <p14:creationId xmlns:p14="http://schemas.microsoft.com/office/powerpoint/2010/main" val="41983700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391583850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846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5235866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301"/>
            <a:ext cx="4805580" cy="6861301"/>
          </a:xfrm>
        </p:spPr>
      </p:pic>
    </p:spTree>
    <p:extLst>
      <p:ext uri="{BB962C8B-B14F-4D97-AF65-F5344CB8AC3E}">
        <p14:creationId xmlns:p14="http://schemas.microsoft.com/office/powerpoint/2010/main" val="26391863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18216" cy="5805264"/>
          </a:xfrm>
        </p:spPr>
      </p:pic>
    </p:spTree>
    <p:extLst>
      <p:ext uri="{BB962C8B-B14F-4D97-AF65-F5344CB8AC3E}">
        <p14:creationId xmlns:p14="http://schemas.microsoft.com/office/powerpoint/2010/main" val="8754765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8" y="0"/>
            <a:ext cx="5178972" cy="6858000"/>
          </a:xfrm>
        </p:spPr>
      </p:pic>
    </p:spTree>
    <p:extLst>
      <p:ext uri="{BB962C8B-B14F-4D97-AF65-F5344CB8AC3E}">
        <p14:creationId xmlns:p14="http://schemas.microsoft.com/office/powerpoint/2010/main" val="323003671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170437" cy="5949280"/>
          </a:xfrm>
        </p:spPr>
      </p:pic>
    </p:spTree>
    <p:extLst>
      <p:ext uri="{BB962C8B-B14F-4D97-AF65-F5344CB8AC3E}">
        <p14:creationId xmlns:p14="http://schemas.microsoft.com/office/powerpoint/2010/main" val="408062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2"/>
            <a:ext cx="9198164" cy="3541293"/>
          </a:xfrm>
        </p:spPr>
      </p:pic>
    </p:spTree>
    <p:extLst>
      <p:ext uri="{BB962C8B-B14F-4D97-AF65-F5344CB8AC3E}">
        <p14:creationId xmlns:p14="http://schemas.microsoft.com/office/powerpoint/2010/main" val="359125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8754892" cy="6857999"/>
          </a:xfrm>
        </p:spPr>
      </p:pic>
    </p:spTree>
    <p:extLst>
      <p:ext uri="{BB962C8B-B14F-4D97-AF65-F5344CB8AC3E}">
        <p14:creationId xmlns:p14="http://schemas.microsoft.com/office/powerpoint/2010/main" val="153326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7" y="6748"/>
            <a:ext cx="9129821" cy="6086547"/>
          </a:xfrm>
        </p:spPr>
      </p:pic>
    </p:spTree>
    <p:extLst>
      <p:ext uri="{BB962C8B-B14F-4D97-AF65-F5344CB8AC3E}">
        <p14:creationId xmlns:p14="http://schemas.microsoft.com/office/powerpoint/2010/main" val="1906874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9088502" cy="4248472"/>
          </a:xfrm>
        </p:spPr>
      </p:pic>
    </p:spTree>
    <p:extLst>
      <p:ext uri="{BB962C8B-B14F-4D97-AF65-F5344CB8AC3E}">
        <p14:creationId xmlns:p14="http://schemas.microsoft.com/office/powerpoint/2010/main" val="268653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1" y="4014"/>
            <a:ext cx="9144000" cy="3713018"/>
          </a:xfrm>
        </p:spPr>
      </p:pic>
    </p:spTree>
    <p:extLst>
      <p:ext uri="{BB962C8B-B14F-4D97-AF65-F5344CB8AC3E}">
        <p14:creationId xmlns:p14="http://schemas.microsoft.com/office/powerpoint/2010/main" val="271241869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123357747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4138087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93"/>
            <a:ext cx="5432992" cy="6851607"/>
          </a:xfrm>
        </p:spPr>
      </p:pic>
    </p:spTree>
    <p:extLst>
      <p:ext uri="{BB962C8B-B14F-4D97-AF65-F5344CB8AC3E}">
        <p14:creationId xmlns:p14="http://schemas.microsoft.com/office/powerpoint/2010/main" val="3166760856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1615234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19" y="-25184"/>
            <a:ext cx="4588789" cy="6883183"/>
          </a:xfrm>
        </p:spPr>
      </p:pic>
    </p:spTree>
    <p:extLst>
      <p:ext uri="{BB962C8B-B14F-4D97-AF65-F5344CB8AC3E}">
        <p14:creationId xmlns:p14="http://schemas.microsoft.com/office/powerpoint/2010/main" val="41625935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03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418605772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929071672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0"/>
            <a:ext cx="9142533" cy="6856900"/>
          </a:xfrm>
        </p:spPr>
      </p:pic>
    </p:spTree>
    <p:extLst>
      <p:ext uri="{BB962C8B-B14F-4D97-AF65-F5344CB8AC3E}">
        <p14:creationId xmlns:p14="http://schemas.microsoft.com/office/powerpoint/2010/main" val="113525286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57" y="28808"/>
            <a:ext cx="4845419" cy="6829191"/>
          </a:xfrm>
        </p:spPr>
      </p:pic>
    </p:spTree>
    <p:extLst>
      <p:ext uri="{BB962C8B-B14F-4D97-AF65-F5344CB8AC3E}">
        <p14:creationId xmlns:p14="http://schemas.microsoft.com/office/powerpoint/2010/main" val="99487619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3160"/>
            <a:ext cx="9113119" cy="6834839"/>
          </a:xfrm>
        </p:spPr>
      </p:pic>
    </p:spTree>
    <p:extLst>
      <p:ext uri="{BB962C8B-B14F-4D97-AF65-F5344CB8AC3E}">
        <p14:creationId xmlns:p14="http://schemas.microsoft.com/office/powerpoint/2010/main" val="277986731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</p:spPr>
      </p:pic>
    </p:spTree>
    <p:extLst>
      <p:ext uri="{BB962C8B-B14F-4D97-AF65-F5344CB8AC3E}">
        <p14:creationId xmlns:p14="http://schemas.microsoft.com/office/powerpoint/2010/main" val="264056910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2" y="0"/>
            <a:ext cx="5144972" cy="6859963"/>
          </a:xfrm>
        </p:spPr>
      </p:pic>
    </p:spTree>
    <p:extLst>
      <p:ext uri="{BB962C8B-B14F-4D97-AF65-F5344CB8AC3E}">
        <p14:creationId xmlns:p14="http://schemas.microsoft.com/office/powerpoint/2010/main" val="13139757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8842" y="116632"/>
            <a:ext cx="9230145" cy="3384376"/>
          </a:xfrm>
        </p:spPr>
      </p:pic>
    </p:spTree>
    <p:extLst>
      <p:ext uri="{BB962C8B-B14F-4D97-AF65-F5344CB8AC3E}">
        <p14:creationId xmlns:p14="http://schemas.microsoft.com/office/powerpoint/2010/main" val="13236351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28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090890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5170"/>
            <a:ext cx="2435211" cy="6706197"/>
          </a:xfrm>
        </p:spPr>
      </p:pic>
    </p:spTree>
    <p:extLst>
      <p:ext uri="{BB962C8B-B14F-4D97-AF65-F5344CB8AC3E}">
        <p14:creationId xmlns:p14="http://schemas.microsoft.com/office/powerpoint/2010/main" val="2017797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5" y="0"/>
            <a:ext cx="9132623" cy="5733256"/>
          </a:xfrm>
        </p:spPr>
      </p:pic>
    </p:spTree>
    <p:extLst>
      <p:ext uri="{BB962C8B-B14F-4D97-AF65-F5344CB8AC3E}">
        <p14:creationId xmlns:p14="http://schemas.microsoft.com/office/powerpoint/2010/main" val="27086917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20" y="5261"/>
            <a:ext cx="4402598" cy="6852740"/>
          </a:xfrm>
        </p:spPr>
      </p:pic>
    </p:spTree>
    <p:extLst>
      <p:ext uri="{BB962C8B-B14F-4D97-AF65-F5344CB8AC3E}">
        <p14:creationId xmlns:p14="http://schemas.microsoft.com/office/powerpoint/2010/main" val="188314680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471" y="0"/>
            <a:ext cx="6019800" cy="6858000"/>
          </a:xfrm>
        </p:spPr>
      </p:pic>
    </p:spTree>
    <p:extLst>
      <p:ext uri="{BB962C8B-B14F-4D97-AF65-F5344CB8AC3E}">
        <p14:creationId xmlns:p14="http://schemas.microsoft.com/office/powerpoint/2010/main" val="416816535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02" y="5082"/>
            <a:ext cx="9115399" cy="4288013"/>
          </a:xfrm>
        </p:spPr>
      </p:pic>
    </p:spTree>
    <p:extLst>
      <p:ext uri="{BB962C8B-B14F-4D97-AF65-F5344CB8AC3E}">
        <p14:creationId xmlns:p14="http://schemas.microsoft.com/office/powerpoint/2010/main" val="366199588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9255"/>
            <a:ext cx="6730302" cy="6917255"/>
          </a:xfrm>
        </p:spPr>
      </p:pic>
    </p:spTree>
    <p:extLst>
      <p:ext uri="{BB962C8B-B14F-4D97-AF65-F5344CB8AC3E}">
        <p14:creationId xmlns:p14="http://schemas.microsoft.com/office/powerpoint/2010/main" val="186285704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074" y="32970"/>
            <a:ext cx="9088633" cy="4476150"/>
          </a:xfrm>
        </p:spPr>
      </p:pic>
    </p:spTree>
    <p:extLst>
      <p:ext uri="{BB962C8B-B14F-4D97-AF65-F5344CB8AC3E}">
        <p14:creationId xmlns:p14="http://schemas.microsoft.com/office/powerpoint/2010/main" val="311852021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8" name="Segnaposto contenuto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060" y="14955"/>
            <a:ext cx="5778572" cy="6843045"/>
          </a:xfrm>
        </p:spPr>
      </p:pic>
    </p:spTree>
    <p:extLst>
      <p:ext uri="{BB962C8B-B14F-4D97-AF65-F5344CB8AC3E}">
        <p14:creationId xmlns:p14="http://schemas.microsoft.com/office/powerpoint/2010/main" val="81259010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082"/>
            <a:ext cx="5139688" cy="6852917"/>
          </a:xfrm>
        </p:spPr>
      </p:pic>
    </p:spTree>
    <p:extLst>
      <p:ext uri="{BB962C8B-B14F-4D97-AF65-F5344CB8AC3E}">
        <p14:creationId xmlns:p14="http://schemas.microsoft.com/office/powerpoint/2010/main" val="213784245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9214161" cy="5733256"/>
          </a:xfrm>
        </p:spPr>
      </p:pic>
    </p:spTree>
    <p:extLst>
      <p:ext uri="{BB962C8B-B14F-4D97-AF65-F5344CB8AC3E}">
        <p14:creationId xmlns:p14="http://schemas.microsoft.com/office/powerpoint/2010/main" val="38303802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4370"/>
            <a:ext cx="9159584" cy="6097666"/>
          </a:xfrm>
        </p:spPr>
      </p:pic>
    </p:spTree>
    <p:extLst>
      <p:ext uri="{BB962C8B-B14F-4D97-AF65-F5344CB8AC3E}">
        <p14:creationId xmlns:p14="http://schemas.microsoft.com/office/powerpoint/2010/main" val="143467467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39944" cy="6093296"/>
          </a:xfrm>
        </p:spPr>
      </p:pic>
    </p:spTree>
    <p:extLst>
      <p:ext uri="{BB962C8B-B14F-4D97-AF65-F5344CB8AC3E}">
        <p14:creationId xmlns:p14="http://schemas.microsoft.com/office/powerpoint/2010/main" val="315049896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996"/>
            <a:ext cx="9235962" cy="6157308"/>
          </a:xfrm>
        </p:spPr>
      </p:pic>
    </p:spTree>
    <p:extLst>
      <p:ext uri="{BB962C8B-B14F-4D97-AF65-F5344CB8AC3E}">
        <p14:creationId xmlns:p14="http://schemas.microsoft.com/office/powerpoint/2010/main" val="267636362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3648" cy="6982253"/>
          </a:xfrm>
        </p:spPr>
      </p:pic>
    </p:spTree>
    <p:extLst>
      <p:ext uri="{BB962C8B-B14F-4D97-AF65-F5344CB8AC3E}">
        <p14:creationId xmlns:p14="http://schemas.microsoft.com/office/powerpoint/2010/main" val="2168722819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4" y="0"/>
            <a:ext cx="5143500" cy="6858000"/>
          </a:xfrm>
        </p:spPr>
      </p:pic>
    </p:spTree>
    <p:extLst>
      <p:ext uri="{BB962C8B-B14F-4D97-AF65-F5344CB8AC3E}">
        <p14:creationId xmlns:p14="http://schemas.microsoft.com/office/powerpoint/2010/main" val="1220863862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" y="14954"/>
            <a:ext cx="5132281" cy="6843045"/>
          </a:xfrm>
        </p:spPr>
      </p:pic>
    </p:spTree>
    <p:extLst>
      <p:ext uri="{BB962C8B-B14F-4D97-AF65-F5344CB8AC3E}">
        <p14:creationId xmlns:p14="http://schemas.microsoft.com/office/powerpoint/2010/main" val="25901245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" y="0"/>
            <a:ext cx="4000500" cy="6858000"/>
          </a:xfrm>
        </p:spPr>
      </p:pic>
    </p:spTree>
    <p:extLst>
      <p:ext uri="{BB962C8B-B14F-4D97-AF65-F5344CB8AC3E}">
        <p14:creationId xmlns:p14="http://schemas.microsoft.com/office/powerpoint/2010/main" val="13474848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  <p:extLst>
      <p:ext uri="{BB962C8B-B14F-4D97-AF65-F5344CB8AC3E}">
        <p14:creationId xmlns:p14="http://schemas.microsoft.com/office/powerpoint/2010/main" val="271743516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548"/>
            <a:ext cx="5178164" cy="6853452"/>
          </a:xfrm>
        </p:spPr>
      </p:pic>
    </p:spTree>
    <p:extLst>
      <p:ext uri="{BB962C8B-B14F-4D97-AF65-F5344CB8AC3E}">
        <p14:creationId xmlns:p14="http://schemas.microsoft.com/office/powerpoint/2010/main" val="196591353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4458"/>
            <a:ext cx="5117657" cy="6823542"/>
          </a:xfrm>
        </p:spPr>
      </p:pic>
    </p:spTree>
    <p:extLst>
      <p:ext uri="{BB962C8B-B14F-4D97-AF65-F5344CB8AC3E}">
        <p14:creationId xmlns:p14="http://schemas.microsoft.com/office/powerpoint/2010/main" val="188747200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6" name="Segnaposto contenuto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4533888" cy="6858000"/>
          </a:xfrm>
        </p:spPr>
      </p:pic>
    </p:spTree>
    <p:extLst>
      <p:ext uri="{BB962C8B-B14F-4D97-AF65-F5344CB8AC3E}">
        <p14:creationId xmlns:p14="http://schemas.microsoft.com/office/powerpoint/2010/main" val="11285821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32970"/>
            <a:ext cx="9183911" cy="6825030"/>
          </a:xfrm>
        </p:spPr>
      </p:pic>
    </p:spTree>
    <p:extLst>
      <p:ext uri="{BB962C8B-B14F-4D97-AF65-F5344CB8AC3E}">
        <p14:creationId xmlns:p14="http://schemas.microsoft.com/office/powerpoint/2010/main" val="144552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8225"/>
            <a:ext cx="9209010" cy="1935057"/>
          </a:xfrm>
        </p:spPr>
      </p:pic>
    </p:spTree>
    <p:extLst>
      <p:ext uri="{BB962C8B-B14F-4D97-AF65-F5344CB8AC3E}">
        <p14:creationId xmlns:p14="http://schemas.microsoft.com/office/powerpoint/2010/main" val="115807802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206" y="-171400"/>
            <a:ext cx="9217024" cy="691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200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722"/>
            <a:ext cx="9198164" cy="3541293"/>
          </a:xfrm>
        </p:spPr>
      </p:pic>
    </p:spTree>
    <p:extLst>
      <p:ext uri="{BB962C8B-B14F-4D97-AF65-F5344CB8AC3E}">
        <p14:creationId xmlns:p14="http://schemas.microsoft.com/office/powerpoint/2010/main" val="21127813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10050" cy="5733256"/>
          </a:xfrm>
        </p:spPr>
      </p:pic>
    </p:spTree>
    <p:extLst>
      <p:ext uri="{BB962C8B-B14F-4D97-AF65-F5344CB8AC3E}">
        <p14:creationId xmlns:p14="http://schemas.microsoft.com/office/powerpoint/2010/main" val="43110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it-IT"/>
          </a:p>
        </p:txBody>
      </p:sp>
      <p:pic>
        <p:nvPicPr>
          <p:cNvPr id="4" name="Segnaposto contenuto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31787" cy="6957392"/>
          </a:xfrm>
        </p:spPr>
      </p:pic>
    </p:spTree>
    <p:extLst>
      <p:ext uri="{BB962C8B-B14F-4D97-AF65-F5344CB8AC3E}">
        <p14:creationId xmlns:p14="http://schemas.microsoft.com/office/powerpoint/2010/main" val="1910043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</TotalTime>
  <Words>883</Words>
  <Application>Microsoft Office PowerPoint</Application>
  <PresentationFormat>Presentazione su schermo (4:3)</PresentationFormat>
  <Paragraphs>76</Paragraphs>
  <Slides>72</Slides>
  <Notes>38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72</vt:i4>
      </vt:variant>
    </vt:vector>
  </HeadingPairs>
  <TitlesOfParts>
    <vt:vector size="73" baseType="lpstr"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lenovo</dc:creator>
  <cp:lastModifiedBy>lenovo</cp:lastModifiedBy>
  <cp:revision>11</cp:revision>
  <dcterms:created xsi:type="dcterms:W3CDTF">2016-03-01T22:04:36Z</dcterms:created>
  <dcterms:modified xsi:type="dcterms:W3CDTF">2016-03-02T22:29:51Z</dcterms:modified>
</cp:coreProperties>
</file>