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48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2AF8-4E8B-4336-A469-F21A79A74E68}" type="datetimeFigureOut">
              <a:rPr lang="it-IT" smtClean="0"/>
              <a:t>23/09/2018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D75A-A3AD-4A95-A8C5-408C23895A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051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2AF8-4E8B-4336-A469-F21A79A74E68}" type="datetimeFigureOut">
              <a:rPr lang="it-IT" smtClean="0"/>
              <a:t>23/09/2018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D75A-A3AD-4A95-A8C5-408C23895A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64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2AF8-4E8B-4336-A469-F21A79A74E68}" type="datetimeFigureOut">
              <a:rPr lang="it-IT" smtClean="0"/>
              <a:t>23/09/2018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D75A-A3AD-4A95-A8C5-408C23895A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81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2AF8-4E8B-4336-A469-F21A79A74E68}" type="datetimeFigureOut">
              <a:rPr lang="it-IT" smtClean="0"/>
              <a:t>23/09/2018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D75A-A3AD-4A95-A8C5-408C23895A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72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2AF8-4E8B-4336-A469-F21A79A74E68}" type="datetimeFigureOut">
              <a:rPr lang="it-IT" smtClean="0"/>
              <a:t>23/09/2018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D75A-A3AD-4A95-A8C5-408C23895A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720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2AF8-4E8B-4336-A469-F21A79A74E68}" type="datetimeFigureOut">
              <a:rPr lang="it-IT" smtClean="0"/>
              <a:t>23/09/2018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D75A-A3AD-4A95-A8C5-408C23895A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907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2AF8-4E8B-4336-A469-F21A79A74E68}" type="datetimeFigureOut">
              <a:rPr lang="it-IT" smtClean="0"/>
              <a:t>23/09/2018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D75A-A3AD-4A95-A8C5-408C23895A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81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2AF8-4E8B-4336-A469-F21A79A74E68}" type="datetimeFigureOut">
              <a:rPr lang="it-IT" smtClean="0"/>
              <a:t>23/09/2018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D75A-A3AD-4A95-A8C5-408C23895A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85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2AF8-4E8B-4336-A469-F21A79A74E68}" type="datetimeFigureOut">
              <a:rPr lang="it-IT" smtClean="0"/>
              <a:t>23/09/2018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D75A-A3AD-4A95-A8C5-408C23895A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114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2AF8-4E8B-4336-A469-F21A79A74E68}" type="datetimeFigureOut">
              <a:rPr lang="it-IT" smtClean="0"/>
              <a:t>23/09/2018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D75A-A3AD-4A95-A8C5-408C23895A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940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2AF8-4E8B-4336-A469-F21A79A74E68}" type="datetimeFigureOut">
              <a:rPr lang="it-IT" smtClean="0"/>
              <a:t>23/09/2018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D75A-A3AD-4A95-A8C5-408C23895A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30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F2AF8-4E8B-4336-A469-F21A79A74E68}" type="datetimeFigureOut">
              <a:rPr lang="it-IT" smtClean="0"/>
              <a:t>23/09/2018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AD75A-A3AD-4A95-A8C5-408C23895A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435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22014" y="2130425"/>
            <a:ext cx="2621985" cy="1802631"/>
          </a:xfrm>
        </p:spPr>
        <p:txBody>
          <a:bodyPr>
            <a:normAutofit/>
          </a:bodyPr>
          <a:lstStyle/>
          <a:p>
            <a:r>
              <a:rPr lang="it-IT" sz="2000" dirty="0" smtClean="0"/>
              <a:t>No nell’arca, fine 3.0-inizio </a:t>
            </a:r>
            <a:r>
              <a:rPr lang="it-IT" sz="2000" dirty="0" err="1" smtClean="0"/>
              <a:t>4.o</a:t>
            </a:r>
            <a:r>
              <a:rPr lang="it-IT" sz="2000" dirty="0" smtClean="0"/>
              <a:t> se Roma, </a:t>
            </a:r>
            <a:r>
              <a:rPr lang="it-IT" sz="2000" dirty="0" err="1" smtClean="0"/>
              <a:t>Catcombe</a:t>
            </a:r>
            <a:r>
              <a:rPr lang="it-IT" sz="2000" dirty="0" smtClean="0"/>
              <a:t> di Via Ano, volto del </a:t>
            </a:r>
            <a:r>
              <a:rPr lang="it-IT" sz="2000" dirty="0" err="1" smtClean="0"/>
              <a:t>nicchione</a:t>
            </a:r>
            <a:r>
              <a:rPr lang="it-IT" sz="2000" dirty="0" smtClean="0"/>
              <a:t> </a:t>
            </a:r>
            <a:r>
              <a:rPr lang="it-IT" sz="2000" dirty="0" err="1" smtClean="0"/>
              <a:t>n.14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7" y="23712"/>
            <a:ext cx="6530272" cy="683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229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6309320"/>
            <a:ext cx="9036496" cy="54868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Fractio</a:t>
            </a:r>
            <a:r>
              <a:rPr lang="it-IT" sz="2000" dirty="0" smtClean="0"/>
              <a:t> </a:t>
            </a:r>
            <a:r>
              <a:rPr lang="it-IT" sz="2000" dirty="0" err="1" smtClean="0"/>
              <a:t>panis</a:t>
            </a:r>
            <a:r>
              <a:rPr lang="it-IT" sz="2000" dirty="0" smtClean="0"/>
              <a:t>, part., </a:t>
            </a:r>
            <a:r>
              <a:rPr lang="it-IT" sz="2000" dirty="0" err="1" smtClean="0"/>
              <a:t>2.a</a:t>
            </a:r>
            <a:r>
              <a:rPr lang="it-IT" sz="2000" dirty="0" smtClean="0"/>
              <a:t> metà sec. 3.0, Cubicolo della Velata, </a:t>
            </a:r>
            <a:r>
              <a:rPr lang="it-IT" sz="2000" dirty="0" err="1" smtClean="0"/>
              <a:t>Ctacombe</a:t>
            </a:r>
            <a:r>
              <a:rPr lang="it-IT" sz="2000" dirty="0" smtClean="0"/>
              <a:t> di Priscilla</a:t>
            </a:r>
            <a:endParaRPr lang="it-IT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4995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709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81328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I tre giovani ebrei nella fornace ardente, </a:t>
            </a:r>
            <a:r>
              <a:rPr lang="it-IT" sz="2000" dirty="0" err="1" smtClean="0"/>
              <a:t>2.a</a:t>
            </a:r>
            <a:r>
              <a:rPr lang="it-IT" sz="2000" dirty="0" smtClean="0"/>
              <a:t> metà sec. </a:t>
            </a:r>
            <a:r>
              <a:rPr lang="it-IT" sz="2000" dirty="0" err="1" smtClean="0"/>
              <a:t>3.o</a:t>
            </a:r>
            <a:r>
              <a:rPr lang="it-IT" sz="2000" dirty="0" smtClean="0"/>
              <a:t>, </a:t>
            </a:r>
            <a:r>
              <a:rPr lang="it-IT" sz="2000" dirty="0" err="1" smtClean="0"/>
              <a:t>Cat</a:t>
            </a:r>
            <a:r>
              <a:rPr lang="it-IT" sz="2000" dirty="0" smtClean="0"/>
              <a:t>. di Priscilla,  cubicolo della Velata</a:t>
            </a:r>
            <a:endParaRPr lang="it-IT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79125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370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Arcosolio di Orfeo,,</a:t>
            </a:r>
            <a:r>
              <a:rPr lang="it-IT" sz="2000" dirty="0" err="1" smtClean="0"/>
              <a:t>4.o</a:t>
            </a:r>
            <a:r>
              <a:rPr lang="it-IT" sz="2000" dirty="0" smtClean="0"/>
              <a:t> sec., Catacombe dei Santi Marcellino e Pietro</a:t>
            </a:r>
            <a:endParaRPr lang="it-IT" sz="20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35041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580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09320"/>
            <a:ext cx="91440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Cappella greca , </a:t>
            </a:r>
            <a:r>
              <a:rPr lang="it-IT" sz="2000" dirty="0" err="1" smtClean="0"/>
              <a:t>2.a</a:t>
            </a:r>
            <a:r>
              <a:rPr lang="it-IT" sz="2000" dirty="0" smtClean="0"/>
              <a:t> metà del </a:t>
            </a:r>
            <a:r>
              <a:rPr lang="it-IT" sz="2000" dirty="0" err="1" smtClean="0"/>
              <a:t>3.o</a:t>
            </a:r>
            <a:r>
              <a:rPr lang="it-IT" sz="2000" dirty="0" smtClean="0"/>
              <a:t> sec., Catacombe d Priscilla </a:t>
            </a:r>
            <a:endParaRPr lang="it-IT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2" y="0"/>
            <a:ext cx="680862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794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Daniele nella fossa dei leoni, part., </a:t>
            </a:r>
            <a:r>
              <a:rPr lang="it-IT" sz="2000" dirty="0" err="1" smtClean="0"/>
              <a:t>4.o</a:t>
            </a:r>
            <a:r>
              <a:rPr lang="it-IT" sz="2000" dirty="0" smtClean="0"/>
              <a:t> sec., </a:t>
            </a:r>
            <a:r>
              <a:rPr lang="it-IT" sz="2000" dirty="0" err="1" smtClean="0"/>
              <a:t>nicchione</a:t>
            </a:r>
            <a:r>
              <a:rPr lang="it-IT" sz="2000" dirty="0" smtClean="0"/>
              <a:t> , catacombe di Via </a:t>
            </a:r>
            <a:r>
              <a:rPr lang="it-IT" sz="2000" dirty="0" err="1" smtClean="0"/>
              <a:t>Anapo</a:t>
            </a:r>
            <a:endParaRPr lang="it-IT" sz="2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" y="0"/>
            <a:ext cx="49545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832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81328"/>
            <a:ext cx="91440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Vendemmia, miniatura , </a:t>
            </a:r>
            <a:r>
              <a:rPr lang="it-IT" sz="2000" dirty="0" err="1" smtClean="0"/>
              <a:t>9.o</a:t>
            </a:r>
            <a:r>
              <a:rPr lang="it-IT" sz="2000" dirty="0" smtClean="0"/>
              <a:t> sec. , abbazia di Montecassino</a:t>
            </a:r>
            <a:endParaRPr lang="it-IT" sz="2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43540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415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2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Ralcio</a:t>
            </a:r>
            <a:r>
              <a:rPr lang="it-IT" sz="2000" dirty="0" smtClean="0"/>
              <a:t> di vite con colombe art. dei mosaici, </a:t>
            </a:r>
            <a:r>
              <a:rPr lang="it-IT" sz="2000" dirty="0" err="1" smtClean="0"/>
              <a:t>6.o</a:t>
            </a:r>
            <a:r>
              <a:rPr lang="it-IT" sz="2000" dirty="0" smtClean="0"/>
              <a:t> sec. Di S. Vitale </a:t>
            </a:r>
            <a:r>
              <a:rPr lang="it-IT" sz="2000" dirty="0" err="1" smtClean="0"/>
              <a:t>diRravenna</a:t>
            </a:r>
            <a:endParaRPr lang="it-IT" sz="20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41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215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28184" y="274638"/>
            <a:ext cx="245861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,5-6-sec., mosaico Ravenna, S. Apollinare Nuovo</a:t>
            </a:r>
            <a:endParaRPr lang="it-IT" sz="20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71"/>
            <a:ext cx="6020199" cy="69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136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84168" y="274638"/>
            <a:ext cx="2602632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Caino e Abele, 1154-1166, mosaico Palermo, cappella Palatina</a:t>
            </a:r>
            <a:endParaRPr lang="it-IT" sz="20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3786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385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09320"/>
            <a:ext cx="91440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Stele cristiana  di </a:t>
            </a:r>
            <a:r>
              <a:rPr lang="it-IT" sz="2000" dirty="0" err="1" smtClean="0"/>
              <a:t>Liinia</a:t>
            </a:r>
            <a:r>
              <a:rPr lang="it-IT" sz="2000" dirty="0" smtClean="0"/>
              <a:t> </a:t>
            </a:r>
            <a:r>
              <a:rPr lang="it-IT" sz="2000" dirty="0" err="1" smtClean="0"/>
              <a:t>Amias</a:t>
            </a:r>
            <a:r>
              <a:rPr lang="it-IT" sz="2000" dirty="0" smtClean="0"/>
              <a:t>, Necropoli Vaticana, Museo della  Civiltà Cristiana</a:t>
            </a:r>
            <a:endParaRPr lang="it-IT" sz="20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2" y="0"/>
            <a:ext cx="7121192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58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80312" y="274638"/>
            <a:ext cx="1763688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Buon </a:t>
            </a:r>
            <a:r>
              <a:rPr lang="it-IT" sz="2000" dirty="0" err="1" smtClean="0"/>
              <a:t>pastpre</a:t>
            </a:r>
            <a:r>
              <a:rPr lang="it-IT" sz="2000" dirty="0" smtClean="0"/>
              <a:t>, , Catacombe di S. Callisto, </a:t>
            </a:r>
            <a:r>
              <a:rPr lang="it-IT" sz="2000" dirty="0" err="1" smtClean="0"/>
              <a:t>3.o</a:t>
            </a:r>
            <a:r>
              <a:rPr lang="it-IT" sz="2000" dirty="0" smtClean="0"/>
              <a:t> sec, affresco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" y="0"/>
            <a:ext cx="73358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017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Mosaico con </a:t>
            </a:r>
            <a:r>
              <a:rPr lang="it-IT" sz="2000" dirty="0" err="1" smtClean="0"/>
              <a:t>chrismon</a:t>
            </a:r>
            <a:r>
              <a:rPr lang="it-IT" sz="2000" dirty="0" smtClean="0"/>
              <a:t> e </a:t>
            </a:r>
            <a:r>
              <a:rPr lang="it-IT" sz="2000" dirty="0" err="1" smtClean="0"/>
              <a:t>colomb</a:t>
            </a:r>
            <a:r>
              <a:rPr lang="it-IT" sz="2000" dirty="0" smtClean="0"/>
              <a:t> , </a:t>
            </a:r>
            <a:r>
              <a:rPr lang="it-IT" sz="2000" dirty="0" err="1" smtClean="0"/>
              <a:t>6.o</a:t>
            </a:r>
            <a:r>
              <a:rPr lang="it-IT" sz="2000" dirty="0" smtClean="0"/>
              <a:t> sec, soffitto del battistero di Albenga</a:t>
            </a:r>
            <a:endParaRPr lang="it-IT" sz="20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0" y="0"/>
            <a:ext cx="47148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746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Arte bizantina, sarcofago dell’esarca armeno </a:t>
            </a:r>
            <a:r>
              <a:rPr lang="it-IT" sz="2000" dirty="0" err="1" smtClean="0"/>
              <a:t>Isakion</a:t>
            </a:r>
            <a:r>
              <a:rPr lang="it-IT" sz="2000" dirty="0" smtClean="0"/>
              <a:t>, 5.0 sec., Ravenna , S. Vitale</a:t>
            </a:r>
            <a:endParaRPr lang="it-IT" sz="20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198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718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Rilievo paleocristiano con croce gemmata, </a:t>
            </a:r>
            <a:r>
              <a:rPr lang="it-IT" sz="2000" dirty="0" err="1" smtClean="0"/>
              <a:t>7.o</a:t>
            </a:r>
            <a:r>
              <a:rPr lang="it-IT" sz="2000" dirty="0" smtClean="0"/>
              <a:t> sec., Nola, Duomo</a:t>
            </a:r>
            <a:endParaRPr lang="it-IT" sz="20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0"/>
            <a:ext cx="5095266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973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Oinochoe</a:t>
            </a:r>
            <a:r>
              <a:rPr lang="it-IT" sz="2000" dirty="0" smtClean="0"/>
              <a:t> con decorazione geometrica, ultimo quarto del 8.0 sec. </a:t>
            </a:r>
            <a:r>
              <a:rPr lang="it-IT" sz="2000" smtClean="0"/>
              <a:t>Avanti Cristo</a:t>
            </a:r>
            <a:endParaRPr lang="it-IT" sz="20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" y="-24715"/>
            <a:ext cx="4140101" cy="743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63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Perugino, Il battesimo di Cristo, 1498-1500, olio su tavola, Vienna, </a:t>
            </a:r>
            <a:r>
              <a:rPr lang="it-IT" sz="2000" dirty="0" err="1" smtClean="0"/>
              <a:t>Kunsthistorisches</a:t>
            </a:r>
            <a:r>
              <a:rPr lang="it-IT" sz="2000" dirty="0" smtClean="0"/>
              <a:t> </a:t>
            </a:r>
            <a:r>
              <a:rPr lang="it-IT" sz="2000" dirty="0" err="1" smtClean="0"/>
              <a:t>Museum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49"/>
            <a:ext cx="4910704" cy="683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43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Buon Pastore, fine sec. 4.0, marmo bianco, dal complesso delle catacombe di  S. Callisto, Città del Vaticano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" y="0"/>
            <a:ext cx="47640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04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525344"/>
            <a:ext cx="9144000" cy="332656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Cubicolo dei due ingressi , catacombe di S. Marcellino e Pietro, 4. sec.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015"/>
            <a:ext cx="9182251" cy="662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438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09320"/>
            <a:ext cx="9144000" cy="54868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Il Buon Pastore, </a:t>
            </a:r>
            <a:r>
              <a:rPr lang="it-IT" sz="2000" dirty="0" err="1" smtClean="0"/>
              <a:t>2.a</a:t>
            </a:r>
            <a:r>
              <a:rPr lang="it-IT" sz="2000" dirty="0" smtClean="0"/>
              <a:t> metà del sec. </a:t>
            </a:r>
            <a:r>
              <a:rPr lang="it-IT" sz="2000" dirty="0" err="1" smtClean="0"/>
              <a:t>3.o</a:t>
            </a:r>
            <a:r>
              <a:rPr lang="it-IT" sz="2000" dirty="0" smtClean="0"/>
              <a:t>, volta del </a:t>
            </a:r>
            <a:r>
              <a:rPr lang="it-IT" sz="2000" dirty="0" err="1" smtClean="0"/>
              <a:t>cubicoo</a:t>
            </a:r>
            <a:r>
              <a:rPr lang="it-IT" sz="2000" dirty="0" smtClean="0"/>
              <a:t> della Velata  catacombe di S. Priscilla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" y="0"/>
            <a:ext cx="8224363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514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09320"/>
            <a:ext cx="91440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Cubicolo della Velata, </a:t>
            </a:r>
            <a:r>
              <a:rPr lang="it-IT" sz="2000" dirty="0" err="1" smtClean="0"/>
              <a:t>2.a</a:t>
            </a:r>
            <a:r>
              <a:rPr lang="it-IT" sz="2000" dirty="0" smtClean="0"/>
              <a:t> metà </a:t>
            </a:r>
            <a:r>
              <a:rPr lang="it-IT" sz="2000" dirty="0" err="1" smtClean="0"/>
              <a:t>sec.3.0</a:t>
            </a:r>
            <a:r>
              <a:rPr lang="it-IT" sz="2000" dirty="0" smtClean="0"/>
              <a:t>, Catacombe di S. Priscilla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" y="-31932"/>
            <a:ext cx="9182919" cy="59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961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6381328"/>
            <a:ext cx="9036496" cy="476672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Refrigerium</a:t>
            </a:r>
            <a:r>
              <a:rPr lang="it-IT" sz="2000" dirty="0" smtClean="0"/>
              <a:t>, part. Cubicolo dei due banchetti, catacombe si S. Marcellino e Pietro</a:t>
            </a:r>
            <a:endParaRPr lang="it-IT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02" y="0"/>
            <a:ext cx="9174763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455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81328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Ciclo di Giona, part., </a:t>
            </a:r>
            <a:r>
              <a:rPr lang="it-IT" sz="2000" dirty="0" err="1" smtClean="0"/>
              <a:t>4.o</a:t>
            </a:r>
            <a:r>
              <a:rPr lang="it-IT" sz="2000" dirty="0" smtClean="0"/>
              <a:t> sec. Cubicolo delle stagioni, catacombe di S. Marcellino e Pietro</a:t>
            </a:r>
            <a:endParaRPr lang="it-IT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376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0878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359</Words>
  <Application>Microsoft Office PowerPoint</Application>
  <PresentationFormat>Presentazione su schermo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No nell’arca, fine 3.0-inizio 4.o se Roma, Catcombe di Via Ano, volto del nicchione n.14</vt:lpstr>
      <vt:lpstr>Buon pastpre, , Catacombe di S. Callisto, 3.o sec, affresco</vt:lpstr>
      <vt:lpstr>Perugino, Il battesimo di Cristo, 1498-1500, olio su tavola, Vienna, Kunsthistorisches Museum</vt:lpstr>
      <vt:lpstr>Buon Pastore, fine sec. 4.0, marmo bianco, dal complesso delle catacombe di  S. Callisto, Città del Vaticano</vt:lpstr>
      <vt:lpstr>Cubicolo dei due ingressi , catacombe di S. Marcellino e Pietro, 4. sec.</vt:lpstr>
      <vt:lpstr>Il Buon Pastore, 2.a metà del sec. 3.o, volta del cubicoo della Velata  catacombe di S. Priscilla</vt:lpstr>
      <vt:lpstr>Cubicolo della Velata, 2.a metà sec.3.0, Catacombe di S. Priscilla</vt:lpstr>
      <vt:lpstr>Refrigerium, part. Cubicolo dei due banchetti, catacombe si S. Marcellino e Pietro</vt:lpstr>
      <vt:lpstr>Ciclo di Giona, part., 4.o sec. Cubicolo delle stagioni, catacombe di S. Marcellino e Pietro</vt:lpstr>
      <vt:lpstr>Fractio panis, part., 2.a metà sec. 3.0, Cubicolo della Velata, Ctacombe di Priscilla</vt:lpstr>
      <vt:lpstr>I tre giovani ebrei nella fornace ardente, 2.a metà sec. 3.o, Cat. di Priscilla,  cubicolo della Velata</vt:lpstr>
      <vt:lpstr>Arcosolio di Orfeo,,4.o sec., Catacombe dei Santi Marcellino e Pietro</vt:lpstr>
      <vt:lpstr>Cappella greca , 2.a metà del 3.o sec., Catacombe d Priscilla </vt:lpstr>
      <vt:lpstr>Daniele nella fossa dei leoni, part., 4.o sec., nicchione , catacombe di Via Anapo</vt:lpstr>
      <vt:lpstr>Vendemmia, miniatura , 9.o sec. , abbazia di Montecassino</vt:lpstr>
      <vt:lpstr>Ralcio di vite con colombe art. dei mosaici, 6.o sec. Di S. Vitale diRravenna</vt:lpstr>
      <vt:lpstr>,5-6-sec., mosaico Ravenna, S. Apollinare Nuovo</vt:lpstr>
      <vt:lpstr>Caino e Abele, 1154-1166, mosaico Palermo, cappella Palatina</vt:lpstr>
      <vt:lpstr>Stele cristiana  di Liinia Amias, Necropoli Vaticana, Museo della  Civiltà Cristiana</vt:lpstr>
      <vt:lpstr>Mosaico con chrismon e colomb , 6.o sec, soffitto del battistero di Albenga</vt:lpstr>
      <vt:lpstr>Arte bizantina, sarcofago dell’esarca armeno Isakion, 5.0 sec., Ravenna , S. Vitale</vt:lpstr>
      <vt:lpstr>Rilievo paleocristiano con croce gemmata, 7.o sec., Nola, Duomo</vt:lpstr>
      <vt:lpstr>Oinochoe con decorazione geometrica, ultimo quarto del 8.0 sec. Avanti Cristo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nell’arca, fine 3.0-inizio 4.o se Roma, Catcombe di Via Ano, volto del nicchione n.14</dc:title>
  <dc:creator>lenovo</dc:creator>
  <cp:lastModifiedBy>lenovo</cp:lastModifiedBy>
  <cp:revision>9</cp:revision>
  <dcterms:created xsi:type="dcterms:W3CDTF">2018-09-23T19:56:14Z</dcterms:created>
  <dcterms:modified xsi:type="dcterms:W3CDTF">2018-09-23T21:11:35Z</dcterms:modified>
</cp:coreProperties>
</file>