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3" r:id="rId3"/>
    <p:sldId id="258" r:id="rId4"/>
    <p:sldId id="259" r:id="rId5"/>
    <p:sldId id="262" r:id="rId6"/>
    <p:sldId id="264" r:id="rId7"/>
    <p:sldId id="289" r:id="rId8"/>
    <p:sldId id="288" r:id="rId9"/>
    <p:sldId id="291" r:id="rId10"/>
    <p:sldId id="290" r:id="rId11"/>
    <p:sldId id="257" r:id="rId12"/>
    <p:sldId id="260"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5" r:id="rId28"/>
    <p:sldId id="286" r:id="rId29"/>
    <p:sldId id="287"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43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99767-ACE5-439D-83A3-E10DAE7D0B28}" type="datetimeFigureOut">
              <a:rPr lang="it-IT" smtClean="0"/>
              <a:t>28/03/2016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506F4-6C62-4E08-B803-193D69F41467}" type="slidenum">
              <a:rPr lang="it-IT" smtClean="0"/>
              <a:t>‹N›</a:t>
            </a:fld>
            <a:endParaRPr lang="it-IT"/>
          </a:p>
        </p:txBody>
      </p:sp>
    </p:spTree>
    <p:extLst>
      <p:ext uri="{BB962C8B-B14F-4D97-AF65-F5344CB8AC3E}">
        <p14:creationId xmlns:p14="http://schemas.microsoft.com/office/powerpoint/2010/main" val="262478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Fontana Maggiore.</a:t>
            </a:r>
            <a:r>
              <a:rPr lang="it-IT" b="1" dirty="0" smtClean="0"/>
              <a:t> La Piazza Grande</a:t>
            </a:r>
            <a:r>
              <a:rPr lang="it-IT" dirty="0" smtClean="0"/>
              <a:t> (ora Piazza IV Novembre) è da sempre stata il fulcro urbanistico, politico e monumentale di Perugia. Sorge sullo stesso sito del centro della città etrusca e del foro romano; è stata da sempre punto di intersezione e di diramazione delle principali direttrici viarie: da qui partivano le cinque 'vie regali' che hanno strutturato la città medievale.</a:t>
            </a:r>
            <a:br>
              <a:rPr lang="it-IT" dirty="0" smtClean="0"/>
            </a:br>
            <a:r>
              <a:rPr lang="it-IT" dirty="0" smtClean="0"/>
              <a:t/>
            </a:r>
            <a:br>
              <a:rPr lang="it-IT" dirty="0" smtClean="0"/>
            </a:br>
            <a:r>
              <a:rPr lang="it-IT" dirty="0" smtClean="0"/>
              <a:t>Inizialmente era occupata dalla cittadella vescovile che dovette poi cedere il posto all’espansione comunale con i suoi palazzi pubblici e appunto la fontana. </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a:t>
            </a:fld>
            <a:endParaRPr lang="it-IT"/>
          </a:p>
        </p:txBody>
      </p:sp>
    </p:spTree>
    <p:extLst>
      <p:ext uri="{BB962C8B-B14F-4D97-AF65-F5344CB8AC3E}">
        <p14:creationId xmlns:p14="http://schemas.microsoft.com/office/powerpoint/2010/main" val="193182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err="1" smtClean="0"/>
              <a:t>Melchisedec</a:t>
            </a:r>
            <a:endParaRPr lang="it-IT" sz="1200" i="1" kern="1200" dirty="0" smtClean="0">
              <a:solidFill>
                <a:schemeClr val="tx1"/>
              </a:solidFill>
              <a:latin typeface="+mn-lt"/>
              <a:ea typeface="+mn-ea"/>
              <a:cs typeface="+mn-cs"/>
            </a:endParaRPr>
          </a:p>
          <a:p>
            <a:r>
              <a:rPr lang="it-IT" sz="1200" i="1" kern="1200" dirty="0" smtClean="0">
                <a:solidFill>
                  <a:schemeClr val="tx1"/>
                </a:solidFill>
                <a:latin typeface="+mn-lt"/>
                <a:ea typeface="+mn-ea"/>
                <a:cs typeface="+mn-cs"/>
              </a:rPr>
              <a:t>All'interno </a:t>
            </a:r>
            <a:r>
              <a:rPr lang="it-IT" sz="1200" i="1" kern="1200" dirty="0" smtClean="0">
                <a:solidFill>
                  <a:schemeClr val="tx1"/>
                </a:solidFill>
                <a:latin typeface="+mn-lt"/>
                <a:ea typeface="+mn-ea"/>
                <a:cs typeface="+mn-cs"/>
              </a:rPr>
              <a:t>della vasca si trovano delle colonne che reggono la seconda vasca, poligonale con ventiquattro statue in corrispondenza degli spigoli.</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10</a:t>
            </a:fld>
            <a:endParaRPr lang="it-IT"/>
          </a:p>
        </p:txBody>
      </p:sp>
    </p:spTree>
    <p:extLst>
      <p:ext uri="{BB962C8B-B14F-4D97-AF65-F5344CB8AC3E}">
        <p14:creationId xmlns:p14="http://schemas.microsoft.com/office/powerpoint/2010/main" val="320302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Questa fontana, l’emblema del comune medievale e </a:t>
            </a:r>
            <a:r>
              <a:rPr lang="it-IT" b="1" dirty="0" smtClean="0"/>
              <a:t>simbolo della città</a:t>
            </a:r>
            <a:r>
              <a:rPr lang="it-IT" dirty="0" smtClean="0"/>
              <a:t> è considerata la fontana più bella e famosa dell’intero medioevo.</a:t>
            </a:r>
            <a:br>
              <a:rPr lang="it-IT" dirty="0" smtClean="0"/>
            </a:br>
            <a:r>
              <a:rPr lang="it-IT" dirty="0" smtClean="0"/>
              <a:t/>
            </a:r>
            <a:br>
              <a:rPr lang="it-IT" dirty="0" smtClean="0"/>
            </a:br>
            <a:r>
              <a:rPr lang="it-IT" dirty="0" smtClean="0"/>
              <a:t>Fu realizzata nel 1275-78 come punto terminale dell’Acquedotto di Monte </a:t>
            </a:r>
            <a:r>
              <a:rPr lang="it-IT" dirty="0" err="1" smtClean="0"/>
              <a:t>Pacciano</a:t>
            </a:r>
            <a:r>
              <a:rPr lang="it-IT" dirty="0" smtClean="0"/>
              <a:t> sotto la direzione di Fra </a:t>
            </a:r>
            <a:r>
              <a:rPr lang="it-IT" dirty="0" err="1" smtClean="0"/>
              <a:t>Bevignate</a:t>
            </a:r>
            <a:r>
              <a:rPr lang="it-IT" dirty="0" smtClean="0"/>
              <a:t> ad opera degli scultori Nicola (padre) e Giovanni (figlio) Pisano. La fontana è costituita da due vasche poligonali in pietra bianca e rosa sormontate da una tazza in bronzo con al suo centro un gruppo bronzeo di tre ninfe (o virtù teologali) che sorreggono un’anfora, dalla quale sgorga l’acqua (opera di </a:t>
            </a:r>
            <a:r>
              <a:rPr lang="it-IT" dirty="0" err="1" smtClean="0"/>
              <a:t>Robeo</a:t>
            </a:r>
            <a:r>
              <a:rPr lang="it-IT" dirty="0" smtClean="0"/>
              <a:t>).</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11</a:t>
            </a:fld>
            <a:endParaRPr lang="it-IT"/>
          </a:p>
        </p:txBody>
      </p:sp>
    </p:spTree>
    <p:extLst>
      <p:ext uri="{BB962C8B-B14F-4D97-AF65-F5344CB8AC3E}">
        <p14:creationId xmlns:p14="http://schemas.microsoft.com/office/powerpoint/2010/main" val="1808130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leone ed il grifo simboli</a:t>
            </a:r>
            <a:r>
              <a:rPr lang="it-IT" baseline="0" dirty="0" smtClean="0"/>
              <a:t> di Perugia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12</a:t>
            </a:fld>
            <a:endParaRPr lang="it-IT"/>
          </a:p>
        </p:txBody>
      </p:sp>
    </p:spTree>
    <p:extLst>
      <p:ext uri="{BB962C8B-B14F-4D97-AF65-F5344CB8AC3E}">
        <p14:creationId xmlns:p14="http://schemas.microsoft.com/office/powerpoint/2010/main" val="16387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I soggetti dei bassorilievi della vasca inferiore sono molto vari. Spicca il Ciclo dei Mesi: su ogni lato trovano posto due figure che fanno riferimento allo stesso mese, come nel caso di Gennaio simboleggiato da una figura maschile ed una femminile riccamente abbigliati che si scaldano al fuoco. </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13</a:t>
            </a:fld>
            <a:endParaRPr lang="it-IT"/>
          </a:p>
        </p:txBody>
      </p:sp>
    </p:spTree>
    <p:extLst>
      <p:ext uri="{BB962C8B-B14F-4D97-AF65-F5344CB8AC3E}">
        <p14:creationId xmlns:p14="http://schemas.microsoft.com/office/powerpoint/2010/main" val="223504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Il mese di Febbraio è simboleggiato da due pescatori: si fa infatti riferimento al segno dei Pesci che è raffigurato nel rilievo sinistr</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14</a:t>
            </a:fld>
            <a:endParaRPr lang="it-IT"/>
          </a:p>
        </p:txBody>
      </p:sp>
    </p:spTree>
    <p:extLst>
      <p:ext uri="{BB962C8B-B14F-4D97-AF65-F5344CB8AC3E}">
        <p14:creationId xmlns:p14="http://schemas.microsoft.com/office/powerpoint/2010/main" val="378420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Il rilievo dedicato a Marzo raffigura lo </a:t>
            </a:r>
            <a:r>
              <a:rPr lang="it-IT" sz="1200" i="1" kern="1200" dirty="0" err="1" smtClean="0">
                <a:solidFill>
                  <a:schemeClr val="tx1"/>
                </a:solidFill>
                <a:latin typeface="+mn-lt"/>
                <a:ea typeface="+mn-ea"/>
                <a:cs typeface="+mn-cs"/>
              </a:rPr>
              <a:t>Spinario</a:t>
            </a:r>
            <a:r>
              <a:rPr lang="it-IT" sz="1200" i="1" kern="1200" dirty="0" smtClean="0">
                <a:solidFill>
                  <a:schemeClr val="tx1"/>
                </a:solidFill>
                <a:latin typeface="+mn-lt"/>
                <a:ea typeface="+mn-ea"/>
                <a:cs typeface="+mn-cs"/>
              </a:rPr>
              <a:t> e l'attività agricola della potatura degli alberi da frutta.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15</a:t>
            </a:fld>
            <a:endParaRPr lang="it-IT"/>
          </a:p>
        </p:txBody>
      </p:sp>
    </p:spTree>
    <p:extLst>
      <p:ext uri="{BB962C8B-B14F-4D97-AF65-F5344CB8AC3E}">
        <p14:creationId xmlns:p14="http://schemas.microsoft.com/office/powerpoint/2010/main" val="3938687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Il mese di Aprile è caratterizzato da Re e dalla regina dei fiori. Bellissima la scena che simboleggia Maggio: due giovani nobili a cavallo sono dediti alla caccia col falcone.</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16</a:t>
            </a:fld>
            <a:endParaRPr lang="it-IT"/>
          </a:p>
        </p:txBody>
      </p:sp>
    </p:spTree>
    <p:extLst>
      <p:ext uri="{BB962C8B-B14F-4D97-AF65-F5344CB8AC3E}">
        <p14:creationId xmlns:p14="http://schemas.microsoft.com/office/powerpoint/2010/main" val="380718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Nei mesi successivi viene dato maggiore risalto alle attività dei campi: il raccolto a Giugno, la sarchiatura a Luglio.</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17</a:t>
            </a:fld>
            <a:endParaRPr lang="it-IT"/>
          </a:p>
        </p:txBody>
      </p:sp>
    </p:spTree>
    <p:extLst>
      <p:ext uri="{BB962C8B-B14F-4D97-AF65-F5344CB8AC3E}">
        <p14:creationId xmlns:p14="http://schemas.microsoft.com/office/powerpoint/2010/main" val="369921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Agosto e Settembre sono dedicati alla raccolta dei fichi e dell'uva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18</a:t>
            </a:fld>
            <a:endParaRPr lang="it-IT"/>
          </a:p>
        </p:txBody>
      </p:sp>
    </p:spTree>
    <p:extLst>
      <p:ext uri="{BB962C8B-B14F-4D97-AF65-F5344CB8AC3E}">
        <p14:creationId xmlns:p14="http://schemas.microsoft.com/office/powerpoint/2010/main" val="99632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Ottobre è simboleggiato dall'attività di preparazione delle botti mentre Novembre è caratterizzato dall'aratura e dalla semina.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20</a:t>
            </a:fld>
            <a:endParaRPr lang="it-IT"/>
          </a:p>
        </p:txBody>
      </p:sp>
    </p:spTree>
    <p:extLst>
      <p:ext uri="{BB962C8B-B14F-4D97-AF65-F5344CB8AC3E}">
        <p14:creationId xmlns:p14="http://schemas.microsoft.com/office/powerpoint/2010/main" val="110007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La vasca inferiore ha venticinque lati delimitati da gruppi di tre colonnine tortili. Su ogni lato si trovano coppie di bassorilievi separati da un'altra colonnina.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a:t>
            </a:fld>
            <a:endParaRPr lang="it-IT"/>
          </a:p>
        </p:txBody>
      </p:sp>
    </p:spTree>
    <p:extLst>
      <p:ext uri="{BB962C8B-B14F-4D97-AF65-F5344CB8AC3E}">
        <p14:creationId xmlns:p14="http://schemas.microsoft.com/office/powerpoint/2010/main" val="1528951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L'ultimo mese dell'anno è quello tradizionalmente dedicato all'uccisione del maiale ed alla preparazione delle sue carni.</a:t>
            </a:r>
            <a:r>
              <a:rPr lang="it-IT" dirty="0" smtClean="0"/>
              <a:t> </a:t>
            </a:r>
            <a:r>
              <a:rPr lang="it-IT" sz="1200" i="1" kern="1200" dirty="0" smtClean="0">
                <a:solidFill>
                  <a:schemeClr val="tx1"/>
                </a:solidFill>
                <a:latin typeface="+mn-lt"/>
                <a:ea typeface="+mn-ea"/>
                <a:cs typeface="+mn-cs"/>
              </a:rPr>
              <a:t>Per la classicità dell'impostazione, questi rilievi sono in genere attribuiti a Nicola Pisano.</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21</a:t>
            </a:fld>
            <a:endParaRPr lang="it-IT"/>
          </a:p>
        </p:txBody>
      </p:sp>
    </p:spTree>
    <p:extLst>
      <p:ext uri="{BB962C8B-B14F-4D97-AF65-F5344CB8AC3E}">
        <p14:creationId xmlns:p14="http://schemas.microsoft.com/office/powerpoint/2010/main" val="258447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L'ultimo mese dell'anno è quello tradizionalmente dedicato all'uccisione del maiale ed alla preparazione delle sue carni.</a:t>
            </a:r>
            <a:r>
              <a:rPr lang="it-IT" dirty="0" smtClean="0"/>
              <a:t> </a:t>
            </a:r>
            <a:r>
              <a:rPr lang="it-IT" sz="1200" i="1" kern="1200" dirty="0" smtClean="0">
                <a:solidFill>
                  <a:schemeClr val="tx1"/>
                </a:solidFill>
                <a:latin typeface="+mn-lt"/>
                <a:ea typeface="+mn-ea"/>
                <a:cs typeface="+mn-cs"/>
              </a:rPr>
              <a:t>Per la classicità dell'impostazione, questi rilievi sono in genere attribuiti a Nicola Pisano.</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22</a:t>
            </a:fld>
            <a:endParaRPr lang="it-IT"/>
          </a:p>
        </p:txBody>
      </p:sp>
    </p:spTree>
    <p:extLst>
      <p:ext uri="{BB962C8B-B14F-4D97-AF65-F5344CB8AC3E}">
        <p14:creationId xmlns:p14="http://schemas.microsoft.com/office/powerpoint/2010/main" val="205837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a:t>
            </a:r>
            <a:r>
              <a:rPr lang="it-IT" i="1" dirty="0" smtClean="0"/>
              <a:t>Grammatica</a:t>
            </a:r>
            <a:r>
              <a:rPr lang="it-IT" dirty="0" smtClean="0"/>
              <a:t> e la </a:t>
            </a:r>
            <a:r>
              <a:rPr lang="it-IT" i="1" dirty="0" smtClean="0"/>
              <a:t>Dialettica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24</a:t>
            </a:fld>
            <a:endParaRPr lang="it-IT"/>
          </a:p>
        </p:txBody>
      </p:sp>
    </p:spTree>
    <p:extLst>
      <p:ext uri="{BB962C8B-B14F-4D97-AF65-F5344CB8AC3E}">
        <p14:creationId xmlns:p14="http://schemas.microsoft.com/office/powerpoint/2010/main" val="239497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a:t>
            </a:r>
            <a:r>
              <a:rPr lang="it-IT" i="1" dirty="0" smtClean="0"/>
              <a:t>Retorica</a:t>
            </a:r>
            <a:r>
              <a:rPr lang="it-IT" dirty="0" smtClean="0"/>
              <a:t> e l'</a:t>
            </a:r>
            <a:r>
              <a:rPr lang="it-IT" i="1" dirty="0" smtClean="0"/>
              <a:t>Aritmetica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25</a:t>
            </a:fld>
            <a:endParaRPr lang="it-IT"/>
          </a:p>
        </p:txBody>
      </p:sp>
    </p:spTree>
    <p:extLst>
      <p:ext uri="{BB962C8B-B14F-4D97-AF65-F5344CB8AC3E}">
        <p14:creationId xmlns:p14="http://schemas.microsoft.com/office/powerpoint/2010/main" val="428609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t>
            </a:r>
            <a:r>
              <a:rPr lang="it-IT" i="1" dirty="0" smtClean="0"/>
              <a:t>Astronomia</a:t>
            </a:r>
            <a:r>
              <a:rPr lang="it-IT" dirty="0" smtClean="0"/>
              <a:t> e la </a:t>
            </a:r>
            <a:r>
              <a:rPr lang="it-IT" i="1" dirty="0" smtClean="0"/>
              <a:t>Filosofia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26</a:t>
            </a:fld>
            <a:endParaRPr lang="it-IT"/>
          </a:p>
        </p:txBody>
      </p:sp>
    </p:spTree>
    <p:extLst>
      <p:ext uri="{BB962C8B-B14F-4D97-AF65-F5344CB8AC3E}">
        <p14:creationId xmlns:p14="http://schemas.microsoft.com/office/powerpoint/2010/main" val="1959098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personificazione di </a:t>
            </a:r>
            <a:r>
              <a:rPr lang="it-IT" i="1" dirty="0" smtClean="0"/>
              <a:t>Perugia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27</a:t>
            </a:fld>
            <a:endParaRPr lang="it-IT"/>
          </a:p>
        </p:txBody>
      </p:sp>
    </p:spTree>
    <p:extLst>
      <p:ext uri="{BB962C8B-B14F-4D97-AF65-F5344CB8AC3E}">
        <p14:creationId xmlns:p14="http://schemas.microsoft.com/office/powerpoint/2010/main" val="282516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smtClean="0"/>
              <a:t>San Benedetto</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28</a:t>
            </a:fld>
            <a:endParaRPr lang="it-IT"/>
          </a:p>
        </p:txBody>
      </p:sp>
    </p:spTree>
    <p:extLst>
      <p:ext uri="{BB962C8B-B14F-4D97-AF65-F5344CB8AC3E}">
        <p14:creationId xmlns:p14="http://schemas.microsoft.com/office/powerpoint/2010/main" val="1876554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Francobollo dedicato alla Fontana Maggiore</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29</a:t>
            </a:fld>
            <a:endParaRPr lang="it-IT"/>
          </a:p>
        </p:txBody>
      </p:sp>
    </p:spTree>
    <p:extLst>
      <p:ext uri="{BB962C8B-B14F-4D97-AF65-F5344CB8AC3E}">
        <p14:creationId xmlns:p14="http://schemas.microsoft.com/office/powerpoint/2010/main" val="166251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Originariamente, sui loro capi </a:t>
            </a:r>
            <a:r>
              <a:rPr lang="it-IT" u="sng" dirty="0" smtClean="0"/>
              <a:t>erano apposti quattro grifoni</a:t>
            </a:r>
            <a:r>
              <a:rPr lang="it-IT" dirty="0" smtClean="0"/>
              <a:t>, sempre in bronzo, per ogni punto cardinale che ora sono esposti alla Galleria Nazionale dell’Umbria.</a:t>
            </a:r>
            <a:br>
              <a:rPr lang="it-IT" dirty="0" smtClean="0"/>
            </a:br>
            <a:r>
              <a:rPr lang="it-IT" dirty="0" smtClean="0"/>
              <a:t/>
            </a:r>
            <a:br>
              <a:rPr lang="it-IT" dirty="0" smtClean="0"/>
            </a:br>
            <a:r>
              <a:rPr lang="it-IT" dirty="0" smtClean="0"/>
              <a:t>Le formelle della vasca inferiore riproducono scene emblematiche del Vecchio Testamento (seduzione di Adamo da parte di Eva, di Sansone da parte di Dalila), della fondazione di Roma (grande esempio per Perugia), un ciclo di calendario di lavori agricoli intercalati dalle rappresentazioni dei relativi segni zodiacali, seguono le sette 'arti liberali' , oltre alla Filosofia. Tra le 'arti meccaniche' e quelle 'liberali' si trovano i bassorilievi del grifone, simbolo araldico di Perugia, e del leone, simbolo dell’appartenenza di Perugia ai Guelfi. Conclude il ciclo delle arti liberali una coppia di aquile, che però difficilmente possono essere interpretati come simbolo imperiale, considerando il legame di Perugia al papato. Essendo l’aquila anche il simbolo araldico di Pisa, è su questa formella che </a:t>
            </a:r>
            <a:r>
              <a:rPr lang="it-IT" b="1" dirty="0" smtClean="0"/>
              <a:t>Giovanni Pisano</a:t>
            </a:r>
            <a:r>
              <a:rPr lang="it-IT" dirty="0" smtClean="0"/>
              <a:t> ha apposto la sua firma.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3</a:t>
            </a:fld>
            <a:endParaRPr lang="it-IT"/>
          </a:p>
        </p:txBody>
      </p:sp>
    </p:spTree>
    <p:extLst>
      <p:ext uri="{BB962C8B-B14F-4D97-AF65-F5344CB8AC3E}">
        <p14:creationId xmlns:p14="http://schemas.microsoft.com/office/powerpoint/2010/main" val="242637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vasca superiore, sempre poligonale, poggia su </a:t>
            </a:r>
            <a:r>
              <a:rPr lang="it-IT" b="1" dirty="0" smtClean="0"/>
              <a:t>24 colonnine</a:t>
            </a:r>
            <a:r>
              <a:rPr lang="it-IT" dirty="0" smtClean="0"/>
              <a:t>, sormontate da altrettante statue a ¾ di tondo.</a:t>
            </a:r>
            <a:br>
              <a:rPr lang="it-IT" dirty="0" smtClean="0"/>
            </a:br>
            <a:r>
              <a:rPr lang="it-IT" dirty="0" smtClean="0"/>
              <a:t/>
            </a:r>
            <a:br>
              <a:rPr lang="it-IT" dirty="0" smtClean="0"/>
            </a:br>
            <a:r>
              <a:rPr lang="it-IT" dirty="0" smtClean="0"/>
              <a:t>Rappresentano personaggi legati alla fondazione mitica della città e del suo ruolo politico e territoriale dell’epoca, Salomone e altri personaggi biblici da </a:t>
            </a:r>
            <a:r>
              <a:rPr lang="it-IT" dirty="0" err="1" smtClean="0"/>
              <a:t>Mosé</a:t>
            </a:r>
            <a:r>
              <a:rPr lang="it-IT" dirty="0" smtClean="0"/>
              <a:t> a Giovanni Battista, l’Arcangelo Michele e l’Arciprete </a:t>
            </a:r>
            <a:r>
              <a:rPr lang="it-IT" dirty="0" err="1" smtClean="0"/>
              <a:t>Melchisedecco</a:t>
            </a:r>
            <a:r>
              <a:rPr lang="it-IT" dirty="0" smtClean="0"/>
              <a:t>, la personificazione di Roma, della Chiesa, della Teologia ed i Santi Pietro e Paolo.</a:t>
            </a:r>
            <a:br>
              <a:rPr lang="it-IT" dirty="0" smtClean="0"/>
            </a:br>
            <a:r>
              <a:rPr lang="it-IT" dirty="0" smtClean="0"/>
              <a:t/>
            </a:r>
            <a:br>
              <a:rPr lang="it-IT" dirty="0" smtClean="0"/>
            </a:br>
            <a:r>
              <a:rPr lang="it-IT" dirty="0" smtClean="0"/>
              <a:t>Restaurato nel 1948 con materiali non appropriati (p. es.: cemento), si è reso necessario un ulteriore restauro, molto approfondito, giunto al termine. Vista la sua lunga durata, comunque, fin dall’inizio dei lavori la fontana è stata ricoperta da una modernissima cupola in plexiglas con il duplice scopo di dare riparo ai restauratori ed all’opera stessa e di permettere al pubblico sia la visione della fontana che dei lavori in corso d’opera.</a:t>
            </a:r>
            <a:br>
              <a:rPr lang="it-IT" dirty="0" smtClean="0"/>
            </a:br>
            <a:r>
              <a:rPr lang="it-IT" dirty="0" smtClean="0"/>
              <a:t/>
            </a:r>
            <a:br>
              <a:rPr lang="it-IT" dirty="0" smtClean="0"/>
            </a:br>
            <a:r>
              <a:rPr lang="it-IT" dirty="0" smtClean="0"/>
              <a:t>Oggi </a:t>
            </a:r>
            <a:r>
              <a:rPr lang="it-IT" dirty="0" err="1" smtClean="0"/>
              <a:t>e'</a:t>
            </a:r>
            <a:r>
              <a:rPr lang="it-IT" dirty="0" smtClean="0"/>
              <a:t> possibile vederla nel suo antico splendore, </a:t>
            </a:r>
            <a:r>
              <a:rPr lang="it-IT" dirty="0" err="1" smtClean="0"/>
              <a:t>piu'</a:t>
            </a:r>
            <a:r>
              <a:rPr lang="it-IT" dirty="0" smtClean="0"/>
              <a:t> bella che mai !</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4</a:t>
            </a:fld>
            <a:endParaRPr lang="it-IT"/>
          </a:p>
        </p:txBody>
      </p:sp>
    </p:spTree>
    <p:extLst>
      <p:ext uri="{BB962C8B-B14F-4D97-AF65-F5344CB8AC3E}">
        <p14:creationId xmlns:p14="http://schemas.microsoft.com/office/powerpoint/2010/main" val="164502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Posta tra il Palazzo Comunale ed il duomo, la Fontana Maggiore costituisce una delle più importanti fontane medievali rimaste. Costruita forse su progetto di </a:t>
            </a:r>
            <a:r>
              <a:rPr lang="it-IT" sz="1200" i="1" kern="1200" dirty="0" err="1" smtClean="0">
                <a:solidFill>
                  <a:schemeClr val="tx1"/>
                </a:solidFill>
                <a:latin typeface="+mn-lt"/>
                <a:ea typeface="+mn-ea"/>
                <a:cs typeface="+mn-cs"/>
              </a:rPr>
              <a:t>Frà</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Bevignate</a:t>
            </a:r>
            <a:r>
              <a:rPr lang="it-IT" sz="1200" i="1" kern="1200" dirty="0" smtClean="0">
                <a:solidFill>
                  <a:schemeClr val="tx1"/>
                </a:solidFill>
                <a:latin typeface="+mn-lt"/>
                <a:ea typeface="+mn-ea"/>
                <a:cs typeface="+mn-cs"/>
              </a:rPr>
              <a:t> tra il 1275 ed il 1278, venne ornata con sculture da Nicola e Giovanni Pisano. Su un basamento circolare a quattro gradini poggia il bacino inferiore, quello più ricco di sculture.</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5</a:t>
            </a:fld>
            <a:endParaRPr lang="it-IT"/>
          </a:p>
        </p:txBody>
      </p:sp>
    </p:spTree>
    <p:extLst>
      <p:ext uri="{BB962C8B-B14F-4D97-AF65-F5344CB8AC3E}">
        <p14:creationId xmlns:p14="http://schemas.microsoft.com/office/powerpoint/2010/main" val="359027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All'interno della vasca si trovano delle colonne che reggono la seconda vasca, poligonale con ventiquattro statue in corrispondenza degli spigoli</a:t>
            </a:r>
            <a:r>
              <a:rPr lang="it-IT" sz="1200" i="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i="1" kern="1200" dirty="0" smtClean="0">
                <a:solidFill>
                  <a:schemeClr val="tx1"/>
                </a:solidFill>
                <a:latin typeface="+mn-lt"/>
                <a:ea typeface="+mn-ea"/>
                <a:cs typeface="+mn-cs"/>
              </a:rPr>
              <a:t>Al centro della seconda vasca si eleva un una colonna che regge un disadorno bacino bronzeo che reca l'iscrizione </a:t>
            </a:r>
            <a:r>
              <a:rPr lang="it-IT" sz="1200" i="1" kern="1200" dirty="0" err="1" smtClean="0">
                <a:solidFill>
                  <a:schemeClr val="tx1"/>
                </a:solidFill>
                <a:latin typeface="+mn-lt"/>
                <a:ea typeface="+mn-ea"/>
                <a:cs typeface="+mn-cs"/>
              </a:rPr>
              <a:t>RUBEUS</a:t>
            </a:r>
            <a:r>
              <a:rPr lang="it-IT" sz="1200" i="1" kern="1200" dirty="0" smtClean="0">
                <a:solidFill>
                  <a:schemeClr val="tx1"/>
                </a:solidFill>
                <a:latin typeface="+mn-lt"/>
                <a:ea typeface="+mn-ea"/>
                <a:cs typeface="+mn-cs"/>
              </a:rPr>
              <a:t>, il fonditore che l'avrebbe ultimato nel 1277.</a:t>
            </a:r>
            <a:r>
              <a:rPr lang="it-IT" dirty="0" smtClean="0"/>
              <a:t> </a:t>
            </a:r>
            <a:r>
              <a:rPr lang="it-IT" sz="1200" i="1" kern="1200" dirty="0" smtClean="0">
                <a:solidFill>
                  <a:schemeClr val="tx1"/>
                </a:solidFill>
                <a:latin typeface="+mn-lt"/>
                <a:ea typeface="+mn-ea"/>
                <a:cs typeface="+mn-cs"/>
              </a:rPr>
              <a:t>La fontana è coronata da un gruppo bronzeo costituito da tre donne stanti che si danno le spalle e che sorreggono un bacino sopra le teste. Si tratta di un'opera di straordinaria importanza attribuita ai Pisano o, alternativamente, ad Arnolfo di Cambio</a:t>
            </a:r>
            <a:endParaRPr lang="it-IT" dirty="0" smtClean="0"/>
          </a:p>
          <a:p>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6</a:t>
            </a:fld>
            <a:endParaRPr lang="it-IT"/>
          </a:p>
        </p:txBody>
      </p:sp>
    </p:spTree>
    <p:extLst>
      <p:ext uri="{BB962C8B-B14F-4D97-AF65-F5344CB8AC3E}">
        <p14:creationId xmlns:p14="http://schemas.microsoft.com/office/powerpoint/2010/main" val="249286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All'interno della vasca si trovano delle colonne che reggono la seconda vasca, poligonale con ventiquattro statue in corrispondenza degli spigoli.</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7</a:t>
            </a:fld>
            <a:endParaRPr lang="it-IT"/>
          </a:p>
        </p:txBody>
      </p:sp>
    </p:spTree>
    <p:extLst>
      <p:ext uri="{BB962C8B-B14F-4D97-AF65-F5344CB8AC3E}">
        <p14:creationId xmlns:p14="http://schemas.microsoft.com/office/powerpoint/2010/main" val="232444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1" kern="1200" dirty="0" smtClean="0">
                <a:solidFill>
                  <a:schemeClr val="tx1"/>
                </a:solidFill>
                <a:latin typeface="+mn-lt"/>
                <a:ea typeface="+mn-ea"/>
                <a:cs typeface="+mn-cs"/>
              </a:rPr>
              <a:t>Al centro della seconda vasca si eleva un una colonna che regge un disadorno bacino bronzeo che reca l'iscrizione </a:t>
            </a:r>
            <a:r>
              <a:rPr lang="it-IT" sz="1200" i="1" kern="1200" dirty="0" err="1" smtClean="0">
                <a:solidFill>
                  <a:schemeClr val="tx1"/>
                </a:solidFill>
                <a:latin typeface="+mn-lt"/>
                <a:ea typeface="+mn-ea"/>
                <a:cs typeface="+mn-cs"/>
              </a:rPr>
              <a:t>RUBEUS</a:t>
            </a:r>
            <a:r>
              <a:rPr lang="it-IT" sz="1200" i="1" kern="1200" dirty="0" smtClean="0">
                <a:solidFill>
                  <a:schemeClr val="tx1"/>
                </a:solidFill>
                <a:latin typeface="+mn-lt"/>
                <a:ea typeface="+mn-ea"/>
                <a:cs typeface="+mn-cs"/>
              </a:rPr>
              <a:t>, il fonditore che l'avrebbe ultimato nel 1277.</a:t>
            </a:r>
            <a:r>
              <a:rPr lang="it-IT" dirty="0" smtClean="0"/>
              <a:t> </a:t>
            </a:r>
            <a:r>
              <a:rPr lang="it-IT" sz="1200" i="1" kern="1200" dirty="0" smtClean="0">
                <a:solidFill>
                  <a:schemeClr val="tx1"/>
                </a:solidFill>
                <a:latin typeface="+mn-lt"/>
                <a:ea typeface="+mn-ea"/>
                <a:cs typeface="+mn-cs"/>
              </a:rPr>
              <a:t>La fontana è coronata da un gruppo bronzeo costituito da tre donne stanti che si danno le spalle e che sorreggono un bacino sopra le teste. Si tratta di un'opera di straordinaria importanza attribuita ai Pisano o, alternativamente, ad Arnolfo di Cambio.</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8</a:t>
            </a:fld>
            <a:endParaRPr lang="it-IT"/>
          </a:p>
        </p:txBody>
      </p:sp>
    </p:spTree>
    <p:extLst>
      <p:ext uri="{BB962C8B-B14F-4D97-AF65-F5344CB8AC3E}">
        <p14:creationId xmlns:p14="http://schemas.microsoft.com/office/powerpoint/2010/main" val="412464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la </a:t>
            </a:r>
            <a:r>
              <a:rPr lang="it-IT" i="1" smtClean="0"/>
              <a:t>Chiesa</a:t>
            </a:r>
            <a:r>
              <a:rPr lang="it-IT" smtClean="0"/>
              <a:t>, </a:t>
            </a:r>
            <a:r>
              <a:rPr lang="it-IT" i="1" smtClean="0"/>
              <a:t>Roma</a:t>
            </a:r>
            <a:r>
              <a:rPr lang="it-IT" smtClean="0"/>
              <a:t> e la </a:t>
            </a:r>
            <a:r>
              <a:rPr lang="it-IT" i="1" smtClean="0"/>
              <a:t>Teologia</a:t>
            </a:r>
            <a:endParaRPr lang="it-IT" dirty="0"/>
          </a:p>
        </p:txBody>
      </p:sp>
      <p:sp>
        <p:nvSpPr>
          <p:cNvPr id="4" name="Segnaposto numero diapositiva 3"/>
          <p:cNvSpPr>
            <a:spLocks noGrp="1"/>
          </p:cNvSpPr>
          <p:nvPr>
            <p:ph type="sldNum" sz="quarter" idx="10"/>
          </p:nvPr>
        </p:nvSpPr>
        <p:spPr/>
        <p:txBody>
          <a:bodyPr/>
          <a:lstStyle/>
          <a:p>
            <a:fld id="{200506F4-6C62-4E08-B803-193D69F41467}" type="slidenum">
              <a:rPr lang="it-IT" smtClean="0"/>
              <a:t>9</a:t>
            </a:fld>
            <a:endParaRPr lang="it-IT"/>
          </a:p>
        </p:txBody>
      </p:sp>
    </p:spTree>
    <p:extLst>
      <p:ext uri="{BB962C8B-B14F-4D97-AF65-F5344CB8AC3E}">
        <p14:creationId xmlns:p14="http://schemas.microsoft.com/office/powerpoint/2010/main" val="190151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A70E232-DE02-415B-A4C6-FD8F1E24C2B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53828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70E232-DE02-415B-A4C6-FD8F1E24C2B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37006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70E232-DE02-415B-A4C6-FD8F1E24C2B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278878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70E232-DE02-415B-A4C6-FD8F1E24C2B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261413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A70E232-DE02-415B-A4C6-FD8F1E24C2B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169910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A70E232-DE02-415B-A4C6-FD8F1E24C2B0}" type="datetimeFigureOut">
              <a:rPr lang="it-IT" smtClean="0"/>
              <a:t>28/03/2016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216681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A70E232-DE02-415B-A4C6-FD8F1E24C2B0}" type="datetimeFigureOut">
              <a:rPr lang="it-IT" smtClean="0"/>
              <a:t>28/03/2016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375664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A70E232-DE02-415B-A4C6-FD8F1E24C2B0}" type="datetimeFigureOut">
              <a:rPr lang="it-IT" smtClean="0"/>
              <a:t>28/03/2016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89205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70E232-DE02-415B-A4C6-FD8F1E24C2B0}" type="datetimeFigureOut">
              <a:rPr lang="it-IT" smtClean="0"/>
              <a:t>28/03/2016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68323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70E232-DE02-415B-A4C6-FD8F1E24C2B0}" type="datetimeFigureOut">
              <a:rPr lang="it-IT" smtClean="0"/>
              <a:t>28/03/2016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410259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70E232-DE02-415B-A4C6-FD8F1E24C2B0}" type="datetimeFigureOut">
              <a:rPr lang="it-IT" smtClean="0"/>
              <a:t>28/03/2016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DC3342-2E27-47A7-A814-D2207294153F}" type="slidenum">
              <a:rPr lang="it-IT" smtClean="0"/>
              <a:t>‹N›</a:t>
            </a:fld>
            <a:endParaRPr lang="it-IT"/>
          </a:p>
        </p:txBody>
      </p:sp>
    </p:spTree>
    <p:extLst>
      <p:ext uri="{BB962C8B-B14F-4D97-AF65-F5344CB8AC3E}">
        <p14:creationId xmlns:p14="http://schemas.microsoft.com/office/powerpoint/2010/main" val="393451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E232-DE02-415B-A4C6-FD8F1E24C2B0}" type="datetimeFigureOut">
              <a:rPr lang="it-IT" smtClean="0"/>
              <a:t>28/03/2016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C3342-2E27-47A7-A814-D2207294153F}" type="slidenum">
              <a:rPr lang="it-IT" smtClean="0"/>
              <a:t>‹N›</a:t>
            </a:fld>
            <a:endParaRPr lang="it-IT"/>
          </a:p>
        </p:txBody>
      </p:sp>
    </p:spTree>
    <p:extLst>
      <p:ext uri="{BB962C8B-B14F-4D97-AF65-F5344CB8AC3E}">
        <p14:creationId xmlns:p14="http://schemas.microsoft.com/office/powerpoint/2010/main" val="1756881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110" cy="6669360"/>
          </a:xfrm>
          <a:prstGeom prst="rect">
            <a:avLst/>
          </a:prstGeom>
        </p:spPr>
      </p:pic>
    </p:spTree>
    <p:extLst>
      <p:ext uri="{BB962C8B-B14F-4D97-AF65-F5344CB8AC3E}">
        <p14:creationId xmlns:p14="http://schemas.microsoft.com/office/powerpoint/2010/main" val="65162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80" y="31544"/>
            <a:ext cx="9098313" cy="6061751"/>
          </a:xfrm>
        </p:spPr>
      </p:pic>
    </p:spTree>
    <p:extLst>
      <p:ext uri="{BB962C8B-B14F-4D97-AF65-F5344CB8AC3E}">
        <p14:creationId xmlns:p14="http://schemas.microsoft.com/office/powerpoint/2010/main" val="271549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8988"/>
            <a:ext cx="3556777" cy="6829012"/>
          </a:xfrm>
        </p:spPr>
      </p:pic>
    </p:spTree>
    <p:extLst>
      <p:ext uri="{BB962C8B-B14F-4D97-AF65-F5344CB8AC3E}">
        <p14:creationId xmlns:p14="http://schemas.microsoft.com/office/powerpoint/2010/main" val="192546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39944" cy="6093296"/>
          </a:xfrm>
        </p:spPr>
      </p:pic>
    </p:spTree>
    <p:extLst>
      <p:ext uri="{BB962C8B-B14F-4D97-AF65-F5344CB8AC3E}">
        <p14:creationId xmlns:p14="http://schemas.microsoft.com/office/powerpoint/2010/main" val="270269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284"/>
            <a:ext cx="9116196" cy="6865284"/>
          </a:xfrm>
        </p:spPr>
      </p:pic>
    </p:spTree>
    <p:extLst>
      <p:ext uri="{BB962C8B-B14F-4D97-AF65-F5344CB8AC3E}">
        <p14:creationId xmlns:p14="http://schemas.microsoft.com/office/powerpoint/2010/main" val="391215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5660" cy="6093296"/>
          </a:xfrm>
        </p:spPr>
      </p:pic>
    </p:spTree>
    <p:extLst>
      <p:ext uri="{BB962C8B-B14F-4D97-AF65-F5344CB8AC3E}">
        <p14:creationId xmlns:p14="http://schemas.microsoft.com/office/powerpoint/2010/main" val="419591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361819" cy="6237312"/>
          </a:xfrm>
        </p:spPr>
      </p:pic>
    </p:spTree>
    <p:extLst>
      <p:ext uri="{BB962C8B-B14F-4D97-AF65-F5344CB8AC3E}">
        <p14:creationId xmlns:p14="http://schemas.microsoft.com/office/powerpoint/2010/main" val="100775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6570"/>
            <a:ext cx="9243877" cy="6158733"/>
          </a:xfrm>
        </p:spPr>
      </p:pic>
    </p:spTree>
    <p:extLst>
      <p:ext uri="{BB962C8B-B14F-4D97-AF65-F5344CB8AC3E}">
        <p14:creationId xmlns:p14="http://schemas.microsoft.com/office/powerpoint/2010/main" val="152304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5660" cy="6093296"/>
          </a:xfrm>
        </p:spPr>
      </p:pic>
    </p:spTree>
    <p:extLst>
      <p:ext uri="{BB962C8B-B14F-4D97-AF65-F5344CB8AC3E}">
        <p14:creationId xmlns:p14="http://schemas.microsoft.com/office/powerpoint/2010/main" val="321489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53739" cy="6165304"/>
          </a:xfrm>
        </p:spPr>
      </p:pic>
    </p:spTree>
    <p:extLst>
      <p:ext uri="{BB962C8B-B14F-4D97-AF65-F5344CB8AC3E}">
        <p14:creationId xmlns:p14="http://schemas.microsoft.com/office/powerpoint/2010/main" val="112491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662"/>
            <a:ext cx="9239236" cy="6155641"/>
          </a:xfrm>
        </p:spPr>
      </p:pic>
    </p:spTree>
    <p:extLst>
      <p:ext uri="{BB962C8B-B14F-4D97-AF65-F5344CB8AC3E}">
        <p14:creationId xmlns:p14="http://schemas.microsoft.com/office/powerpoint/2010/main" val="280114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39944" cy="6093296"/>
          </a:xfrm>
        </p:spPr>
      </p:pic>
    </p:spTree>
    <p:extLst>
      <p:ext uri="{BB962C8B-B14F-4D97-AF65-F5344CB8AC3E}">
        <p14:creationId xmlns:p14="http://schemas.microsoft.com/office/powerpoint/2010/main" val="3473472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9" y="0"/>
            <a:ext cx="9253740" cy="6165304"/>
          </a:xfrm>
        </p:spPr>
      </p:pic>
    </p:spTree>
    <p:extLst>
      <p:ext uri="{BB962C8B-B14F-4D97-AF65-F5344CB8AC3E}">
        <p14:creationId xmlns:p14="http://schemas.microsoft.com/office/powerpoint/2010/main" val="174925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03" y="0"/>
            <a:ext cx="9145660" cy="6093296"/>
          </a:xfrm>
        </p:spPr>
      </p:pic>
    </p:spTree>
    <p:extLst>
      <p:ext uri="{BB962C8B-B14F-4D97-AF65-F5344CB8AC3E}">
        <p14:creationId xmlns:p14="http://schemas.microsoft.com/office/powerpoint/2010/main" val="233691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61" y="-26787"/>
            <a:ext cx="9185865" cy="6120083"/>
          </a:xfrm>
        </p:spPr>
      </p:pic>
    </p:spTree>
    <p:extLst>
      <p:ext uri="{BB962C8B-B14F-4D97-AF65-F5344CB8AC3E}">
        <p14:creationId xmlns:p14="http://schemas.microsoft.com/office/powerpoint/2010/main" val="1744697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7" y="0"/>
            <a:ext cx="9145660" cy="6093296"/>
          </a:xfrm>
        </p:spPr>
      </p:pic>
    </p:spTree>
    <p:extLst>
      <p:ext uri="{BB962C8B-B14F-4D97-AF65-F5344CB8AC3E}">
        <p14:creationId xmlns:p14="http://schemas.microsoft.com/office/powerpoint/2010/main" val="206631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89" y="0"/>
            <a:ext cx="9145660" cy="6093296"/>
          </a:xfrm>
        </p:spPr>
      </p:pic>
    </p:spTree>
    <p:extLst>
      <p:ext uri="{BB962C8B-B14F-4D97-AF65-F5344CB8AC3E}">
        <p14:creationId xmlns:p14="http://schemas.microsoft.com/office/powerpoint/2010/main" val="2349771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512"/>
            <a:ext cx="9090348" cy="6840488"/>
          </a:xfrm>
        </p:spPr>
      </p:pic>
    </p:spTree>
    <p:extLst>
      <p:ext uri="{BB962C8B-B14F-4D97-AF65-F5344CB8AC3E}">
        <p14:creationId xmlns:p14="http://schemas.microsoft.com/office/powerpoint/2010/main" val="186673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46" y="0"/>
            <a:ext cx="9113620" cy="6858000"/>
          </a:xfrm>
        </p:spPr>
      </p:pic>
    </p:spTree>
    <p:extLst>
      <p:ext uri="{BB962C8B-B14F-4D97-AF65-F5344CB8AC3E}">
        <p14:creationId xmlns:p14="http://schemas.microsoft.com/office/powerpoint/2010/main" val="105123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5220073" cy="6870922"/>
          </a:xfrm>
        </p:spPr>
      </p:pic>
    </p:spTree>
    <p:extLst>
      <p:ext uri="{BB962C8B-B14F-4D97-AF65-F5344CB8AC3E}">
        <p14:creationId xmlns:p14="http://schemas.microsoft.com/office/powerpoint/2010/main" val="3585764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955"/>
            <a:ext cx="5159694" cy="6843045"/>
          </a:xfrm>
        </p:spPr>
      </p:pic>
    </p:spTree>
    <p:extLst>
      <p:ext uri="{BB962C8B-B14F-4D97-AF65-F5344CB8AC3E}">
        <p14:creationId xmlns:p14="http://schemas.microsoft.com/office/powerpoint/2010/main" val="4075601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90" y="0"/>
            <a:ext cx="5120640" cy="6858000"/>
          </a:xfrm>
        </p:spPr>
      </p:pic>
    </p:spTree>
    <p:extLst>
      <p:ext uri="{BB962C8B-B14F-4D97-AF65-F5344CB8AC3E}">
        <p14:creationId xmlns:p14="http://schemas.microsoft.com/office/powerpoint/2010/main" val="355395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46705" cy="5661248"/>
          </a:xfrm>
        </p:spPr>
      </p:pic>
    </p:spTree>
    <p:extLst>
      <p:ext uri="{BB962C8B-B14F-4D97-AF65-F5344CB8AC3E}">
        <p14:creationId xmlns:p14="http://schemas.microsoft.com/office/powerpoint/2010/main" val="86242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 y="0"/>
            <a:ext cx="9235476" cy="6957392"/>
          </a:xfrm>
        </p:spPr>
      </p:pic>
    </p:spTree>
    <p:extLst>
      <p:ext uri="{BB962C8B-B14F-4D97-AF65-F5344CB8AC3E}">
        <p14:creationId xmlns:p14="http://schemas.microsoft.com/office/powerpoint/2010/main" val="104296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25565" cy="6858000"/>
          </a:xfrm>
        </p:spPr>
      </p:pic>
    </p:spTree>
    <p:extLst>
      <p:ext uri="{BB962C8B-B14F-4D97-AF65-F5344CB8AC3E}">
        <p14:creationId xmlns:p14="http://schemas.microsoft.com/office/powerpoint/2010/main" val="758972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95" y="26074"/>
            <a:ext cx="9214604" cy="6139230"/>
          </a:xfrm>
        </p:spPr>
      </p:pic>
    </p:spTree>
    <p:extLst>
      <p:ext uri="{BB962C8B-B14F-4D97-AF65-F5344CB8AC3E}">
        <p14:creationId xmlns:p14="http://schemas.microsoft.com/office/powerpoint/2010/main" val="260109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635"/>
            <a:ext cx="9256193" cy="6166939"/>
          </a:xfrm>
        </p:spPr>
      </p:pic>
    </p:spTree>
    <p:extLst>
      <p:ext uri="{BB962C8B-B14F-4D97-AF65-F5344CB8AC3E}">
        <p14:creationId xmlns:p14="http://schemas.microsoft.com/office/powerpoint/2010/main" val="406059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100"/>
            <a:ext cx="5690373" cy="6856900"/>
          </a:xfrm>
        </p:spPr>
      </p:pic>
    </p:spTree>
    <p:extLst>
      <p:ext uri="{BB962C8B-B14F-4D97-AF65-F5344CB8AC3E}">
        <p14:creationId xmlns:p14="http://schemas.microsoft.com/office/powerpoint/2010/main" val="389528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54" y="0"/>
            <a:ext cx="9113620" cy="6858000"/>
          </a:xfrm>
        </p:spPr>
      </p:pic>
    </p:spTree>
    <p:extLst>
      <p:ext uri="{BB962C8B-B14F-4D97-AF65-F5344CB8AC3E}">
        <p14:creationId xmlns:p14="http://schemas.microsoft.com/office/powerpoint/2010/main" val="3421486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753</Words>
  <Application>Microsoft Office PowerPoint</Application>
  <PresentationFormat>Presentazione su schermo (4:3)</PresentationFormat>
  <Paragraphs>56</Paragraphs>
  <Slides>29</Slides>
  <Notes>27</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8</cp:revision>
  <dcterms:created xsi:type="dcterms:W3CDTF">2016-03-28T12:02:57Z</dcterms:created>
  <dcterms:modified xsi:type="dcterms:W3CDTF">2016-03-28T20:02:09Z</dcterms:modified>
</cp:coreProperties>
</file>