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58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68" r:id="rId3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122344-A86F-40FA-96EA-DCDA5F32B720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F2FA3-1E6B-4E3F-ABE8-4F42491D64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4977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aosta.it/images/mura-bram-o.jpg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naturaosta.it/images/bifora-bra.jpg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aosta.com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torri che scandivano le mura romane di Aosta vennero trasformate in epoca medievale per divenire residenza dei signori locali. Tra le più note vi è la </a:t>
            </a:r>
            <a:r>
              <a:rPr lang="it-I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Torre del lebbroso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resa celebre da un racconto del savoiardo Xavier de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Maistre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realmente ispirato al lebbroso Pietro Bernardo Guasco che vi fu a lungo rinchiuso.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Poco noto, ma di grande importanza storica e architettonica, è il </a:t>
            </a:r>
            <a:r>
              <a:rPr lang="it-I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castello di </a:t>
            </a:r>
            <a:r>
              <a:rPr lang="it-I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Bramafam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costruito sulla </a:t>
            </a:r>
            <a:r>
              <a:rPr lang="it-IT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Porta </a:t>
            </a:r>
            <a:r>
              <a:rPr lang="it-IT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principalis</a:t>
            </a:r>
            <a:r>
              <a:rPr lang="it-IT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dextera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della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cinta romana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che fu dimora dei visconti di Aosta - che poi presero il nome di Challant - fino al 1295. E' costituito da una grande torre cilindrica, alta quasi 25 m e con un diametro di 9,60 m - tra i primi esempi nella nostra regione di questo tipo di struttura difensiva - e da un grande corpo rettangolare con eleganti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bifore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BD880-1C14-4E10-AAF6-D935BB12F1CA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8194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Torre dei Balivi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L'imponente torre all'angolo nord orientale della cinta muraria della città venne abitata nel XII secolo dalla famiglia De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Palatio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poi passare sotto il controllo dei Conti di Savoia che vi insediarono il 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balivo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una sorta di prefetto. La torre ospitava anche la prigione la cui presenza doveva infastidire il balivo che chiese e ottenne di essere trasferito in altra sede. La torre venne dunque adibita esclusivamente a carcere e tale rimase fino al 1984. La sopraelevazione venne realizzata quasi interamente con blocchi di puddinga e travertino, provenienti dalla spoliazione dell'anfiteatro e delle mura romane. Importante la recente scoperta di un un blocco lavorato alla base dell'angolo sud-est, recante simboli benauguranti a basso rilievo, riferibili ai riti di fondazione della città.</a:t>
            </a:r>
            <a:b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torre sarà sede della </a:t>
            </a:r>
            <a:r>
              <a:rPr lang="it-IT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Fondazione Istituto Musicale della Valle d'Aosta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BD880-1C14-4E10-AAF6-D935BB12F1CA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3281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581C-37F6-4BBD-AF6B-964B5E1331B7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56D1-FFDF-4E08-B241-152ED2A8B6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9366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581C-37F6-4BBD-AF6B-964B5E1331B7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56D1-FFDF-4E08-B241-152ED2A8B6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1012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581C-37F6-4BBD-AF6B-964B5E1331B7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56D1-FFDF-4E08-B241-152ED2A8B6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2950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581C-37F6-4BBD-AF6B-964B5E1331B7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56D1-FFDF-4E08-B241-152ED2A8B6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0680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581C-37F6-4BBD-AF6B-964B5E1331B7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56D1-FFDF-4E08-B241-152ED2A8B6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3191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581C-37F6-4BBD-AF6B-964B5E1331B7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56D1-FFDF-4E08-B241-152ED2A8B6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1438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581C-37F6-4BBD-AF6B-964B5E1331B7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56D1-FFDF-4E08-B241-152ED2A8B6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1867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581C-37F6-4BBD-AF6B-964B5E1331B7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56D1-FFDF-4E08-B241-152ED2A8B6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0340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581C-37F6-4BBD-AF6B-964B5E1331B7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56D1-FFDF-4E08-B241-152ED2A8B6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7505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581C-37F6-4BBD-AF6B-964B5E1331B7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56D1-FFDF-4E08-B241-152ED2A8B6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4613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581C-37F6-4BBD-AF6B-964B5E1331B7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D56D1-FFDF-4E08-B241-152ED2A8B6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5137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B581C-37F6-4BBD-AF6B-964B5E1331B7}" type="datetimeFigureOut">
              <a:rPr lang="it-IT" smtClean="0"/>
              <a:t>20/03/2016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D56D1-FFDF-4E08-B241-152ED2A8B6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1309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4"/>
            <a:ext cx="9118794" cy="6504740"/>
          </a:xfrm>
        </p:spPr>
      </p:pic>
    </p:spTree>
    <p:extLst>
      <p:ext uri="{BB962C8B-B14F-4D97-AF65-F5344CB8AC3E}">
        <p14:creationId xmlns:p14="http://schemas.microsoft.com/office/powerpoint/2010/main" val="754538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5578" cy="6858000"/>
          </a:xfrm>
        </p:spPr>
      </p:pic>
    </p:spTree>
    <p:extLst>
      <p:ext uri="{BB962C8B-B14F-4D97-AF65-F5344CB8AC3E}">
        <p14:creationId xmlns:p14="http://schemas.microsoft.com/office/powerpoint/2010/main" val="1653780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" y="0"/>
            <a:ext cx="9187734" cy="5877272"/>
          </a:xfrm>
        </p:spPr>
      </p:pic>
    </p:spTree>
    <p:extLst>
      <p:ext uri="{BB962C8B-B14F-4D97-AF65-F5344CB8AC3E}">
        <p14:creationId xmlns:p14="http://schemas.microsoft.com/office/powerpoint/2010/main" val="2900590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" y="19218"/>
            <a:ext cx="9128903" cy="2498112"/>
          </a:xfrm>
        </p:spPr>
      </p:pic>
    </p:spTree>
    <p:extLst>
      <p:ext uri="{BB962C8B-B14F-4D97-AF65-F5344CB8AC3E}">
        <p14:creationId xmlns:p14="http://schemas.microsoft.com/office/powerpoint/2010/main" val="1837151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94"/>
            <a:ext cx="5137879" cy="6850505"/>
          </a:xfrm>
        </p:spPr>
      </p:pic>
    </p:spTree>
    <p:extLst>
      <p:ext uri="{BB962C8B-B14F-4D97-AF65-F5344CB8AC3E}">
        <p14:creationId xmlns:p14="http://schemas.microsoft.com/office/powerpoint/2010/main" val="641408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84542" cy="6858000"/>
          </a:xfrm>
        </p:spPr>
      </p:pic>
    </p:spTree>
    <p:extLst>
      <p:ext uri="{BB962C8B-B14F-4D97-AF65-F5344CB8AC3E}">
        <p14:creationId xmlns:p14="http://schemas.microsoft.com/office/powerpoint/2010/main" val="3978710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59" y="0"/>
            <a:ext cx="5574798" cy="6858000"/>
          </a:xfrm>
        </p:spPr>
      </p:pic>
    </p:spTree>
    <p:extLst>
      <p:ext uri="{BB962C8B-B14F-4D97-AF65-F5344CB8AC3E}">
        <p14:creationId xmlns:p14="http://schemas.microsoft.com/office/powerpoint/2010/main" val="2669547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8124" cy="6858000"/>
          </a:xfrm>
        </p:spPr>
      </p:pic>
    </p:spTree>
    <p:extLst>
      <p:ext uri="{BB962C8B-B14F-4D97-AF65-F5344CB8AC3E}">
        <p14:creationId xmlns:p14="http://schemas.microsoft.com/office/powerpoint/2010/main" val="2939528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1395" cy="2492896"/>
          </a:xfrm>
        </p:spPr>
      </p:pic>
    </p:spTree>
    <p:extLst>
      <p:ext uri="{BB962C8B-B14F-4D97-AF65-F5344CB8AC3E}">
        <p14:creationId xmlns:p14="http://schemas.microsoft.com/office/powerpoint/2010/main" val="1561979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" y="116632"/>
            <a:ext cx="4499863" cy="6741368"/>
          </a:xfrm>
        </p:spPr>
      </p:pic>
    </p:spTree>
    <p:extLst>
      <p:ext uri="{BB962C8B-B14F-4D97-AF65-F5344CB8AC3E}">
        <p14:creationId xmlns:p14="http://schemas.microsoft.com/office/powerpoint/2010/main" val="2724830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8663" cy="6525344"/>
          </a:xfrm>
        </p:spPr>
      </p:pic>
    </p:spTree>
    <p:extLst>
      <p:ext uri="{BB962C8B-B14F-4D97-AF65-F5344CB8AC3E}">
        <p14:creationId xmlns:p14="http://schemas.microsoft.com/office/powerpoint/2010/main" val="2358026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21151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" y="0"/>
            <a:ext cx="9123164" cy="6021288"/>
          </a:xfrm>
        </p:spPr>
      </p:pic>
    </p:spTree>
    <p:extLst>
      <p:ext uri="{BB962C8B-B14F-4D97-AF65-F5344CB8AC3E}">
        <p14:creationId xmlns:p14="http://schemas.microsoft.com/office/powerpoint/2010/main" val="196705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4" cy="6093296"/>
          </a:xfrm>
        </p:spPr>
      </p:pic>
    </p:spTree>
    <p:extLst>
      <p:ext uri="{BB962C8B-B14F-4D97-AF65-F5344CB8AC3E}">
        <p14:creationId xmlns:p14="http://schemas.microsoft.com/office/powerpoint/2010/main" val="2276183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36"/>
            <a:ext cx="9120552" cy="6045623"/>
          </a:xfrm>
        </p:spPr>
      </p:pic>
    </p:spTree>
    <p:extLst>
      <p:ext uri="{BB962C8B-B14F-4D97-AF65-F5344CB8AC3E}">
        <p14:creationId xmlns:p14="http://schemas.microsoft.com/office/powerpoint/2010/main" val="771408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2472" cy="6093296"/>
          </a:xfrm>
        </p:spPr>
      </p:pic>
    </p:spTree>
    <p:extLst>
      <p:ext uri="{BB962C8B-B14F-4D97-AF65-F5344CB8AC3E}">
        <p14:creationId xmlns:p14="http://schemas.microsoft.com/office/powerpoint/2010/main" val="2068606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2472" cy="6093296"/>
          </a:xfrm>
        </p:spPr>
      </p:pic>
    </p:spTree>
    <p:extLst>
      <p:ext uri="{BB962C8B-B14F-4D97-AF65-F5344CB8AC3E}">
        <p14:creationId xmlns:p14="http://schemas.microsoft.com/office/powerpoint/2010/main" val="1621303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62"/>
            <a:ext cx="9183629" cy="6087434"/>
          </a:xfrm>
        </p:spPr>
      </p:pic>
    </p:spTree>
    <p:extLst>
      <p:ext uri="{BB962C8B-B14F-4D97-AF65-F5344CB8AC3E}">
        <p14:creationId xmlns:p14="http://schemas.microsoft.com/office/powerpoint/2010/main" val="23067071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870"/>
            <a:ext cx="9208871" cy="6104166"/>
          </a:xfrm>
        </p:spPr>
      </p:pic>
    </p:spTree>
    <p:extLst>
      <p:ext uri="{BB962C8B-B14F-4D97-AF65-F5344CB8AC3E}">
        <p14:creationId xmlns:p14="http://schemas.microsoft.com/office/powerpoint/2010/main" val="2002404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" y="14209"/>
            <a:ext cx="4536454" cy="6843791"/>
          </a:xfrm>
        </p:spPr>
      </p:pic>
    </p:spTree>
    <p:extLst>
      <p:ext uri="{BB962C8B-B14F-4D97-AF65-F5344CB8AC3E}">
        <p14:creationId xmlns:p14="http://schemas.microsoft.com/office/powerpoint/2010/main" val="38022967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" y="0"/>
            <a:ext cx="4545873" cy="6858000"/>
          </a:xfrm>
        </p:spPr>
      </p:pic>
    </p:spTree>
    <p:extLst>
      <p:ext uri="{BB962C8B-B14F-4D97-AF65-F5344CB8AC3E}">
        <p14:creationId xmlns:p14="http://schemas.microsoft.com/office/powerpoint/2010/main" val="7832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" y="0"/>
            <a:ext cx="9149669" cy="6165304"/>
          </a:xfrm>
        </p:spPr>
      </p:pic>
    </p:spTree>
    <p:extLst>
      <p:ext uri="{BB962C8B-B14F-4D97-AF65-F5344CB8AC3E}">
        <p14:creationId xmlns:p14="http://schemas.microsoft.com/office/powerpoint/2010/main" val="3904836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" y="0"/>
            <a:ext cx="9130434" cy="6957392"/>
          </a:xfrm>
        </p:spPr>
      </p:pic>
    </p:spTree>
    <p:extLst>
      <p:ext uri="{BB962C8B-B14F-4D97-AF65-F5344CB8AC3E}">
        <p14:creationId xmlns:p14="http://schemas.microsoft.com/office/powerpoint/2010/main" val="3716759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32"/>
            <a:ext cx="4576951" cy="6832068"/>
          </a:xfrm>
        </p:spPr>
      </p:pic>
    </p:spTree>
    <p:extLst>
      <p:ext uri="{BB962C8B-B14F-4D97-AF65-F5344CB8AC3E}">
        <p14:creationId xmlns:p14="http://schemas.microsoft.com/office/powerpoint/2010/main" val="3348206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92"/>
            <a:ext cx="9290424" cy="2542312"/>
          </a:xfrm>
        </p:spPr>
      </p:pic>
    </p:spTree>
    <p:extLst>
      <p:ext uri="{BB962C8B-B14F-4D97-AF65-F5344CB8AC3E}">
        <p14:creationId xmlns:p14="http://schemas.microsoft.com/office/powerpoint/2010/main" val="20282517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834"/>
            <a:ext cx="9070251" cy="2482062"/>
          </a:xfrm>
        </p:spPr>
      </p:pic>
    </p:spTree>
    <p:extLst>
      <p:ext uri="{BB962C8B-B14F-4D97-AF65-F5344CB8AC3E}">
        <p14:creationId xmlns:p14="http://schemas.microsoft.com/office/powerpoint/2010/main" val="2571084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" y="27602"/>
            <a:ext cx="8597252" cy="6830398"/>
          </a:xfrm>
        </p:spPr>
      </p:pic>
    </p:spTree>
    <p:extLst>
      <p:ext uri="{BB962C8B-B14F-4D97-AF65-F5344CB8AC3E}">
        <p14:creationId xmlns:p14="http://schemas.microsoft.com/office/powerpoint/2010/main" val="1405725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216709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53310" cy="6858000"/>
          </a:xfrm>
        </p:spPr>
      </p:pic>
    </p:spTree>
    <p:extLst>
      <p:ext uri="{BB962C8B-B14F-4D97-AF65-F5344CB8AC3E}">
        <p14:creationId xmlns:p14="http://schemas.microsoft.com/office/powerpoint/2010/main" val="3992638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" y="0"/>
            <a:ext cx="9156392" cy="6165304"/>
          </a:xfrm>
        </p:spPr>
      </p:pic>
    </p:spTree>
    <p:extLst>
      <p:ext uri="{BB962C8B-B14F-4D97-AF65-F5344CB8AC3E}">
        <p14:creationId xmlns:p14="http://schemas.microsoft.com/office/powerpoint/2010/main" val="2336681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83240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67"/>
            <a:ext cx="5119974" cy="6826633"/>
          </a:xfrm>
        </p:spPr>
      </p:pic>
    </p:spTree>
    <p:extLst>
      <p:ext uri="{BB962C8B-B14F-4D97-AF65-F5344CB8AC3E}">
        <p14:creationId xmlns:p14="http://schemas.microsoft.com/office/powerpoint/2010/main" val="3320760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0072" cy="6960097"/>
          </a:xfrm>
        </p:spPr>
      </p:pic>
    </p:spTree>
    <p:extLst>
      <p:ext uri="{BB962C8B-B14F-4D97-AF65-F5344CB8AC3E}">
        <p14:creationId xmlns:p14="http://schemas.microsoft.com/office/powerpoint/2010/main" val="3029389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" y="125938"/>
            <a:ext cx="9122283" cy="6741368"/>
          </a:xfrm>
        </p:spPr>
      </p:pic>
    </p:spTree>
    <p:extLst>
      <p:ext uri="{BB962C8B-B14F-4D97-AF65-F5344CB8AC3E}">
        <p14:creationId xmlns:p14="http://schemas.microsoft.com/office/powerpoint/2010/main" val="2572780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2" y="2486"/>
            <a:ext cx="8612455" cy="6855514"/>
          </a:xfrm>
        </p:spPr>
      </p:pic>
    </p:spTree>
    <p:extLst>
      <p:ext uri="{BB962C8B-B14F-4D97-AF65-F5344CB8AC3E}">
        <p14:creationId xmlns:p14="http://schemas.microsoft.com/office/powerpoint/2010/main" val="40700047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193</Words>
  <Application>Microsoft Office PowerPoint</Application>
  <PresentationFormat>Presentazione su schermo (4:3)</PresentationFormat>
  <Paragraphs>6</Paragraphs>
  <Slides>35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36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</cp:revision>
  <dcterms:created xsi:type="dcterms:W3CDTF">2016-03-20T15:03:31Z</dcterms:created>
  <dcterms:modified xsi:type="dcterms:W3CDTF">2016-03-20T15:29:25Z</dcterms:modified>
</cp:coreProperties>
</file>