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3" r:id="rId10"/>
    <p:sldId id="266" r:id="rId11"/>
    <p:sldId id="267" r:id="rId12"/>
    <p:sldId id="268" r:id="rId13"/>
    <p:sldId id="269"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4" y="-68"/>
      </p:cViewPr>
      <p:guideLst>
        <p:guide orient="horz" pos="2160"/>
        <p:guide pos="2880"/>
      </p:guideLst>
    </p:cSldViewPr>
  </p:slideViewPr>
  <p:notesTextViewPr>
    <p:cViewPr>
      <p:scale>
        <a:sx n="1" d="1"/>
        <a:sy n="1" d="1"/>
      </p:scale>
      <p:origin x="0" y="0"/>
    </p:cViewPr>
  </p:notesTextViewPr>
  <p:sorterViewPr>
    <p:cViewPr>
      <p:scale>
        <a:sx n="100" d="100"/>
        <a:sy n="100" d="100"/>
      </p:scale>
      <p:origin x="0" y="1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D0C33F0-F0E2-4839-AB1E-60C6F638FA4C}" type="datetimeFigureOut">
              <a:rPr lang="it-IT" smtClean="0"/>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353083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C33F0-F0E2-4839-AB1E-60C6F638FA4C}" type="datetimeFigureOut">
              <a:rPr lang="it-IT" smtClean="0"/>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155683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C33F0-F0E2-4839-AB1E-60C6F638FA4C}" type="datetimeFigureOut">
              <a:rPr lang="it-IT" smtClean="0"/>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46726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C33F0-F0E2-4839-AB1E-60C6F638FA4C}" type="datetimeFigureOut">
              <a:rPr lang="it-IT" smtClean="0"/>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270388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D0C33F0-F0E2-4839-AB1E-60C6F638FA4C}" type="datetimeFigureOut">
              <a:rPr lang="it-IT" smtClean="0"/>
              <a:t>03/10/2018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173796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D0C33F0-F0E2-4839-AB1E-60C6F638FA4C}" type="datetimeFigureOut">
              <a:rPr lang="it-IT" smtClean="0"/>
              <a:t>03/10/2018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277571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D0C33F0-F0E2-4839-AB1E-60C6F638FA4C}" type="datetimeFigureOut">
              <a:rPr lang="it-IT" smtClean="0"/>
              <a:t>03/10/2018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219974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D0C33F0-F0E2-4839-AB1E-60C6F638FA4C}" type="datetimeFigureOut">
              <a:rPr lang="it-IT" smtClean="0"/>
              <a:t>03/10/2018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93428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D0C33F0-F0E2-4839-AB1E-60C6F638FA4C}" type="datetimeFigureOut">
              <a:rPr lang="it-IT" smtClean="0"/>
              <a:t>03/10/2018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35994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0C33F0-F0E2-4839-AB1E-60C6F638FA4C}" type="datetimeFigureOut">
              <a:rPr lang="it-IT" smtClean="0"/>
              <a:t>03/10/2018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337931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0C33F0-F0E2-4839-AB1E-60C6F638FA4C}" type="datetimeFigureOut">
              <a:rPr lang="it-IT" smtClean="0"/>
              <a:t>03/10/2018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476898-5B55-4DC0-B713-C0554BE4225F}" type="slidenum">
              <a:rPr lang="it-IT" smtClean="0"/>
              <a:t>‹N›</a:t>
            </a:fld>
            <a:endParaRPr lang="it-IT"/>
          </a:p>
        </p:txBody>
      </p:sp>
    </p:spTree>
    <p:extLst>
      <p:ext uri="{BB962C8B-B14F-4D97-AF65-F5344CB8AC3E}">
        <p14:creationId xmlns:p14="http://schemas.microsoft.com/office/powerpoint/2010/main" val="15015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C33F0-F0E2-4839-AB1E-60C6F638FA4C}" type="datetimeFigureOut">
              <a:rPr lang="it-IT" smtClean="0"/>
              <a:t>03/10/2018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76898-5B55-4DC0-B713-C0554BE4225F}" type="slidenum">
              <a:rPr lang="it-IT" smtClean="0"/>
              <a:t>‹N›</a:t>
            </a:fld>
            <a:endParaRPr lang="it-IT"/>
          </a:p>
        </p:txBody>
      </p:sp>
    </p:spTree>
    <p:extLst>
      <p:ext uri="{BB962C8B-B14F-4D97-AF65-F5344CB8AC3E}">
        <p14:creationId xmlns:p14="http://schemas.microsoft.com/office/powerpoint/2010/main" val="415976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648" y="5229200"/>
            <a:ext cx="9072346" cy="1628800"/>
          </a:xfrm>
        </p:spPr>
        <p:txBody>
          <a:bodyPr>
            <a:normAutofit/>
          </a:bodyPr>
          <a:lstStyle/>
          <a:p>
            <a:r>
              <a:rPr lang="it-IT" sz="2000" dirty="0" smtClean="0"/>
              <a:t>Tempio di Gerusalemme,  costruito da Salomone 955 a. Cr.; distrutto da Nabucodonosor 586.  Ricostruito da Erode il 20 a. Cr, e terminato nel 64 d. Cr.; distrutto nuovamente da Tito nel 70 </a:t>
            </a:r>
            <a:endParaRPr lang="it-IT" sz="2000" dirty="0"/>
          </a:p>
        </p:txBody>
      </p:sp>
      <p:sp>
        <p:nvSpPr>
          <p:cNvPr id="3" name="Sottotitolo 2"/>
          <p:cNvSpPr>
            <a:spLocks noGrp="1"/>
          </p:cNvSpPr>
          <p:nvPr>
            <p:ph type="subTitle" idx="1"/>
          </p:nvPr>
        </p:nvSpPr>
        <p:spPr/>
        <p:txBody>
          <a:bodyPr/>
          <a:lstStyle/>
          <a:p>
            <a:endParaRPr lang="it-IT"/>
          </a:p>
        </p:txBody>
      </p:sp>
      <p:pic>
        <p:nvPicPr>
          <p:cNvPr id="1026" name="Picture 2" descr="C:\Users\lenovo\Desktop\SALMI\Digitalizzato_2018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8" y="0"/>
            <a:ext cx="9072346"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1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7904" y="274638"/>
            <a:ext cx="4978896" cy="1143000"/>
          </a:xfrm>
        </p:spPr>
        <p:txBody>
          <a:bodyPr>
            <a:normAutofit fontScale="90000"/>
          </a:bodyPr>
          <a:lstStyle/>
          <a:p>
            <a:r>
              <a:rPr lang="it-IT" sz="2000" dirty="0" smtClean="0"/>
              <a:t>Piccola melagrana di avorio con scritte </a:t>
            </a:r>
            <a:br>
              <a:rPr lang="it-IT" sz="2000" dirty="0" smtClean="0"/>
            </a:br>
            <a:r>
              <a:rPr lang="it-IT" sz="2000" dirty="0" smtClean="0"/>
              <a:t>in riferimento ai </a:t>
            </a:r>
            <a:r>
              <a:rPr lang="it-IT" sz="2000" dirty="0" err="1" smtClean="0"/>
              <a:t>sacerdotidi</a:t>
            </a:r>
            <a:r>
              <a:rPr lang="it-IT" sz="2000" dirty="0" smtClean="0"/>
              <a:t> Gerusalemme.</a:t>
            </a:r>
            <a:br>
              <a:rPr lang="it-IT" sz="2000" dirty="0" smtClean="0"/>
            </a:br>
            <a:r>
              <a:rPr lang="it-IT" sz="2000" dirty="0" smtClean="0"/>
              <a:t>La melagrana era un popolare simbolo di fertilità molto usato nella produzione artistica.</a:t>
            </a:r>
            <a:br>
              <a:rPr lang="it-IT" sz="2000" dirty="0" smtClean="0"/>
            </a:br>
            <a:r>
              <a:rPr lang="it-IT" sz="2000" dirty="0" smtClean="0"/>
              <a:t>Usato anche sui capitelli del tempio salomonico</a:t>
            </a:r>
            <a:endParaRPr lang="it-IT" sz="2000" dirty="0"/>
          </a:p>
        </p:txBody>
      </p:sp>
      <p:sp>
        <p:nvSpPr>
          <p:cNvPr id="3" name="Segnaposto contenuto 2"/>
          <p:cNvSpPr>
            <a:spLocks noGrp="1"/>
          </p:cNvSpPr>
          <p:nvPr>
            <p:ph idx="1"/>
          </p:nvPr>
        </p:nvSpPr>
        <p:spPr/>
        <p:txBody>
          <a:bodyPr/>
          <a:lstStyle/>
          <a:p>
            <a:endParaRPr lang="it-IT"/>
          </a:p>
        </p:txBody>
      </p:sp>
      <p:pic>
        <p:nvPicPr>
          <p:cNvPr id="1026" name="Picture 2" descr="C:\Users\lenovo\Desktop\SALMI\Digitalizzato_20181003 (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497"/>
            <a:ext cx="3491880" cy="694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17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4088" y="274638"/>
            <a:ext cx="3322712" cy="1143000"/>
          </a:xfrm>
        </p:spPr>
        <p:txBody>
          <a:bodyPr>
            <a:normAutofit/>
          </a:bodyPr>
          <a:lstStyle/>
          <a:p>
            <a:r>
              <a:rPr lang="it-IT" sz="2000" dirty="0" smtClean="0"/>
              <a:t>Vasellame ritrovato negli scavi della Valle della </a:t>
            </a:r>
            <a:r>
              <a:rPr lang="it-IT" sz="2000" dirty="0" err="1" smtClean="0"/>
              <a:t>Genna</a:t>
            </a:r>
            <a:r>
              <a:rPr lang="it-IT" sz="2000" dirty="0" smtClean="0"/>
              <a:t>, VII-VI sec. </a:t>
            </a:r>
            <a:r>
              <a:rPr lang="it-IT" sz="2000" dirty="0" err="1" smtClean="0"/>
              <a:t>Av</a:t>
            </a:r>
            <a:r>
              <a:rPr lang="it-IT" sz="2000" dirty="0" smtClean="0"/>
              <a:t>. Cr.</a:t>
            </a:r>
            <a:endParaRPr lang="it-IT" sz="2000" dirty="0"/>
          </a:p>
        </p:txBody>
      </p:sp>
      <p:sp>
        <p:nvSpPr>
          <p:cNvPr id="3" name="Segnaposto contenuto 2"/>
          <p:cNvSpPr>
            <a:spLocks noGrp="1"/>
          </p:cNvSpPr>
          <p:nvPr>
            <p:ph idx="1"/>
          </p:nvPr>
        </p:nvSpPr>
        <p:spPr/>
        <p:txBody>
          <a:bodyPr/>
          <a:lstStyle/>
          <a:p>
            <a:endParaRPr lang="it-IT"/>
          </a:p>
        </p:txBody>
      </p:sp>
      <p:pic>
        <p:nvPicPr>
          <p:cNvPr id="2050" name="Picture 2" descr="C:\Users\lenovo\Desktop\SALMI\Digitalizzato_20181003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 y="0"/>
            <a:ext cx="51874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88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6237312"/>
            <a:ext cx="9036496" cy="620688"/>
          </a:xfrm>
        </p:spPr>
        <p:txBody>
          <a:bodyPr>
            <a:normAutofit/>
          </a:bodyPr>
          <a:lstStyle/>
          <a:p>
            <a:r>
              <a:rPr lang="it-IT" sz="2000" dirty="0" smtClean="0"/>
              <a:t>Ossario del tempo di Gesù, trovato in località non lontana da Gerusalemme.</a:t>
            </a:r>
            <a:endParaRPr lang="it-IT" sz="2000" dirty="0"/>
          </a:p>
        </p:txBody>
      </p:sp>
      <p:sp>
        <p:nvSpPr>
          <p:cNvPr id="3" name="Segnaposto contenuto 2"/>
          <p:cNvSpPr>
            <a:spLocks noGrp="1"/>
          </p:cNvSpPr>
          <p:nvPr>
            <p:ph idx="1"/>
          </p:nvPr>
        </p:nvSpPr>
        <p:spPr/>
        <p:txBody>
          <a:bodyPr/>
          <a:lstStyle/>
          <a:p>
            <a:endParaRPr lang="it-IT"/>
          </a:p>
        </p:txBody>
      </p:sp>
      <p:pic>
        <p:nvPicPr>
          <p:cNvPr id="3074" name="Picture 2" descr="C:\Users\lenovo\Desktop\SALMI\Digitalizzato_20181003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284902"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78" y="6237312"/>
            <a:ext cx="9134222" cy="620688"/>
          </a:xfrm>
        </p:spPr>
        <p:txBody>
          <a:bodyPr>
            <a:normAutofit/>
          </a:bodyPr>
          <a:lstStyle/>
          <a:p>
            <a:r>
              <a:rPr lang="it-IT" sz="2000" dirty="0" smtClean="0"/>
              <a:t>Mosaico di </a:t>
            </a:r>
            <a:r>
              <a:rPr lang="it-IT" sz="2000" dirty="0" err="1" smtClean="0"/>
              <a:t>Madaba</a:t>
            </a:r>
            <a:r>
              <a:rPr lang="it-IT" sz="2000" dirty="0" smtClean="0"/>
              <a:t>, VI sec. D. Cr. mappa con itinerari ai </a:t>
            </a:r>
            <a:r>
              <a:rPr lang="it-IT" sz="2000" smtClean="0"/>
              <a:t>luoghi sacri</a:t>
            </a:r>
            <a:endParaRPr lang="it-IT" sz="2000" dirty="0"/>
          </a:p>
        </p:txBody>
      </p:sp>
      <p:sp>
        <p:nvSpPr>
          <p:cNvPr id="3" name="Segnaposto contenuto 2"/>
          <p:cNvSpPr>
            <a:spLocks noGrp="1"/>
          </p:cNvSpPr>
          <p:nvPr>
            <p:ph idx="1"/>
          </p:nvPr>
        </p:nvSpPr>
        <p:spPr/>
        <p:txBody>
          <a:bodyPr/>
          <a:lstStyle/>
          <a:p>
            <a:endParaRPr lang="it-IT"/>
          </a:p>
        </p:txBody>
      </p:sp>
      <p:pic>
        <p:nvPicPr>
          <p:cNvPr id="4098" name="Picture 2" descr="C:\Users\lenovo\Desktop\SALMI\Digitalizzato_20181003 (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8" y="0"/>
            <a:ext cx="4495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0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309320"/>
            <a:ext cx="9144000" cy="548680"/>
          </a:xfrm>
        </p:spPr>
        <p:txBody>
          <a:bodyPr>
            <a:normAutofit fontScale="90000"/>
          </a:bodyPr>
          <a:lstStyle/>
          <a:p>
            <a:r>
              <a:rPr lang="it-IT" sz="2000" dirty="0" smtClean="0"/>
              <a:t>Pinnacolo, h 47 m,  8 porte d’ingresso, 2 a sud: Porta duplice;  Porta Triplice; nel bastione fortificato la Torre Antonia</a:t>
            </a:r>
            <a:endParaRPr lang="it-IT" sz="2000" dirty="0"/>
          </a:p>
        </p:txBody>
      </p:sp>
      <p:sp>
        <p:nvSpPr>
          <p:cNvPr id="3" name="Segnaposto contenuto 2"/>
          <p:cNvSpPr>
            <a:spLocks noGrp="1"/>
          </p:cNvSpPr>
          <p:nvPr>
            <p:ph idx="1"/>
          </p:nvPr>
        </p:nvSpPr>
        <p:spPr/>
        <p:txBody>
          <a:bodyPr/>
          <a:lstStyle/>
          <a:p>
            <a:endParaRPr lang="it-IT"/>
          </a:p>
        </p:txBody>
      </p:sp>
      <p:pic>
        <p:nvPicPr>
          <p:cNvPr id="2050" name="Picture 2" descr="C:\Users\lenovo\Desktop\SALMI\Digitalizzato_2018100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553217"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35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237312"/>
            <a:ext cx="9144000" cy="620688"/>
          </a:xfrm>
        </p:spPr>
        <p:txBody>
          <a:bodyPr>
            <a:normAutofit/>
          </a:bodyPr>
          <a:lstStyle/>
          <a:p>
            <a:r>
              <a:rPr lang="it-IT" sz="2000" dirty="0" smtClean="0"/>
              <a:t>1. Cortile dei Gentili; 2, Portico di </a:t>
            </a:r>
            <a:r>
              <a:rPr lang="it-IT" sz="2000" dirty="0" err="1" smtClean="0"/>
              <a:t>Eerode</a:t>
            </a:r>
            <a:r>
              <a:rPr lang="it-IT" sz="2000" dirty="0" smtClean="0"/>
              <a:t>; 3, portico di Salomone</a:t>
            </a:r>
            <a:endParaRPr lang="it-IT" sz="2000" dirty="0"/>
          </a:p>
        </p:txBody>
      </p:sp>
      <p:sp>
        <p:nvSpPr>
          <p:cNvPr id="3" name="Segnaposto contenuto 2"/>
          <p:cNvSpPr>
            <a:spLocks noGrp="1"/>
          </p:cNvSpPr>
          <p:nvPr>
            <p:ph idx="1"/>
          </p:nvPr>
        </p:nvSpPr>
        <p:spPr/>
        <p:txBody>
          <a:bodyPr/>
          <a:lstStyle/>
          <a:p>
            <a:endParaRPr lang="it-IT"/>
          </a:p>
        </p:txBody>
      </p:sp>
      <p:pic>
        <p:nvPicPr>
          <p:cNvPr id="3074" name="Picture 2" descr="C:\Users\lenovo\Desktop\SALMI\Digitalizzato_20181001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15739"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67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56" y="6309320"/>
            <a:ext cx="9133944" cy="548680"/>
          </a:xfrm>
        </p:spPr>
        <p:txBody>
          <a:bodyPr>
            <a:normAutofit fontScale="90000"/>
          </a:bodyPr>
          <a:lstStyle/>
          <a:p>
            <a:r>
              <a:rPr lang="it-IT" sz="2000" dirty="0" smtClean="0"/>
              <a:t>Interno del Cortile dei Gentili: rialzato , il tempio vero e proprio, delimitato da balaustrata </a:t>
            </a:r>
            <a:endParaRPr lang="it-IT" sz="2000" dirty="0"/>
          </a:p>
        </p:txBody>
      </p:sp>
      <p:sp>
        <p:nvSpPr>
          <p:cNvPr id="3" name="Segnaposto contenuto 2"/>
          <p:cNvSpPr>
            <a:spLocks noGrp="1"/>
          </p:cNvSpPr>
          <p:nvPr>
            <p:ph idx="1"/>
          </p:nvPr>
        </p:nvSpPr>
        <p:spPr/>
        <p:txBody>
          <a:bodyPr/>
          <a:lstStyle/>
          <a:p>
            <a:endParaRPr lang="it-IT"/>
          </a:p>
        </p:txBody>
      </p:sp>
      <p:pic>
        <p:nvPicPr>
          <p:cNvPr id="4098" name="Picture 2" descr="C:\Users\lenovo\Desktop\SALMI\Digitalizzato_2018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 y="-1"/>
            <a:ext cx="8954432" cy="628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17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237312"/>
            <a:ext cx="9144000" cy="620688"/>
          </a:xfrm>
        </p:spPr>
        <p:txBody>
          <a:bodyPr>
            <a:normAutofit/>
          </a:bodyPr>
          <a:lstStyle/>
          <a:p>
            <a:r>
              <a:rPr lang="it-IT" sz="2000" dirty="0" smtClean="0"/>
              <a:t>Iscrizione che proibisce l’ingresso al Tempio ai Gentili: pena la morte.</a:t>
            </a:r>
            <a:endParaRPr lang="it-IT" sz="2000" dirty="0"/>
          </a:p>
        </p:txBody>
      </p:sp>
      <p:sp>
        <p:nvSpPr>
          <p:cNvPr id="3" name="Segnaposto contenuto 2"/>
          <p:cNvSpPr>
            <a:spLocks noGrp="1"/>
          </p:cNvSpPr>
          <p:nvPr>
            <p:ph idx="1"/>
          </p:nvPr>
        </p:nvSpPr>
        <p:spPr/>
        <p:txBody>
          <a:bodyPr/>
          <a:lstStyle/>
          <a:p>
            <a:endParaRPr lang="it-IT"/>
          </a:p>
        </p:txBody>
      </p:sp>
      <p:pic>
        <p:nvPicPr>
          <p:cNvPr id="5122" name="Picture 2" descr="C:\Users\lenovo\Desktop\SALMI\Digitalizzato_2018100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528"/>
            <a:ext cx="9176372" cy="613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08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40152" y="274638"/>
            <a:ext cx="3024336" cy="1143000"/>
          </a:xfrm>
        </p:spPr>
        <p:txBody>
          <a:bodyPr>
            <a:normAutofit fontScale="90000"/>
          </a:bodyPr>
          <a:lstStyle/>
          <a:p>
            <a:r>
              <a:rPr lang="it-IT" sz="2000" dirty="0" smtClean="0"/>
              <a:t>Attraverso la Porta Bella si entrava nel Cortile delle Donne. Attorno al cortile erano disposte 13 cassette a forma di tromba per raccogliere le offerte.</a:t>
            </a:r>
            <a:endParaRPr lang="it-IT" sz="2000" dirty="0"/>
          </a:p>
        </p:txBody>
      </p:sp>
      <p:sp>
        <p:nvSpPr>
          <p:cNvPr id="3" name="Segnaposto contenuto 2"/>
          <p:cNvSpPr>
            <a:spLocks noGrp="1"/>
          </p:cNvSpPr>
          <p:nvPr>
            <p:ph idx="1"/>
          </p:nvPr>
        </p:nvSpPr>
        <p:spPr/>
        <p:txBody>
          <a:bodyPr/>
          <a:lstStyle/>
          <a:p>
            <a:endParaRPr lang="it-IT"/>
          </a:p>
        </p:txBody>
      </p:sp>
      <p:pic>
        <p:nvPicPr>
          <p:cNvPr id="7170" name="Picture 2" descr="C:\Users\lenovo\Desktop\SALMI\Digitalizzato_20181001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31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10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93296"/>
            <a:ext cx="9144000" cy="764704"/>
          </a:xfrm>
        </p:spPr>
        <p:txBody>
          <a:bodyPr>
            <a:normAutofit/>
          </a:bodyPr>
          <a:lstStyle/>
          <a:p>
            <a:r>
              <a:rPr lang="it-IT" sz="2000" dirty="0" smtClean="0"/>
              <a:t>Cortile degli Uomini, rialzato di 15 gradini, accessibile da 7 porte. Attraverso la Porta di Nicanore, ebreo che donò i battenti d’oro,  si </a:t>
            </a:r>
            <a:r>
              <a:rPr lang="it-IT" sz="2000" dirty="0" err="1" smtClean="0"/>
              <a:t>assiteva</a:t>
            </a:r>
            <a:r>
              <a:rPr lang="it-IT" sz="2000" dirty="0" smtClean="0"/>
              <a:t>  ai sacrifici.</a:t>
            </a:r>
            <a:endParaRPr lang="it-IT" sz="2000" dirty="0"/>
          </a:p>
        </p:txBody>
      </p:sp>
      <p:sp>
        <p:nvSpPr>
          <p:cNvPr id="3" name="Segnaposto contenuto 2"/>
          <p:cNvSpPr>
            <a:spLocks noGrp="1"/>
          </p:cNvSpPr>
          <p:nvPr>
            <p:ph idx="1"/>
          </p:nvPr>
        </p:nvSpPr>
        <p:spPr/>
        <p:txBody>
          <a:bodyPr/>
          <a:lstStyle/>
          <a:p>
            <a:endParaRPr lang="it-IT"/>
          </a:p>
        </p:txBody>
      </p:sp>
      <p:pic>
        <p:nvPicPr>
          <p:cNvPr id="9218" name="Picture 2" descr="C:\Users\lenovo\Desktop\SALMI\Digitalizzato_20181001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7" y="-108838"/>
            <a:ext cx="6665492" cy="627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851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2223" y="5589240"/>
            <a:ext cx="9131777" cy="1268760"/>
          </a:xfrm>
        </p:spPr>
        <p:txBody>
          <a:bodyPr>
            <a:normAutofit/>
          </a:bodyPr>
          <a:lstStyle/>
          <a:p>
            <a:r>
              <a:rPr lang="it-IT" sz="2000" dirty="0" smtClean="0"/>
              <a:t>Cortile dei Sacerdoti: solo nella festa dei </a:t>
            </a:r>
            <a:r>
              <a:rPr lang="it-IT" sz="2000" dirty="0" err="1" smtClean="0"/>
              <a:t>Taberncoli</a:t>
            </a:r>
            <a:r>
              <a:rPr lang="it-IT" sz="2000" dirty="0" smtClean="0"/>
              <a:t> si poteva entrare in esso per i sette giri attorno all’altare degli Olocausti. Tra l’altare ed il Santuario: il bacile di bronzo, sostenuto da dodici buoi pure di bronzo</a:t>
            </a:r>
            <a:endParaRPr lang="it-IT" sz="2000" dirty="0"/>
          </a:p>
        </p:txBody>
      </p:sp>
      <p:pic>
        <p:nvPicPr>
          <p:cNvPr id="10243" name="Picture 3" descr="C:\Users\lenovo\Desktop\SALMI\Digitalizzato_20181001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 y="-17512"/>
            <a:ext cx="5956475" cy="560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5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0446" y="274638"/>
            <a:ext cx="1633554" cy="1143000"/>
          </a:xfrm>
        </p:spPr>
        <p:txBody>
          <a:bodyPr>
            <a:normAutofit/>
          </a:bodyPr>
          <a:lstStyle/>
          <a:p>
            <a:endParaRPr lang="it-IT" sz="2000" dirty="0"/>
          </a:p>
        </p:txBody>
      </p:sp>
      <p:sp>
        <p:nvSpPr>
          <p:cNvPr id="3" name="Segnaposto contenuto 2"/>
          <p:cNvSpPr>
            <a:spLocks noGrp="1"/>
          </p:cNvSpPr>
          <p:nvPr>
            <p:ph idx="1"/>
          </p:nvPr>
        </p:nvSpPr>
        <p:spPr>
          <a:xfrm>
            <a:off x="0" y="4725144"/>
            <a:ext cx="9144000" cy="2132856"/>
          </a:xfrm>
        </p:spPr>
        <p:txBody>
          <a:bodyPr>
            <a:normAutofit/>
          </a:bodyPr>
          <a:lstStyle/>
          <a:p>
            <a:r>
              <a:rPr lang="it-IT" sz="2000" dirty="0" smtClean="0"/>
              <a:t>Per scala di 12 gradini si accedeva  all’Atrio,  senza oggetti di culto. </a:t>
            </a:r>
          </a:p>
          <a:p>
            <a:r>
              <a:rPr lang="it-IT" sz="2000" dirty="0" smtClean="0"/>
              <a:t>Il Santo contiene l’Altare dei </a:t>
            </a:r>
            <a:r>
              <a:rPr lang="it-IT" sz="2000" dirty="0" err="1" smtClean="0"/>
              <a:t>Profumii</a:t>
            </a:r>
            <a:r>
              <a:rPr lang="it-IT" sz="2000" dirty="0" smtClean="0"/>
              <a:t> al centro e a sinistra la Tavola dei pani della proposizione, a destra il Candelabro a sette braccia in oro massiccio ( Arco di Tito ).</a:t>
            </a:r>
          </a:p>
          <a:p>
            <a:r>
              <a:rPr lang="it-IT" sz="2000" dirty="0" smtClean="0"/>
              <a:t>Un doppio velo divideva il Santo dei Santi, stanza vuota , ( qui vi era l’Arca dell’Alleanza  con le Tavole della legge ). </a:t>
            </a:r>
            <a:r>
              <a:rPr lang="it-IT" sz="2000" smtClean="0"/>
              <a:t>Qui, una </a:t>
            </a:r>
            <a:r>
              <a:rPr lang="it-IT" sz="2000" dirty="0" smtClean="0"/>
              <a:t>volta </a:t>
            </a:r>
            <a:r>
              <a:rPr lang="it-IT" sz="2000" smtClean="0"/>
              <a:t>l’anno , entrava </a:t>
            </a:r>
            <a:r>
              <a:rPr lang="it-IT" sz="2000" dirty="0" smtClean="0"/>
              <a:t>il Sommo Sacerdote.</a:t>
            </a:r>
            <a:endParaRPr lang="it-IT" sz="2000" dirty="0"/>
          </a:p>
        </p:txBody>
      </p:sp>
      <p:pic>
        <p:nvPicPr>
          <p:cNvPr id="8195" name="Picture 3" descr="C:\Users\lenovo\Desktop\SALMI\Digitalizzato_20181001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12"/>
            <a:ext cx="5259285" cy="481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11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348</Words>
  <Application>Microsoft Office PowerPoint</Application>
  <PresentationFormat>Presentazione su schermo (4:3)</PresentationFormat>
  <Paragraphs>15</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Tempio di Gerusalemme,  costruito da Salomone 955 a. Cr.; distrutto da Nabucodonosor 586.  Ricostruito da Erode il 20 a. Cr, e terminato nel 64 d. Cr.; distrutto nuovamente da Tito nel 70 </vt:lpstr>
      <vt:lpstr>Pinnacolo, h 47 m,  8 porte d’ingresso, 2 a sud: Porta duplice;  Porta Triplice; nel bastione fortificato la Torre Antonia</vt:lpstr>
      <vt:lpstr>1. Cortile dei Gentili; 2, Portico di Eerode; 3, portico di Salomone</vt:lpstr>
      <vt:lpstr>Interno del Cortile dei Gentili: rialzato , il tempio vero e proprio, delimitato da balaustrata </vt:lpstr>
      <vt:lpstr>Iscrizione che proibisce l’ingresso al Tempio ai Gentili: pena la morte.</vt:lpstr>
      <vt:lpstr>Attraverso la Porta Bella si entrava nel Cortile delle Donne. Attorno al cortile erano disposte 13 cassette a forma di tromba per raccogliere le offerte.</vt:lpstr>
      <vt:lpstr>Cortile degli Uomini, rialzato di 15 gradini, accessibile da 7 porte. Attraverso la Porta di Nicanore, ebreo che donò i battenti d’oro,  si assiteva  ai sacrifici.</vt:lpstr>
      <vt:lpstr>Presentazione standard di PowerPoint</vt:lpstr>
      <vt:lpstr>Presentazione standard di PowerPoint</vt:lpstr>
      <vt:lpstr>Piccola melagrana di avorio con scritte  in riferimento ai sacerdotidi Gerusalemme. La melagrana era un popolare simbolo di fertilità molto usato nella produzione artistica. Usato anche sui capitelli del tempio salomonico</vt:lpstr>
      <vt:lpstr>Vasellame ritrovato negli scavi della Valle della Genna, VII-VI sec. Av. Cr.</vt:lpstr>
      <vt:lpstr>Ossario del tempo di Gesù, trovato in località non lontana da Gerusalemme.</vt:lpstr>
      <vt:lpstr>Mosaico di Madaba, VI sec. D. Cr. mappa con itinerari ai luoghi sacri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Tempio di Gerusalemme,  costruito da Salomone 955 a. Cr.; distrutto da Nabucodonosor 586.  Ricostruito da Erode il 20 a. Cr, e terminato nel 64 d. Cr.; distrutto nuovamente da Tito nel 70</dc:title>
  <dc:creator>lenovo</dc:creator>
  <cp:lastModifiedBy>lenovo</cp:lastModifiedBy>
  <cp:revision>17</cp:revision>
  <dcterms:created xsi:type="dcterms:W3CDTF">2018-10-01T07:12:56Z</dcterms:created>
  <dcterms:modified xsi:type="dcterms:W3CDTF">2018-10-03T07:21:25Z</dcterms:modified>
</cp:coreProperties>
</file>