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123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condo Brunelli" userId="1361646665bb41ba" providerId="LiveId" clId="{723ED3AE-924C-4122-A23E-D19B2FA6C7D6}"/>
    <pc:docChg chg="undo redo custSel addSld delSld modSld">
      <pc:chgData name="Secondo Brunelli" userId="1361646665bb41ba" providerId="LiveId" clId="{723ED3AE-924C-4122-A23E-D19B2FA6C7D6}" dt="2021-09-30T15:01:50.290" v="40" actId="20577"/>
      <pc:docMkLst>
        <pc:docMk/>
      </pc:docMkLst>
      <pc:sldChg chg="modSp mod">
        <pc:chgData name="Secondo Brunelli" userId="1361646665bb41ba" providerId="LiveId" clId="{723ED3AE-924C-4122-A23E-D19B2FA6C7D6}" dt="2021-09-30T15:01:50.290" v="40" actId="20577"/>
        <pc:sldMkLst>
          <pc:docMk/>
          <pc:sldMk cId="656670514" sldId="258"/>
        </pc:sldMkLst>
        <pc:spChg chg="mod">
          <ac:chgData name="Secondo Brunelli" userId="1361646665bb41ba" providerId="LiveId" clId="{723ED3AE-924C-4122-A23E-D19B2FA6C7D6}" dt="2021-09-30T15:01:50.290" v="40" actId="20577"/>
          <ac:spMkLst>
            <pc:docMk/>
            <pc:sldMk cId="656670514" sldId="258"/>
            <ac:spMk id="3" creationId="{00000000-0000-0000-0000-000000000000}"/>
          </ac:spMkLst>
        </pc:spChg>
      </pc:sldChg>
      <pc:sldChg chg="modSp mod">
        <pc:chgData name="Secondo Brunelli" userId="1361646665bb41ba" providerId="LiveId" clId="{723ED3AE-924C-4122-A23E-D19B2FA6C7D6}" dt="2021-09-25T08:44:37.996" v="23" actId="20577"/>
        <pc:sldMkLst>
          <pc:docMk/>
          <pc:sldMk cId="2062113220" sldId="259"/>
        </pc:sldMkLst>
        <pc:spChg chg="mod">
          <ac:chgData name="Secondo Brunelli" userId="1361646665bb41ba" providerId="LiveId" clId="{723ED3AE-924C-4122-A23E-D19B2FA6C7D6}" dt="2021-09-25T08:44:37.996" v="23" actId="20577"/>
          <ac:spMkLst>
            <pc:docMk/>
            <pc:sldMk cId="2062113220" sldId="259"/>
            <ac:spMk id="3" creationId="{00000000-0000-0000-0000-000000000000}"/>
          </ac:spMkLst>
        </pc:spChg>
      </pc:sldChg>
      <pc:sldChg chg="addSp delSp modSp add del mod">
        <pc:chgData name="Secondo Brunelli" userId="1361646665bb41ba" providerId="LiveId" clId="{723ED3AE-924C-4122-A23E-D19B2FA6C7D6}" dt="2021-09-17T13:52:06.346" v="11" actId="255"/>
        <pc:sldMkLst>
          <pc:docMk/>
          <pc:sldMk cId="697951584" sldId="260"/>
        </pc:sldMkLst>
        <pc:spChg chg="add mod">
          <ac:chgData name="Secondo Brunelli" userId="1361646665bb41ba" providerId="LiveId" clId="{723ED3AE-924C-4122-A23E-D19B2FA6C7D6}" dt="2021-09-17T13:52:06.346" v="11" actId="255"/>
          <ac:spMkLst>
            <pc:docMk/>
            <pc:sldMk cId="697951584" sldId="260"/>
            <ac:spMk id="3" creationId="{0619D533-74CC-489C-933A-887184AD3EF2}"/>
          </ac:spMkLst>
        </pc:spChg>
        <pc:picChg chg="del">
          <ac:chgData name="Secondo Brunelli" userId="1361646665bb41ba" providerId="LiveId" clId="{723ED3AE-924C-4122-A23E-D19B2FA6C7D6}" dt="2021-09-17T13:50:36.628" v="4" actId="478"/>
          <ac:picMkLst>
            <pc:docMk/>
            <pc:sldMk cId="697951584" sldId="260"/>
            <ac:picMk id="70658" creationId="{00000000-0000-0000-0000-000000000000}"/>
          </ac:picMkLst>
        </pc:picChg>
      </pc:sldChg>
      <pc:sldChg chg="new del">
        <pc:chgData name="Secondo Brunelli" userId="1361646665bb41ba" providerId="LiveId" clId="{723ED3AE-924C-4122-A23E-D19B2FA6C7D6}" dt="2021-09-17T13:52:24.111" v="12" actId="47"/>
        <pc:sldMkLst>
          <pc:docMk/>
          <pc:sldMk cId="3318559494" sldId="26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24D3F4D-5460-496A-ADCB-59B185385973}" type="datetimeFigureOut">
              <a:rPr lang="it-IT" smtClean="0"/>
              <a:t>30/09/2021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392805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24D3F4D-5460-496A-ADCB-59B185385973}" type="datetimeFigureOut">
              <a:rPr lang="it-IT" smtClean="0"/>
              <a:t>30/09/2021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1630870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24D3F4D-5460-496A-ADCB-59B185385973}" type="datetimeFigureOut">
              <a:rPr lang="it-IT" smtClean="0"/>
              <a:t>30/09/2021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999828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24D3F4D-5460-496A-ADCB-59B185385973}" type="datetimeFigureOut">
              <a:rPr lang="it-IT" smtClean="0"/>
              <a:t>30/09/2021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2223652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E24D3F4D-5460-496A-ADCB-59B185385973}" type="datetimeFigureOut">
              <a:rPr lang="it-IT" smtClean="0"/>
              <a:t>30/09/2021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90012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E24D3F4D-5460-496A-ADCB-59B185385973}" type="datetimeFigureOut">
              <a:rPr lang="it-IT" smtClean="0"/>
              <a:t>30/09/2021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4277347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E24D3F4D-5460-496A-ADCB-59B185385973}" type="datetimeFigureOut">
              <a:rPr lang="it-IT" smtClean="0"/>
              <a:t>30/09/2021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3574175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E24D3F4D-5460-496A-ADCB-59B185385973}" type="datetimeFigureOut">
              <a:rPr lang="it-IT" smtClean="0"/>
              <a:t>30/09/2021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340734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24D3F4D-5460-496A-ADCB-59B185385973}" type="datetimeFigureOut">
              <a:rPr lang="it-IT" smtClean="0"/>
              <a:t>30/09/2021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71971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24D3F4D-5460-496A-ADCB-59B185385973}" type="datetimeFigureOut">
              <a:rPr lang="it-IT" smtClean="0"/>
              <a:t>30/09/2021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3148431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E24D3F4D-5460-496A-ADCB-59B185385973}" type="datetimeFigureOut">
              <a:rPr lang="it-IT" smtClean="0"/>
              <a:t>30/09/2021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00A43E-DEB9-46A9-9371-DEA8FFCCB5CD}" type="slidenum">
              <a:rPr lang="it-IT" smtClean="0"/>
              <a:t>‹N›</a:t>
            </a:fld>
            <a:endParaRPr lang="it-IT"/>
          </a:p>
        </p:txBody>
      </p:sp>
    </p:spTree>
    <p:extLst>
      <p:ext uri="{BB962C8B-B14F-4D97-AF65-F5344CB8AC3E}">
        <p14:creationId xmlns:p14="http://schemas.microsoft.com/office/powerpoint/2010/main" val="1081709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4D3F4D-5460-496A-ADCB-59B185385973}" type="datetimeFigureOut">
              <a:rPr lang="it-IT" smtClean="0"/>
              <a:t>30/09/2021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0A43E-DEB9-46A9-9371-DEA8FFCCB5CD}" type="slidenum">
              <a:rPr lang="it-IT" smtClean="0"/>
              <a:t>‹N›</a:t>
            </a:fld>
            <a:endParaRPr lang="it-IT"/>
          </a:p>
        </p:txBody>
      </p:sp>
    </p:spTree>
    <p:extLst>
      <p:ext uri="{BB962C8B-B14F-4D97-AF65-F5344CB8AC3E}">
        <p14:creationId xmlns:p14="http://schemas.microsoft.com/office/powerpoint/2010/main" val="1307060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sz="6600" b="1" dirty="0"/>
              <a:t>VITA</a:t>
            </a:r>
            <a:br>
              <a:rPr lang="it-IT" sz="6600" dirty="0"/>
            </a:br>
            <a:br>
              <a:rPr lang="it-IT" sz="6600" dirty="0"/>
            </a:br>
            <a:r>
              <a:rPr lang="it-IT" sz="6600" b="1" dirty="0"/>
              <a:t>DI SAN PAOLO</a:t>
            </a:r>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1521286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6858000"/>
          </a:xfrm>
        </p:spPr>
        <p:txBody>
          <a:bodyPr/>
          <a:lstStyle/>
          <a:p>
            <a:endParaRPr lang="it-IT" dirty="0"/>
          </a:p>
        </p:txBody>
      </p:sp>
      <p:sp>
        <p:nvSpPr>
          <p:cNvPr id="3" name="Segnaposto contenuto 2"/>
          <p:cNvSpPr>
            <a:spLocks noGrp="1"/>
          </p:cNvSpPr>
          <p:nvPr>
            <p:ph idx="1"/>
          </p:nvPr>
        </p:nvSpPr>
        <p:spPr>
          <a:xfrm>
            <a:off x="457200" y="116632"/>
            <a:ext cx="8229600" cy="6009531"/>
          </a:xfrm>
        </p:spPr>
        <p:txBody>
          <a:bodyPr>
            <a:normAutofit fontScale="92500" lnSpcReduction="10000"/>
          </a:bodyPr>
          <a:lstStyle/>
          <a:p>
            <a:pPr algn="ctr"/>
            <a:endParaRPr lang="it-IT" sz="4400" b="1" dirty="0"/>
          </a:p>
          <a:p>
            <a:pPr algn="ctr"/>
            <a:r>
              <a:rPr lang="it-IT" sz="4400" b="1" dirty="0"/>
              <a:t>FONTI E CRONOLOGIA</a:t>
            </a:r>
          </a:p>
          <a:p>
            <a:pPr algn="ctr"/>
            <a:endParaRPr lang="it-IT" b="1" dirty="0"/>
          </a:p>
          <a:p>
            <a:pPr algn="ctr"/>
            <a:r>
              <a:rPr lang="it-IT" b="1" dirty="0"/>
              <a:t>Le sue lettere</a:t>
            </a:r>
          </a:p>
          <a:p>
            <a:pPr algn="ctr"/>
            <a:r>
              <a:rPr lang="it-IT" b="1" dirty="0"/>
              <a:t>5 eventi incontrovertibili:</a:t>
            </a:r>
          </a:p>
          <a:p>
            <a:pPr algn="ctr"/>
            <a:r>
              <a:rPr lang="it-IT" b="1" dirty="0"/>
              <a:t>- ritorno di Pilato a Roma, 36</a:t>
            </a:r>
          </a:p>
          <a:p>
            <a:pPr algn="ctr"/>
            <a:r>
              <a:rPr lang="it-IT" b="1" dirty="0"/>
              <a:t>- la carestia sotto l’imperatore Claudio, 46</a:t>
            </a:r>
          </a:p>
          <a:p>
            <a:pPr algn="ctr"/>
            <a:r>
              <a:rPr lang="it-IT" b="1" dirty="0"/>
              <a:t>-Editto di Claudio che espelle gli Ebrei da Roma, 49,</a:t>
            </a:r>
          </a:p>
          <a:p>
            <a:pPr algn="ctr"/>
            <a:r>
              <a:rPr lang="it-IT" b="1" dirty="0"/>
              <a:t>- Il più importante, la denuncia di Paolo presso </a:t>
            </a:r>
          </a:p>
          <a:p>
            <a:pPr algn="ctr"/>
            <a:r>
              <a:rPr lang="it-IT" b="1" dirty="0"/>
              <a:t>L. Giunio Gallione </a:t>
            </a:r>
            <a:r>
              <a:rPr lang="it-IT" b="1" dirty="0" err="1"/>
              <a:t>Anneo</a:t>
            </a:r>
            <a:r>
              <a:rPr lang="it-IT" b="1" dirty="0"/>
              <a:t>, in Acaia, 52.                                                                        </a:t>
            </a:r>
          </a:p>
        </p:txBody>
      </p:sp>
    </p:spTree>
    <p:extLst>
      <p:ext uri="{BB962C8B-B14F-4D97-AF65-F5344CB8AC3E}">
        <p14:creationId xmlns:p14="http://schemas.microsoft.com/office/powerpoint/2010/main" val="656670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583362"/>
          </a:xfrm>
        </p:spPr>
        <p:txBody>
          <a:bodyPr/>
          <a:lstStyle/>
          <a:p>
            <a:r>
              <a:rPr lang="it-IT" dirty="0" err="1"/>
              <a:t>Gallione</a:t>
            </a:r>
            <a:r>
              <a:rPr lang="it-IT" dirty="0"/>
              <a:t> menzionato in una iscrizione greca nel tempio di Apollo, scoperta a Delfi, nel 1905</a:t>
            </a:r>
          </a:p>
        </p:txBody>
      </p:sp>
      <p:sp>
        <p:nvSpPr>
          <p:cNvPr id="3" name="Segnaposto contenuto 2"/>
          <p:cNvSpPr>
            <a:spLocks noGrp="1"/>
          </p:cNvSpPr>
          <p:nvPr>
            <p:ph idx="1"/>
          </p:nvPr>
        </p:nvSpPr>
        <p:spPr/>
        <p:txBody>
          <a:bodyPr/>
          <a:lstStyle/>
          <a:p>
            <a:endParaRPr lang="it-IT" dirty="0"/>
          </a:p>
        </p:txBody>
      </p:sp>
    </p:spTree>
    <p:extLst>
      <p:ext uri="{BB962C8B-B14F-4D97-AF65-F5344CB8AC3E}">
        <p14:creationId xmlns:p14="http://schemas.microsoft.com/office/powerpoint/2010/main" val="206211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309320"/>
            <a:ext cx="8229600" cy="548680"/>
          </a:xfrm>
        </p:spPr>
        <p:txBody>
          <a:bodyPr>
            <a:normAutofit/>
          </a:bodyPr>
          <a:lstStyle/>
          <a:p>
            <a:r>
              <a:rPr lang="it-IT" sz="2000" dirty="0"/>
              <a:t>E’ copia di lettera dell’imperatore Claudio agli abitanti di Delfi.</a:t>
            </a:r>
          </a:p>
        </p:txBody>
      </p:sp>
      <p:sp>
        <p:nvSpPr>
          <p:cNvPr id="3" name="Segnaposto contenuto 2">
            <a:extLst>
              <a:ext uri="{FF2B5EF4-FFF2-40B4-BE49-F238E27FC236}">
                <a16:creationId xmlns:a16="http://schemas.microsoft.com/office/drawing/2014/main" id="{0619D533-74CC-489C-933A-887184AD3EF2}"/>
              </a:ext>
            </a:extLst>
          </p:cNvPr>
          <p:cNvSpPr>
            <a:spLocks noGrp="1"/>
          </p:cNvSpPr>
          <p:nvPr>
            <p:ph idx="1"/>
          </p:nvPr>
        </p:nvSpPr>
        <p:spPr>
          <a:xfrm>
            <a:off x="457200" y="44624"/>
            <a:ext cx="8229600" cy="6081539"/>
          </a:xfrm>
        </p:spPr>
        <p:txBody>
          <a:bodyPr>
            <a:normAutofit fontScale="92500" lnSpcReduction="20000"/>
          </a:bodyPr>
          <a:lstStyle/>
          <a:p>
            <a:pPr marR="719455" algn="just">
              <a:lnSpc>
                <a:spcPct val="107000"/>
              </a:lnSpc>
              <a:spcAft>
                <a:spcPts val="800"/>
              </a:spcAft>
            </a:pPr>
            <a:r>
              <a:rPr lang="it-IT" dirty="0" err="1">
                <a:effectLst/>
                <a:latin typeface="Calibri" panose="020F0502020204030204" pitchFamily="34" charset="0"/>
                <a:ea typeface="Calibri" panose="020F0502020204030204" pitchFamily="34" charset="0"/>
                <a:cs typeface="Times New Roman" panose="02020603050405020304" pitchFamily="18" charset="0"/>
              </a:rPr>
              <a:t>Tiberius</a:t>
            </a:r>
            <a:r>
              <a:rPr lang="it-IT" dirty="0">
                <a:effectLst/>
                <a:latin typeface="Calibri" panose="020F0502020204030204" pitchFamily="34" charset="0"/>
                <a:ea typeface="Calibri" panose="020F0502020204030204" pitchFamily="34" charset="0"/>
                <a:cs typeface="Times New Roman" panose="02020603050405020304" pitchFamily="18" charset="0"/>
              </a:rPr>
              <a:t> </a:t>
            </a:r>
            <a:r>
              <a:rPr lang="it-IT" dirty="0" err="1">
                <a:effectLst/>
                <a:latin typeface="Calibri" panose="020F0502020204030204" pitchFamily="34" charset="0"/>
                <a:ea typeface="Calibri" panose="020F0502020204030204" pitchFamily="34" charset="0"/>
                <a:cs typeface="Times New Roman" panose="02020603050405020304" pitchFamily="18" charset="0"/>
              </a:rPr>
              <a:t>Claudius</a:t>
            </a:r>
            <a:r>
              <a:rPr lang="it-IT" dirty="0">
                <a:effectLst/>
                <a:latin typeface="Calibri" panose="020F0502020204030204" pitchFamily="34" charset="0"/>
                <a:ea typeface="Calibri" panose="020F0502020204030204" pitchFamily="34" charset="0"/>
                <a:cs typeface="Times New Roman" panose="02020603050405020304" pitchFamily="18" charset="0"/>
              </a:rPr>
              <a:t> Caesar Augustus </a:t>
            </a:r>
            <a:r>
              <a:rPr lang="it-IT" dirty="0" err="1">
                <a:effectLst/>
                <a:latin typeface="Calibri" panose="020F0502020204030204" pitchFamily="34" charset="0"/>
                <a:ea typeface="Calibri" panose="020F0502020204030204" pitchFamily="34" charset="0"/>
                <a:cs typeface="Times New Roman" panose="02020603050405020304" pitchFamily="18" charset="0"/>
              </a:rPr>
              <a:t>Germanicus</a:t>
            </a:r>
            <a:r>
              <a:rPr lang="it-IT" dirty="0">
                <a:effectLst/>
                <a:latin typeface="Calibri" panose="020F0502020204030204" pitchFamily="34" charset="0"/>
                <a:ea typeface="Calibri" panose="020F0502020204030204" pitchFamily="34" charset="0"/>
                <a:cs typeface="Times New Roman" panose="02020603050405020304" pitchFamily="18" charset="0"/>
              </a:rPr>
              <a:t>, capo dei gran </a:t>
            </a:r>
            <a:r>
              <a:rPr lang="it-IT" dirty="0" err="1">
                <a:effectLst/>
                <a:latin typeface="Calibri" panose="020F0502020204030204" pitchFamily="34" charset="0"/>
                <a:ea typeface="Calibri" panose="020F0502020204030204" pitchFamily="34" charset="0"/>
                <a:cs typeface="Times New Roman" panose="02020603050405020304" pitchFamily="18" charset="0"/>
              </a:rPr>
              <a:t>sscerdoti</a:t>
            </a:r>
            <a:r>
              <a:rPr lang="it-IT" dirty="0">
                <a:effectLst/>
                <a:latin typeface="Calibri" panose="020F0502020204030204" pitchFamily="34" charset="0"/>
                <a:ea typeface="Calibri" panose="020F0502020204030204" pitchFamily="34" charset="0"/>
                <a:cs typeface="Times New Roman" panose="02020603050405020304" pitchFamily="18" charset="0"/>
              </a:rPr>
              <a:t>, investito del potere tribunizio per la dodicesima volta, acclamato Imperatore per la ventiseiesima volta, Padre della patria, Console per la quinta volta, Censore, invia saluti alla città di Delfi. Per molto tempo io sono stato ben disposto verso la città di Delfi e ho agito amichevolmente fin dall’inizio, ed io ho sempre osservato il culto di Apollo pizio. Ma per tutto ciò che è detto ora e quelle contese di cittadini, come Lucio Giunio Gallione mi ha fatto conoscere …. avrà ancora il legame di prima ….</a:t>
            </a:r>
          </a:p>
          <a:p>
            <a:endParaRPr lang="it-IT" sz="2000" dirty="0"/>
          </a:p>
        </p:txBody>
      </p:sp>
    </p:spTree>
    <p:extLst>
      <p:ext uri="{BB962C8B-B14F-4D97-AF65-F5344CB8AC3E}">
        <p14:creationId xmlns:p14="http://schemas.microsoft.com/office/powerpoint/2010/main" val="697951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ctr"/>
            <a:r>
              <a:rPr lang="it-IT" sz="2000" dirty="0"/>
              <a:t>Da questa lapide si viene a sapere che </a:t>
            </a:r>
          </a:p>
          <a:p>
            <a:pPr algn="ctr"/>
            <a:r>
              <a:rPr lang="it-IT" sz="4000" dirty="0"/>
              <a:t>L. Giunio </a:t>
            </a:r>
            <a:r>
              <a:rPr lang="it-IT" sz="4000" dirty="0" err="1"/>
              <a:t>Gallione</a:t>
            </a:r>
            <a:endParaRPr lang="it-IT" sz="4000" dirty="0"/>
          </a:p>
          <a:p>
            <a:pPr algn="ctr"/>
            <a:r>
              <a:rPr lang="it-IT" sz="4000" dirty="0"/>
              <a:t>fu proconsole dell’Acaia</a:t>
            </a:r>
          </a:p>
          <a:p>
            <a:pPr algn="ctr"/>
            <a:r>
              <a:rPr lang="it-IT" sz="4000" dirty="0"/>
              <a:t>alla fine del 51-52, </a:t>
            </a:r>
          </a:p>
          <a:p>
            <a:pPr algn="ctr"/>
            <a:r>
              <a:rPr lang="it-IT" sz="4000" dirty="0"/>
              <a:t>o all’inizio del 52-53.</a:t>
            </a:r>
          </a:p>
        </p:txBody>
      </p:sp>
    </p:spTree>
    <p:extLst>
      <p:ext uri="{BB962C8B-B14F-4D97-AF65-F5344CB8AC3E}">
        <p14:creationId xmlns:p14="http://schemas.microsoft.com/office/powerpoint/2010/main" val="26551939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227</Words>
  <Application>Microsoft Office PowerPoint</Application>
  <PresentationFormat>Presentazione su schermo (4:3)</PresentationFormat>
  <Paragraphs>19</Paragraphs>
  <Slides>5</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5</vt:i4>
      </vt:variant>
    </vt:vector>
  </HeadingPairs>
  <TitlesOfParts>
    <vt:vector size="8" baseType="lpstr">
      <vt:lpstr>Arial</vt:lpstr>
      <vt:lpstr>Calibri</vt:lpstr>
      <vt:lpstr>Tema di Office</vt:lpstr>
      <vt:lpstr>VITA  DI SAN PAOLO</vt:lpstr>
      <vt:lpstr>Presentazione standard di PowerPoint</vt:lpstr>
      <vt:lpstr>Gallione menzionato in una iscrizione greca nel tempio di Apollo, scoperta a Delfi, nel 1905</vt:lpstr>
      <vt:lpstr>E’ copia di lettera dell’imperatore Claudio agli abitanti di Delfi.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  DI SAN PAOLO</dc:title>
  <dc:creator>lenovo</dc:creator>
  <cp:lastModifiedBy>Secondo Brunelli</cp:lastModifiedBy>
  <cp:revision>3</cp:revision>
  <dcterms:created xsi:type="dcterms:W3CDTF">2020-07-12T09:35:22Z</dcterms:created>
  <dcterms:modified xsi:type="dcterms:W3CDTF">2021-09-30T15:03:42Z</dcterms:modified>
</cp:coreProperties>
</file>