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0" r:id="rId2"/>
    <p:sldId id="373" r:id="rId3"/>
    <p:sldId id="380" r:id="rId4"/>
    <p:sldId id="369" r:id="rId5"/>
    <p:sldId id="375" r:id="rId6"/>
    <p:sldId id="372" r:id="rId7"/>
    <p:sldId id="367" r:id="rId8"/>
    <p:sldId id="356" r:id="rId9"/>
    <p:sldId id="377" r:id="rId10"/>
    <p:sldId id="368" r:id="rId11"/>
    <p:sldId id="378" r:id="rId12"/>
    <p:sldId id="379" r:id="rId13"/>
    <p:sldId id="376" r:id="rId14"/>
    <p:sldId id="366" r:id="rId15"/>
    <p:sldId id="357" r:id="rId16"/>
    <p:sldId id="358" r:id="rId17"/>
    <p:sldId id="359" r:id="rId18"/>
    <p:sldId id="360" r:id="rId19"/>
    <p:sldId id="285" r:id="rId20"/>
    <p:sldId id="279" r:id="rId21"/>
    <p:sldId id="405" r:id="rId22"/>
    <p:sldId id="336" r:id="rId23"/>
    <p:sldId id="335" r:id="rId24"/>
    <p:sldId id="364" r:id="rId25"/>
    <p:sldId id="365" r:id="rId26"/>
    <p:sldId id="410" r:id="rId27"/>
    <p:sldId id="362" r:id="rId28"/>
    <p:sldId id="363" r:id="rId29"/>
    <p:sldId id="381" r:id="rId30"/>
    <p:sldId id="382" r:id="rId31"/>
    <p:sldId id="406" r:id="rId32"/>
    <p:sldId id="400" r:id="rId33"/>
    <p:sldId id="394" r:id="rId34"/>
    <p:sldId id="401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A6AB33-446E-8F1B-433A-5E0268E92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26CF05-4E48-3236-0A8D-C6BFCE9C7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F3D89F-11A4-AAF4-BFB6-D3F5CBBF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525E77-7B72-CEE8-B5ED-FF628D67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4A8696-B1F3-6E97-2D0F-BDD55441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27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AA8CA-3D0F-5C5D-86EE-EDC62C80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81DC5A-7011-A2EA-E323-8233A23BC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AE6AB9-F826-D213-9BD3-E6486408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27B981-7B9E-4BB2-6B31-D4895141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47D24C-B9ED-011D-7A18-16BD8BAE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07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D2EB35D-13A1-64CF-5275-CF215A65C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E9FB0B-DA53-7FD2-2DB8-6B2585CF3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16FC6-225D-A609-7E5A-9358CBE14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45D55-CBDE-4405-B816-75B0C54E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676221-67A5-F069-5257-3DFE478C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15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A4F10-37DE-5424-A9F8-010B3344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38BA07-B22C-4C8D-5F69-11D0498AB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D14A0F-C596-9EF4-C97F-9BAB29C4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59902A-3C6E-5FC2-BD9D-2CCC44D0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C16F1-14A2-25AD-5142-C5318D45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08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43CAF7-AD19-5C9D-8D0C-B32609D0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F85C69-23E7-DA94-0295-C4165DD76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A960F8-CEBD-AD54-1348-8793740C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3BAA7F-4D81-0203-5E6E-34B28B33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3B8DC2-BEB0-9E02-E25B-BEF71290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54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A51E3-E4BA-09B8-68FF-936FCE45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B4B087-FB9F-E1B8-5C31-A6340AAB2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47DA4E-C0DB-2E3B-A76A-B7F71EF04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F66E88-482E-BBD1-FE06-02AB66FD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DFE0E1-471B-DCBD-454F-8F06D92E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B59CA7-FC83-5977-F8E0-6F901F16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77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E2F21-A537-62D0-B3C5-CE205EC8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E65ABB-4C3E-84EF-98AD-5DF0B3F6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F3325C-8AC5-AFD8-2E06-094EAD819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D898D7-BE54-C109-E25E-FBF19C25B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5A2CCA-7B22-A7B9-3C4D-1F687A5D3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F529FBF-198C-1968-175D-566AAE86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593E755-8E5B-C6EC-7A80-61D14626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F163E6-ED25-E4E4-2814-419B52A6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45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79114-99C4-10BA-BBB7-87D8E794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24BFF1-2D85-25AA-A982-F86DA9C7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9B65C4-BBD1-ABF3-A2F4-A54235F1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B5DBA9-27BD-F7F9-09AF-88C920BD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87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3E3662-0D25-6E94-B4BE-D10C2C9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57D07C-6652-6B10-0428-8CDFC5C7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F99F2F-18CB-C6AB-43C9-303EDDE1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11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8A587-DF17-0F3A-C24A-D2CCA425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4AB2C-0A4E-7C76-2010-1CA2D790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8B358A-DAA1-3CEA-FA0D-7D78B2303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64730F-5C3B-C1DC-92A4-4E30952F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3248AB-77F7-258F-3F45-1F9228F8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6D8370-353A-67EE-5EE5-B11E0FC9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02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F942FA-F81F-34DF-C025-33C889D3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8DDF26-4966-3982-AEBD-1D4E6D1AD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F27537-65CE-0B4A-8D0D-E17239F5A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B798A0-F801-74E4-9962-76CC7AD7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D6244F-BFCF-0806-73BF-E9FD688F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72DEBE-C310-2436-FF10-FB99AE47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73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7F9F4A-8820-E1C3-D3D4-C4E91C08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61B778-5041-F124-2044-0565AEBD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4394DF-5A28-7484-1FC6-0649A4455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EB4F0-0CE7-4593-A28F-1D12628298E8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3CA15F-FC96-B1FA-F080-880B7993A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A0340C-630D-51FF-085C-A860FCA22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8F68-1867-45D5-B000-6025836E3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25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6C0BF-1E9D-37DA-257C-CE7C7CCD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313: l'editto di Milano. Da Costantino ad Ambrogio. Un cammino di fede e  libertà, San Paolo Edizioni, Trama libro, 9788821577321 | Libreria  Universitaria">
            <a:extLst>
              <a:ext uri="{FF2B5EF4-FFF2-40B4-BE49-F238E27FC236}">
                <a16:creationId xmlns:a16="http://schemas.microsoft.com/office/drawing/2014/main" id="{ABFF8B01-70B0-4C0A-7FF1-60AEA0F7C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17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AF561-B8D3-7110-74D7-4C1BB63F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354" y="365125"/>
            <a:ext cx="2000766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311, leggenda del sogna di Costantino:» </a:t>
            </a:r>
            <a:r>
              <a:rPr lang="it-IT" sz="2000" i="1" dirty="0"/>
              <a:t>In hoc </a:t>
            </a:r>
            <a:r>
              <a:rPr lang="it-IT" sz="2000" i="1" dirty="0" err="1"/>
              <a:t>signo</a:t>
            </a:r>
            <a:r>
              <a:rPr lang="it-IT" sz="2000" i="1" dirty="0"/>
              <a:t> </a:t>
            </a:r>
            <a:r>
              <a:rPr lang="it-IT" sz="2000" i="1" dirty="0" err="1"/>
              <a:t>vinces</a:t>
            </a:r>
            <a:r>
              <a:rPr lang="it-IT" sz="2000" i="1" dirty="0"/>
              <a:t> «.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4E8D522-039D-5A4A-6D92-4B37CB391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00835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7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9303E-AB31-51D6-9100-22ABA9392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2150" y="365125"/>
            <a:ext cx="2089849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Roma, arco di Costantino, 315, nessuno riferimento </a:t>
            </a:r>
            <a:r>
              <a:rPr lang="it-IT" sz="2000"/>
              <a:t>al Cristianesimo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A32B26A-4BD0-90DE-4A6D-BE03FF96D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02151" cy="67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4518A0-C7C2-0F37-283B-405CA524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6AA381B-6FBE-736B-79D5-4AE5FB851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053419" cy="63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6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7D9D8B-279D-943D-57F6-8D43EDB3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In Hoc Signo Vinces: il presagio di Costantino e la vittoria di Ponte  Milvio – Vanilla Magazine">
            <a:extLst>
              <a:ext uri="{FF2B5EF4-FFF2-40B4-BE49-F238E27FC236}">
                <a16:creationId xmlns:a16="http://schemas.microsoft.com/office/drawing/2014/main" id="{27C86198-945A-8124-BCFE-F9D0547E1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41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64C28-DF79-B715-3B36-982D0A2D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ostantino 313 d.C.”, arte e leggenda | magzine">
            <a:extLst>
              <a:ext uri="{FF2B5EF4-FFF2-40B4-BE49-F238E27FC236}">
                <a16:creationId xmlns:a16="http://schemas.microsoft.com/office/drawing/2014/main" id="{0ED7798D-ADB8-B5D9-35DA-DBF0F2698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134375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6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9EFB5-A4A9-5A2E-4E32-CD33EB95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E1F7B3-4700-6A89-579E-4AE512E06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42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58701-F66E-F56C-68DC-79CCC184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BEF43C2-ECF0-86AE-2937-AF7B2D927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140917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84ED4-031F-E865-9B71-D80B97D9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A81A122-E4D7-0CB1-22DE-4034683B2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089321" cy="56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55C292-78B8-F240-D3A3-BE34B3BC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22D0A7D-8A92-9227-C0EF-71607CF41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018644" cy="56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0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91C31A-6898-6E1F-50D2-A585C5E2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442" y="365125"/>
            <a:ext cx="4944978" cy="1325563"/>
          </a:xfrm>
        </p:spPr>
        <p:txBody>
          <a:bodyPr>
            <a:normAutofit/>
          </a:bodyPr>
          <a:lstStyle/>
          <a:p>
            <a:r>
              <a:rPr lang="it-IT" sz="2000" dirty="0"/>
              <a:t>Simbolo dell’ancora , della salvezza. Permetteva anche di rappresentare la croce.</a:t>
            </a:r>
            <a:br>
              <a:rPr lang="it-IT" sz="2000" dirty="0"/>
            </a:br>
            <a:r>
              <a:rPr lang="it-IT" sz="2000" dirty="0"/>
              <a:t>Posto su una toma significava che il defunto era cristiano.</a:t>
            </a:r>
          </a:p>
        </p:txBody>
      </p:sp>
      <p:pic>
        <p:nvPicPr>
          <p:cNvPr id="10242" name="Picture 2" descr="Simboli Paleocristiani: origine e significato dell ...">
            <a:extLst>
              <a:ext uri="{FF2B5EF4-FFF2-40B4-BE49-F238E27FC236}">
                <a16:creationId xmlns:a16="http://schemas.microsoft.com/office/drawing/2014/main" id="{590865D2-0271-E744-9D55-CDBCDF2E02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7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314354-8C5B-8A01-F620-A84BCF1A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382" y="365125"/>
            <a:ext cx="4068417" cy="5618232"/>
          </a:xfrm>
        </p:spPr>
        <p:txBody>
          <a:bodyPr>
            <a:normAutofit/>
          </a:bodyPr>
          <a:lstStyle/>
          <a:p>
            <a:r>
              <a:rPr lang="it-IT" b="1" dirty="0"/>
              <a:t>13.6.313</a:t>
            </a:r>
            <a:br>
              <a:rPr lang="it-IT" b="1" dirty="0"/>
            </a:br>
            <a:r>
              <a:rPr lang="it-IT" b="1" dirty="0"/>
              <a:t>EDITTO </a:t>
            </a:r>
            <a:br>
              <a:rPr lang="it-IT" b="1" dirty="0"/>
            </a:br>
            <a:r>
              <a:rPr lang="it-IT" b="1" dirty="0"/>
              <a:t>DI </a:t>
            </a:r>
            <a:br>
              <a:rPr lang="it-IT" b="1" dirty="0"/>
            </a:br>
            <a:r>
              <a:rPr lang="it-IT" b="1" dirty="0"/>
              <a:t>MILANO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51EE41B-9564-0E4F-BBC3-C0FBDF417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3812"/>
            <a:ext cx="7161419" cy="53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FAF6C-D813-17D0-6FF3-48D2D1BBC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Arte Paleocristiana : Simboli Pagani o Cristiani?">
            <a:extLst>
              <a:ext uri="{FF2B5EF4-FFF2-40B4-BE49-F238E27FC236}">
                <a16:creationId xmlns:a16="http://schemas.microsoft.com/office/drawing/2014/main" id="{5C907254-E5E5-C175-C828-D17A758CBF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705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6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9BBF48-01DB-A494-0511-43A1DCDF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D7C5D9-951D-B579-D42B-D8A45D6AE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434397" cy="76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27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C0549-AF4F-1D17-6208-E6080FF8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 descr="Arte Paleocristiana - sintesi">
            <a:extLst>
              <a:ext uri="{FF2B5EF4-FFF2-40B4-BE49-F238E27FC236}">
                <a16:creationId xmlns:a16="http://schemas.microsoft.com/office/drawing/2014/main" id="{B84A15E9-8DBE-4A7D-B669-616B01A454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2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55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2D8F6-17B7-BAF5-9042-B600D293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 descr="Bergamo | Alla scoperta del Gallo e del Pavone dello scultore Elia Ajolfi">
            <a:extLst>
              <a:ext uri="{FF2B5EF4-FFF2-40B4-BE49-F238E27FC236}">
                <a16:creationId xmlns:a16="http://schemas.microsoft.com/office/drawing/2014/main" id="{885434EC-723C-9715-AC1E-EC69091DD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8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BC0C1-6CE0-989A-F9E6-26D25890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088" y="365125"/>
            <a:ext cx="1792224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Mausoleo di S. Costanza, Roma</a:t>
            </a:r>
            <a:br>
              <a:rPr lang="it-IT" sz="2000" dirty="0"/>
            </a:br>
            <a:r>
              <a:rPr lang="it-IT" sz="2000" dirty="0"/>
              <a:t>Mosaico della consegna della legge </a:t>
            </a:r>
            <a:r>
              <a:rPr lang="it-IT" sz="2000" i="1" dirty="0"/>
              <a:t>( traditio legi</a:t>
            </a:r>
            <a:r>
              <a:rPr lang="it-IT" sz="2000" dirty="0"/>
              <a:t>s). Vi si nota raffigurato u Cristo imberbe.</a:t>
            </a:r>
          </a:p>
        </p:txBody>
      </p:sp>
      <p:pic>
        <p:nvPicPr>
          <p:cNvPr id="6146" name="Picture 2" descr="Mosaici">
            <a:extLst>
              <a:ext uri="{FF2B5EF4-FFF2-40B4-BE49-F238E27FC236}">
                <a16:creationId xmlns:a16="http://schemas.microsoft.com/office/drawing/2014/main" id="{F2643490-39F2-2F5B-745D-ADEE11E6C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74092" cy="668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9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BC0C1-6CE0-989A-F9E6-26D25890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424" y="365125"/>
            <a:ext cx="2974848" cy="1325563"/>
          </a:xfrm>
        </p:spPr>
        <p:txBody>
          <a:bodyPr>
            <a:normAutofit fontScale="90000"/>
          </a:bodyPr>
          <a:lstStyle/>
          <a:p>
            <a:r>
              <a:rPr lang="it-IT" sz="2000" dirty="0" err="1"/>
              <a:t>Mausleo</a:t>
            </a:r>
            <a:r>
              <a:rPr lang="it-IT" sz="2000" dirty="0"/>
              <a:t> di S. Costanza, mosaico opiato da una casa romana, interpretato, vite, pigiatori, in senso cristiano.</a:t>
            </a:r>
          </a:p>
        </p:txBody>
      </p:sp>
      <p:pic>
        <p:nvPicPr>
          <p:cNvPr id="5122" name="Picture 2" descr="Mosaici">
            <a:extLst>
              <a:ext uri="{FF2B5EF4-FFF2-40B4-BE49-F238E27FC236}">
                <a16:creationId xmlns:a16="http://schemas.microsoft.com/office/drawing/2014/main" id="{E36CA804-8607-1C79-BFBB-C7B7E70BCE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1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1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778E9-ADC3-AAF9-8D09-E2344E0C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569" y="6178378"/>
            <a:ext cx="12159049" cy="679622"/>
          </a:xfrm>
        </p:spPr>
        <p:txBody>
          <a:bodyPr>
            <a:normAutofit/>
          </a:bodyPr>
          <a:lstStyle/>
          <a:p>
            <a:r>
              <a:rPr lang="it-IT" sz="2000" dirty="0"/>
              <a:t>Soggetto vendemmia in ambito pagano, trasportato in Mausoleo di Costanza, cristiano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6427880-0CED-39BE-8D83-EF0815555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621" y="0"/>
            <a:ext cx="10257071" cy="61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77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BC0C1-6CE0-989A-F9E6-26D25890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Mausoleo di Santa Costanza - Mosaici">
            <a:extLst>
              <a:ext uri="{FF2B5EF4-FFF2-40B4-BE49-F238E27FC236}">
                <a16:creationId xmlns:a16="http://schemas.microsoft.com/office/drawing/2014/main" id="{5551C8B2-2955-47C1-49A2-343A7C4611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178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99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BC0C1-6CE0-989A-F9E6-26D25890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FAC82E1-0016-6ADD-FE0B-9410BFEE4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634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5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F1A6A-856A-83E4-D328-8FE51533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33737E4-F320-FD66-1188-E90418E66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06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3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76CBF-A181-553A-69AA-8C134761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ACD420D-7A9B-1B95-74F1-555CBF368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23801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73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D12241-2834-87A6-5FA9-8BA9B82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67AB4B7-7482-1D30-7F7E-DF9830073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3336" cy="69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01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2A37DE-0231-8D0F-25B5-F5DEF3CB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918" y="605481"/>
            <a:ext cx="2739081" cy="6128951"/>
          </a:xfrm>
        </p:spPr>
        <p:txBody>
          <a:bodyPr>
            <a:normAutofit/>
          </a:bodyPr>
          <a:lstStyle/>
          <a:p>
            <a:r>
              <a:rPr lang="it-IT" sz="2000" dirty="0"/>
              <a:t>Roma, Santa </a:t>
            </a:r>
            <a:r>
              <a:rPr lang="it-IT" sz="2000" dirty="0" err="1"/>
              <a:t>Sanina</a:t>
            </a:r>
            <a:r>
              <a:rPr lang="it-IT" sz="2000" dirty="0"/>
              <a:t>, porta lignea, Il Crocifisso e ladroni, senza croci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6E6BFFD-F919-4222-8F57-31D385F69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3633" y="0"/>
            <a:ext cx="958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9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931150-A05F-A7D4-6697-CF018C2F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6360160"/>
            <a:ext cx="11170920" cy="345440"/>
          </a:xfrm>
        </p:spPr>
        <p:txBody>
          <a:bodyPr>
            <a:noAutofit/>
          </a:bodyPr>
          <a:lstStyle/>
          <a:p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6A2E25-F865-FC59-4D1E-086F7A399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" y="0"/>
            <a:ext cx="11261897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5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68C23-DAC3-D44E-657A-4D0BEF214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908" y="365125"/>
            <a:ext cx="2393092" cy="5479621"/>
          </a:xfrm>
        </p:spPr>
        <p:txBody>
          <a:bodyPr>
            <a:normAutofit/>
          </a:bodyPr>
          <a:lstStyle/>
          <a:p>
            <a:r>
              <a:rPr lang="it-IT" sz="2000" dirty="0"/>
              <a:t>Roma, Santa </a:t>
            </a:r>
            <a:r>
              <a:rPr lang="it-IT" sz="2000" dirty="0" err="1"/>
              <a:t>Pudenziama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430 circa, Cristo  non in Croce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6A943FA-62AB-1176-FFD7-A11531D69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68012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24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A7FB4-2BFA-D216-1AF4-9FDE9441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2720"/>
            <a:ext cx="10515600" cy="335280"/>
          </a:xfrm>
        </p:spPr>
        <p:txBody>
          <a:bodyPr>
            <a:noAutofit/>
          </a:bodyPr>
          <a:lstStyle/>
          <a:p>
            <a:r>
              <a:rPr lang="it-IT" sz="2000" dirty="0"/>
              <a:t>Ravenna, </a:t>
            </a:r>
            <a:r>
              <a:rPr lang="it-IT" sz="2000" dirty="0" err="1"/>
              <a:t>Aant’Apollinare</a:t>
            </a:r>
            <a:r>
              <a:rPr lang="it-IT" sz="2000" dirty="0"/>
              <a:t> in Classe, Croce </a:t>
            </a:r>
            <a:r>
              <a:rPr lang="it-IT" sz="2000" dirty="0" err="1"/>
              <a:t>semza</a:t>
            </a:r>
            <a:r>
              <a:rPr lang="it-IT" sz="2000" dirty="0"/>
              <a:t> c-Crocifisso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5637F1-EF01-2AA9-A9C9-D97A0C339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27" y="5080"/>
            <a:ext cx="11618346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88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5D5EE1-8252-5733-28B4-1C488281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79959FC-81CC-18A9-0B2D-51DC3CDBC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2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4B3C8-07FD-FFC3-3082-CD69808D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BFB4E83-FF29-C0D7-DBBE-9E90199E2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345631" cy="57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21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E13F84-0524-CF3C-F858-B6970FE3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CEF22C-9A82-EB24-8E13-FBCF79021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282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BBCEB-D11B-7EE9-623F-73178924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ostantino 313">
            <a:extLst>
              <a:ext uri="{FF2B5EF4-FFF2-40B4-BE49-F238E27FC236}">
                <a16:creationId xmlns:a16="http://schemas.microsoft.com/office/drawing/2014/main" id="{6674E7E7-72C2-12CD-93E4-C6341F985C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4" y="0"/>
            <a:ext cx="9149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8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EAA61-FC58-0BB8-1EA8-07829ED4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922" y="365125"/>
            <a:ext cx="6115878" cy="4932432"/>
          </a:xfrm>
        </p:spPr>
        <p:txBody>
          <a:bodyPr>
            <a:normAutofit/>
          </a:bodyPr>
          <a:lstStyle/>
          <a:p>
            <a:r>
              <a:rPr lang="it-IT" sz="2000" dirty="0"/>
              <a:t>311</a:t>
            </a:r>
            <a:br>
              <a:rPr lang="it-IT" sz="2000" dirty="0"/>
            </a:br>
            <a:r>
              <a:rPr lang="it-IT" sz="2000" dirty="0"/>
              <a:t>IN HOC SIGNO VINCES</a:t>
            </a: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313</a:t>
            </a:r>
            <a:br>
              <a:rPr lang="it-IT" sz="2000" dirty="0"/>
            </a:br>
            <a:r>
              <a:rPr lang="it-IT" sz="2000" dirty="0"/>
              <a:t>Editto di Milano</a:t>
            </a: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37656BE-109F-6D86-20B6-3D22AE17B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D6748-52DC-1B10-7D94-CB550B3C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C8F9DFB-4BDB-331B-96D2-FBC41653E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792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37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Widescreen</PresentationFormat>
  <Paragraphs>11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di Office</vt:lpstr>
      <vt:lpstr>Presentazione standard di PowerPoint</vt:lpstr>
      <vt:lpstr>13.6.313 EDITTO  DI  MILANO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311 IN HOC SIGNO VINCES   313 Editto di Milano      </vt:lpstr>
      <vt:lpstr>Presentazione standard di PowerPoint</vt:lpstr>
      <vt:lpstr>311, leggenda del sogna di Costantino:» In hoc signo vinces «.</vt:lpstr>
      <vt:lpstr>Roma, arco di Costantino, 315, nessuno riferimento al Cristianesimo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Simbolo dell’ancora , della salvezza. Permetteva anche di rappresentare la croce. Posto su una toma significava che il defunto era cristiano.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Mausoleo di S. Costanza, Roma Mosaico della consegna della legge ( traditio legis). Vi si nota raffigurato u Cristo imberbe.</vt:lpstr>
      <vt:lpstr>Mausleo di S. Costanza, mosaico opiato da una casa romana, interpretato, vite, pigiatori, in senso cristiano.</vt:lpstr>
      <vt:lpstr>Soggetto vendemmia in ambito pagano, trasportato in Mausoleo di Costanza, cristiano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Roma, Santa Sanina, porta lignea, Il Crocifisso e ladroni, senza croci</vt:lpstr>
      <vt:lpstr>Presentazione standard di PowerPoint</vt:lpstr>
      <vt:lpstr>Roma, Santa Pudenziama,  430 circa, Cristo  non in Croce</vt:lpstr>
      <vt:lpstr>Ravenna, Aant’Apollinare in Classe, Croce semza c-Crocifisso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2022-11-24T14:32:12Z</dcterms:created>
  <dcterms:modified xsi:type="dcterms:W3CDTF">2023-01-18T15:37:11Z</dcterms:modified>
</cp:coreProperties>
</file>