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8" r:id="rId6"/>
    <p:sldId id="269" r:id="rId7"/>
    <p:sldId id="270" r:id="rId8"/>
    <p:sldId id="271" r:id="rId9"/>
    <p:sldId id="272" r:id="rId10"/>
    <p:sldId id="273" r:id="rId11"/>
    <p:sldId id="329" r:id="rId12"/>
    <p:sldId id="257" r:id="rId13"/>
    <p:sldId id="266" r:id="rId14"/>
    <p:sldId id="285" r:id="rId15"/>
    <p:sldId id="267" r:id="rId16"/>
    <p:sldId id="302" r:id="rId17"/>
    <p:sldId id="303" r:id="rId18"/>
    <p:sldId id="25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A576E-4DDF-7D85-91D9-E71220F7B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448F02-0879-467A-F412-A9709BCD3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C0E0D9-12EA-C818-9AAD-C340B88E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DB2F02-67FC-D297-FFE9-26E1A645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415B8D-481F-7781-BB72-7EDB08CF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89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C8465-A504-84CB-4117-FAAD3927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0ED674-BD8F-6E3B-DB1B-29EBE1112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53F3E6-67B2-4467-0C35-CBC756F2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C70016-7250-3140-BDA4-F72B1738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A27522-5CB7-2F08-8FC0-F5FED1BF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51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472DFF-6F6A-3BCD-8D2B-8C3C2BF99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EACAB7-1AF6-D762-1D36-2DB956AE5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4F10FA-9106-9BCC-5AFC-CDF0F55C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970A81-F0E3-083C-5634-16BB03C2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CA026-8E63-E428-90C2-4ED5AF16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2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47C85-E037-0BCA-488D-58A07A88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70EAD5-610F-1B63-66D6-668DC50AC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D1691F-9A34-19D6-5BF7-DF15F14E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859CA3-94AA-C4F1-DBDB-C5BB1AF3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DD960F-1DF5-5FD7-F566-DED0CA36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CB6FF-89B7-7035-A09F-6BF0F38E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D2689F-0252-5D0D-1033-C5013BE1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CD4D09-0D7E-F07C-1BED-8E4CAE88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37FC2E-1058-D56C-A5D8-18F2DEBB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A92A7B-87B9-CCDD-91EE-8F341F81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9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03468-CCCA-0DC1-EE19-F8700D95F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1E4C7C-777F-BDD0-670B-0A85636BB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97E89A-8C2B-67BC-C84E-6EA4B067D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CD38D3-7470-1E00-FA8E-F4DE7E9E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EB6C41-D934-738F-1897-1EB6D63D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E1EE13-D513-C30D-7C4B-4FCE779B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47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8EE0C3-AC0E-E450-E132-DE252E5B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317003-A221-8520-3245-6CF30800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66FA84-331D-E54F-CD00-5B75FE297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E33EC5-AFA4-FE3B-F642-9144B4A01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D0F2A1-99AC-F1D0-D055-2BF6CAD3F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EE57553-40A9-93B5-6845-7A98D6D7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0EE078-03C7-1D8A-27D9-2EEB502E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7F5768-1039-7F11-DE4C-93FB1F9D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96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5A3F9-ABC4-6E9C-A7A4-10A34A4B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B82610B-664D-5355-120D-4A90760D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41F74B-DFB0-7C04-DF67-782EB372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15B5BA-67C7-1D59-1ACD-BA2CA22E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2AB2708-8D21-1870-4B1B-F5B52150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91E769-276F-DF78-24B2-88B2B757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23A012-8EBC-89B6-E49A-37C493A4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79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BF6F40-1AE2-732C-2491-C2B68E5A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717EA2-6E8A-D14C-8FFF-B381FFA8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D9C2B8-2F84-6099-D892-585EED4B9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5CDB65-017D-225F-D040-4FD40765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5B367E-7FEF-E078-7CA6-4EFAFF14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1A565B-521B-AD30-C0A1-36761944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48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C6CC83-D409-6C44-3990-CB504793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A08E44C-184B-42E0-5B2C-549A65642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238D3A-2296-913A-BE9E-25E916A49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F21C4B-2AAE-7123-3852-485DEF3E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7966B1-B59F-78D4-F22C-8E80CC40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D5FC3B-4348-83DE-7678-08D2BD2D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29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ED66E00-6C74-B619-949D-87F67ACC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394FC3-225D-D12A-8305-D8415C05E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ABEAE9-9E99-C9B4-B71B-6A4E42F6F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F279-F454-4068-8F2C-B823EF9529AE}" type="datetimeFigureOut">
              <a:rPr lang="it-IT" smtClean="0"/>
              <a:t>18/01/2023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E0E26D-597C-E2E6-DBC5-9EFEE94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0021AD-69EF-C497-CD49-341BAD5BB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27E1-B49F-44C6-B290-E1FB1A666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1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it.wikipedia.org/wiki/Laguna_di_Venezi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Abside" TargetMode="External"/><Relationship Id="rId2" Type="http://schemas.openxmlformats.org/officeDocument/2006/relationships/hyperlink" Target="https://it.wikipedia.org/wiki/Vergine_Odigit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XI_secolo" TargetMode="External"/><Relationship Id="rId2" Type="http://schemas.openxmlformats.org/officeDocument/2006/relationships/hyperlink" Target="https://it.wikipedia.org/wiki/Museo_del_Louv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FE34E-8E3A-D578-B448-1F03B153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0" y="517525"/>
            <a:ext cx="34671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Venezia, Torcello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, chiesa di Santa Maria Assunta.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B85B136-EA4B-6AC1-DE96-6DA951A06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94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2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28DB6-0429-4529-37BB-03F94E64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365125"/>
            <a:ext cx="2921000" cy="7051675"/>
          </a:xfrm>
        </p:spPr>
        <p:txBody>
          <a:bodyPr>
            <a:normAutofit/>
          </a:bodyPr>
          <a:lstStyle/>
          <a:p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 basilica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ed il campanile 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visti dalla </a:t>
            </a:r>
            <a:r>
              <a:rPr lang="it-IT" sz="2000" b="0" i="0" u="sng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Laguna di Venezia"/>
              </a:rPr>
              <a:t>laguna</a:t>
            </a:r>
            <a:endParaRPr lang="it-IT" sz="2000" u="sng" dirty="0"/>
          </a:p>
        </p:txBody>
      </p:sp>
      <p:pic>
        <p:nvPicPr>
          <p:cNvPr id="9218" name="Picture 2" descr="La basilica ed il campanile visti dalla laguna.">
            <a:extLst>
              <a:ext uri="{FF2B5EF4-FFF2-40B4-BE49-F238E27FC236}">
                <a16:creationId xmlns:a16="http://schemas.microsoft.com/office/drawing/2014/main" id="{B3452724-D83E-1FD2-949E-5B84881F1B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6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3CA290-90C6-2E70-8AEA-0162D719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5"/>
            <a:ext cx="6781800" cy="6492875"/>
          </a:xfrm>
        </p:spPr>
        <p:txBody>
          <a:bodyPr>
            <a:normAutofit/>
          </a:bodyPr>
          <a:lstStyle/>
          <a:p>
            <a:r>
              <a:rPr lang="it-IT" sz="2000" dirty="0"/>
              <a:t>Il mosaico dell’abside centrale. </a:t>
            </a:r>
            <a:br>
              <a:rPr lang="it-IT" sz="2000" dirty="0"/>
            </a:br>
            <a:r>
              <a:rPr lang="it-IT" sz="2000" dirty="0"/>
              <a:t>Nel mezzo della conca d’oro</a:t>
            </a:r>
            <a:br>
              <a:rPr lang="it-IT" sz="2000" dirty="0"/>
            </a:br>
            <a:r>
              <a:rPr lang="it-IT" sz="2000" dirty="0"/>
              <a:t> appare la Vergine col Bambino benedicente.</a:t>
            </a:r>
            <a:br>
              <a:rPr lang="it-IT" sz="2000" dirty="0"/>
            </a:b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>Nella zona inferiore sono disposti i dodici Apostoli. S</a:t>
            </a:r>
            <a:br>
              <a:rPr lang="it-IT" sz="2000" dirty="0"/>
            </a:br>
            <a:r>
              <a:rPr lang="it-IT" sz="2000" dirty="0"/>
              <a:t>Sopra l’arco trionfale è raffigurata l’Annunciazione.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FC2F52-B708-8DFA-F2E1-731A8380E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DD97446E-A3E4-BE55-2199-65ECD342C8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" y="-59531"/>
          <a:ext cx="4292495" cy="691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255378" imgH="3634669" progId="Acrobat.Document.DC">
                  <p:embed/>
                </p:oleObj>
              </mc:Choice>
              <mc:Fallback>
                <p:oleObj name="Acrobat Document" r:id="rId2" imgW="2255378" imgH="3634669" progId="Acrobat.Document.DC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DD97446E-A3E4-BE55-2199-65ECD342C8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" y="-59531"/>
                        <a:ext cx="4292495" cy="6917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14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1B0E8B-0289-6ACC-C423-BAD68545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365125"/>
            <a:ext cx="4241800" cy="5121275"/>
          </a:xfrm>
        </p:spPr>
        <p:txBody>
          <a:bodyPr>
            <a:normAutofit/>
          </a:bodyPr>
          <a:lstStyle/>
          <a:p>
            <a:r>
              <a:rPr lang="it-IT" sz="2000" dirty="0"/>
              <a:t>Nel catino dell’abside.</a:t>
            </a:r>
            <a:br>
              <a:rPr lang="it-IT" sz="2000" dirty="0"/>
            </a:br>
            <a:r>
              <a:rPr lang="it-IT" sz="2000" dirty="0"/>
              <a:t>Madonna Odigitria,</a:t>
            </a:r>
            <a:br>
              <a:rPr lang="it-IT" sz="2000" dirty="0"/>
            </a:br>
            <a:r>
              <a:rPr lang="it-IT" sz="2000" dirty="0"/>
              <a:t>Colei che conduce,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 nell’atto di indicare, e precisamente il Bambino Gesù, che tiene in braccio, che tiene in mano una pergamena.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2.a metà del XII secolo.</a:t>
            </a:r>
          </a:p>
        </p:txBody>
      </p:sp>
      <p:pic>
        <p:nvPicPr>
          <p:cNvPr id="2050" name="Picture 2" descr="torcello mosaici basilica vergine odigitria">
            <a:extLst>
              <a:ext uri="{FF2B5EF4-FFF2-40B4-BE49-F238E27FC236}">
                <a16:creationId xmlns:a16="http://schemas.microsoft.com/office/drawing/2014/main" id="{F2F01779-A576-62A0-8647-785A9F4EA1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84" y="-87486"/>
            <a:ext cx="3796866" cy="69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5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BF353-A0BE-EC82-3A93-CECD5531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700" y="365125"/>
            <a:ext cx="2628900" cy="5781675"/>
          </a:xfrm>
        </p:spPr>
        <p:txBody>
          <a:bodyPr>
            <a:normAutofit/>
          </a:bodyPr>
          <a:lstStyle/>
          <a:p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Mosaico della </a:t>
            </a:r>
            <a:r>
              <a:rPr lang="it-IT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Vergine Odigitria"/>
              </a:rPr>
              <a:t>Vergine Odigitria</a:t>
            </a:r>
            <a:br>
              <a:rPr lang="it-IT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</a:br>
            <a:br>
              <a:rPr lang="it-IT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</a:b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nel </a:t>
            </a:r>
            <a:r>
              <a:rPr lang="it-IT" sz="2000" b="0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3" tooltip="Abside"/>
              </a:rPr>
              <a:t>catino absidale</a:t>
            </a:r>
            <a:endParaRPr lang="it-IT" sz="2000" dirty="0"/>
          </a:p>
        </p:txBody>
      </p:sp>
      <p:pic>
        <p:nvPicPr>
          <p:cNvPr id="2050" name="Picture 2" descr="Mosaico della Vergine Odigitria nel catino absidale">
            <a:extLst>
              <a:ext uri="{FF2B5EF4-FFF2-40B4-BE49-F238E27FC236}">
                <a16:creationId xmlns:a16="http://schemas.microsoft.com/office/drawing/2014/main" id="{947E224B-1D00-6DF6-D271-BD2F1310E3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91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3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A2E11C-47DB-BABA-4662-A44589D3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Bisanzio: La basilica di S.Maria dell'Assunta, Torcello ...">
            <a:extLst>
              <a:ext uri="{FF2B5EF4-FFF2-40B4-BE49-F238E27FC236}">
                <a16:creationId xmlns:a16="http://schemas.microsoft.com/office/drawing/2014/main" id="{3F40AEDF-4AC1-EAD9-6044-B58AB50A74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99" y="0"/>
            <a:ext cx="7056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1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B2B59-828A-44FE-EAF3-279DE760A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365125"/>
            <a:ext cx="5486400" cy="1325563"/>
          </a:xfrm>
        </p:spPr>
        <p:txBody>
          <a:bodyPr>
            <a:normAutofit/>
          </a:bodyPr>
          <a:lstStyle/>
          <a:p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Particolare di un mosaico rimosso dalla chiesa e ora esposto al </a:t>
            </a:r>
            <a:r>
              <a:rPr lang="it-IT" sz="2000" b="0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 tooltip="Museo del Louvre"/>
              </a:rPr>
              <a:t>museo del Louvre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it-IT" sz="2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XI secolo"/>
              </a:rPr>
              <a:t>XI sec.</a:t>
            </a:r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it-IT" sz="2000" dirty="0"/>
          </a:p>
        </p:txBody>
      </p:sp>
      <p:pic>
        <p:nvPicPr>
          <p:cNvPr id="3074" name="Picture 2" descr="Particolare di un mosaico rimosso dalla chiesa e ora esposto al museo del Louvre (XI sec.)">
            <a:extLst>
              <a:ext uri="{FF2B5EF4-FFF2-40B4-BE49-F238E27FC236}">
                <a16:creationId xmlns:a16="http://schemas.microsoft.com/office/drawing/2014/main" id="{5E999731-B9A0-A361-BD4A-820B1C0C47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274DE-5B81-911F-2026-F7B9E855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02400"/>
            <a:ext cx="12103100" cy="355600"/>
          </a:xfrm>
        </p:spPr>
        <p:txBody>
          <a:bodyPr>
            <a:noAutofit/>
          </a:bodyPr>
          <a:lstStyle/>
          <a:p>
            <a:r>
              <a:rPr lang="it-IT" sz="2000" dirty="0"/>
              <a:t>Abside centrale. I sei Apostoli sul lato destro.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13EFD1-6E9C-F726-F13D-EBFC5C710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1B3CE636-0DF0-59BA-5489-3599561AD8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65274" cy="661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96363" imgH="1508618" progId="Acrobat.Document.DC">
                  <p:embed/>
                </p:oleObj>
              </mc:Choice>
              <mc:Fallback>
                <p:oleObj name="Acrobat Document" r:id="rId2" imgW="2796363" imgH="1508618" progId="Acrobat.Document.DC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1B3CE636-0DF0-59BA-5489-3599561AD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65274" cy="661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401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0178B2-1BD8-9742-D090-D49B9DE2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774245-3967-A95C-2A65-44E91E501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6492875"/>
            <a:ext cx="11264900" cy="365124"/>
          </a:xfrm>
        </p:spPr>
        <p:txBody>
          <a:bodyPr>
            <a:noAutofit/>
          </a:bodyPr>
          <a:lstStyle/>
          <a:p>
            <a:r>
              <a:rPr lang="it-IT" sz="2000" dirty="0"/>
              <a:t>Abside centrale. i sei Apostoli sul lato sinistro.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F5790C76-F44C-DDBF-E40E-0ABC83E5BD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" y="0"/>
          <a:ext cx="12268120" cy="64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849526" imgH="1508618" progId="Acrobat.Document.DC">
                  <p:embed/>
                </p:oleObj>
              </mc:Choice>
              <mc:Fallback>
                <p:oleObj name="Acrobat Document" r:id="rId2" imgW="2849526" imgH="1508618" progId="Acrobat.Document.DC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F5790C76-F44C-DDBF-E40E-0ABC83E5BD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268120" cy="649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02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B59F76-B4FB-62D8-CB19-88085029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F34F09-E4E0-22E5-73C2-7894147186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3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8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1E1318-DBB3-C361-BD60-CF2FEB88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0" y="365125"/>
            <a:ext cx="69850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Pianta della chiesa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D888DCA-AFD0-817A-331A-2608C099BD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0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3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70A724-E2B0-96E2-8F59-6D4BAAA3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0" y="365125"/>
            <a:ext cx="6057900" cy="1325563"/>
          </a:xfrm>
        </p:spPr>
        <p:txBody>
          <a:bodyPr>
            <a:normAutofit/>
          </a:bodyPr>
          <a:lstStyle/>
          <a:p>
            <a:r>
              <a:rPr lang="it-IT" sz="2000"/>
              <a:t>Il campanile</a:t>
            </a:r>
            <a:endParaRPr lang="it-IT" sz="2000" dirty="0"/>
          </a:p>
        </p:txBody>
      </p:sp>
      <p:pic>
        <p:nvPicPr>
          <p:cNvPr id="7170" name="Picture 2" descr="Il campanile">
            <a:extLst>
              <a:ext uri="{FF2B5EF4-FFF2-40B4-BE49-F238E27FC236}">
                <a16:creationId xmlns:a16="http://schemas.microsoft.com/office/drawing/2014/main" id="{480DFA21-7646-3D01-944C-0D10143386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7E6C1-3D0B-92F5-30FC-BBEABE2A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700" y="365125"/>
            <a:ext cx="27813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La facciata</a:t>
            </a:r>
          </a:p>
        </p:txBody>
      </p:sp>
      <p:pic>
        <p:nvPicPr>
          <p:cNvPr id="6146" name="Picture 2" descr="La facciata">
            <a:extLst>
              <a:ext uri="{FF2B5EF4-FFF2-40B4-BE49-F238E27FC236}">
                <a16:creationId xmlns:a16="http://schemas.microsoft.com/office/drawing/2014/main" id="{FA6E4240-DB81-DDB9-EF4F-5B71E47CE0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4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2E9E2-D2D5-DD13-4B9E-7ADA1E8F2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700" y="365125"/>
            <a:ext cx="58801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Il campanile.</a:t>
            </a:r>
          </a:p>
        </p:txBody>
      </p:sp>
      <p:pic>
        <p:nvPicPr>
          <p:cNvPr id="4098" name="Picture 2" descr="Il campanile">
            <a:extLst>
              <a:ext uri="{FF2B5EF4-FFF2-40B4-BE49-F238E27FC236}">
                <a16:creationId xmlns:a16="http://schemas.microsoft.com/office/drawing/2014/main" id="{2A61A4C1-1FB3-2152-FA5C-D42EDF8E5C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1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FEEEA2-FF32-F065-5F76-E5BB50AA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600" y="365125"/>
            <a:ext cx="2794000" cy="5565775"/>
          </a:xfrm>
        </p:spPr>
        <p:txBody>
          <a:bodyPr>
            <a:normAutofit/>
          </a:bodyPr>
          <a:lstStyle/>
          <a:p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 caratteristiche imposte in pietra</a:t>
            </a:r>
            <a:endParaRPr lang="it-IT" sz="2000" dirty="0"/>
          </a:p>
        </p:txBody>
      </p:sp>
      <p:pic>
        <p:nvPicPr>
          <p:cNvPr id="5122" name="Picture 2" descr="Le caratteristiche imposte in pietra">
            <a:extLst>
              <a:ext uri="{FF2B5EF4-FFF2-40B4-BE49-F238E27FC236}">
                <a16:creationId xmlns:a16="http://schemas.microsoft.com/office/drawing/2014/main" id="{137E75A9-5491-C0B0-ACCE-987316137E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3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33F0B4-F9C6-E698-6451-DE9081D4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365125"/>
            <a:ext cx="4038600" cy="1325563"/>
          </a:xfrm>
        </p:spPr>
        <p:txBody>
          <a:bodyPr>
            <a:normAutofit/>
          </a:bodyPr>
          <a:lstStyle/>
          <a:p>
            <a:r>
              <a:rPr lang="it-IT" sz="2000" dirty="0"/>
              <a:t>Gli interni.</a:t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6146" name="Picture 2" descr="Gli interni">
            <a:extLst>
              <a:ext uri="{FF2B5EF4-FFF2-40B4-BE49-F238E27FC236}">
                <a16:creationId xmlns:a16="http://schemas.microsoft.com/office/drawing/2014/main" id="{EE8767CC-31B8-FF9A-6D1C-BCA230D0B2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4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8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84003A-D22B-53CB-84E4-CBD6E009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8400"/>
            <a:ext cx="10515600" cy="609600"/>
          </a:xfrm>
        </p:spPr>
        <p:txBody>
          <a:bodyPr>
            <a:normAutofit fontScale="90000"/>
          </a:bodyPr>
          <a:lstStyle/>
          <a:p>
            <a: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Basilica di Santa Maria Assunta, vista da nord.</a:t>
            </a:r>
            <a:br>
              <a:rPr lang="it-IT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it-IT" sz="2000" dirty="0"/>
          </a:p>
        </p:txBody>
      </p:sp>
      <p:pic>
        <p:nvPicPr>
          <p:cNvPr id="7170" name="Picture 2" descr="Basilica di Santa Maria Assunta, vista da nord">
            <a:extLst>
              <a:ext uri="{FF2B5EF4-FFF2-40B4-BE49-F238E27FC236}">
                <a16:creationId xmlns:a16="http://schemas.microsoft.com/office/drawing/2014/main" id="{FA46F28D-82F4-3085-5195-B5E8405A9A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8363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7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29EFF-FDD9-DB9A-4A7C-EB145673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018" y="365125"/>
            <a:ext cx="1900981" cy="6492875"/>
          </a:xfrm>
        </p:spPr>
        <p:txBody>
          <a:bodyPr>
            <a:normAutofit/>
          </a:bodyPr>
          <a:lstStyle/>
          <a:p>
            <a:r>
              <a:rPr lang="it-IT" sz="2000" dirty="0"/>
              <a:t>Le campane.</a:t>
            </a:r>
          </a:p>
        </p:txBody>
      </p:sp>
      <p:pic>
        <p:nvPicPr>
          <p:cNvPr id="8194" name="Picture 2" descr="Le campane">
            <a:extLst>
              <a:ext uri="{FF2B5EF4-FFF2-40B4-BE49-F238E27FC236}">
                <a16:creationId xmlns:a16="http://schemas.microsoft.com/office/drawing/2014/main" id="{24DEC4B4-44B4-7394-14AD-EC0421B208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1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52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Acrobat Document</vt:lpstr>
      <vt:lpstr>Venezia, Torcello  , chiesa di Santa Maria Assunta.</vt:lpstr>
      <vt:lpstr>Pianta della chiesa</vt:lpstr>
      <vt:lpstr>Il campanile</vt:lpstr>
      <vt:lpstr>La facciata</vt:lpstr>
      <vt:lpstr>Il campanile.</vt:lpstr>
      <vt:lpstr>Le caratteristiche imposte in pietra</vt:lpstr>
      <vt:lpstr>Gli interni. </vt:lpstr>
      <vt:lpstr>Basilica di Santa Maria Assunta, vista da nord. </vt:lpstr>
      <vt:lpstr>Le campane.</vt:lpstr>
      <vt:lpstr>La basilica  ed il campanile  visti dalla laguna</vt:lpstr>
      <vt:lpstr>Il mosaico dell’abside centrale.  Nel mezzo della conca d’oro  appare la Vergine col Bambino benedicente.   Nella zona inferiore sono disposti i dodici Apostoli. S Sopra l’arco trionfale è raffigurata l’Annunciazione.</vt:lpstr>
      <vt:lpstr>Nel catino dell’abside. Madonna Odigitria, Colei che conduce,   nell’atto di indicare, e precisamente il Bambino Gesù, che tiene in braccio, che tiene in mano una pergamena.  2.a metà del XII secolo.</vt:lpstr>
      <vt:lpstr>Mosaico della Vergine Odigitria   nel catino absidale</vt:lpstr>
      <vt:lpstr>Presentazione standard di PowerPoint</vt:lpstr>
      <vt:lpstr>Particolare di un mosaico rimosso dalla chiesa e ora esposto al museo del Louvre (XI sec.)</vt:lpstr>
      <vt:lpstr>Abside centrale. I sei Apostoli sul lato destro.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Venezia, Torcello  , chiesa di Santa Maria Assunta.</dc:title>
  <dc:creator>Secondo Brunelli</dc:creator>
  <cp:lastModifiedBy>Secondo Brunelli</cp:lastModifiedBy>
  <cp:revision>1</cp:revision>
  <dcterms:created xsi:type="dcterms:W3CDTF">2022-10-30T14:50:52Z</dcterms:created>
  <dcterms:modified xsi:type="dcterms:W3CDTF">2023-01-18T15:39:34Z</dcterms:modified>
</cp:coreProperties>
</file>