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87" r:id="rId3"/>
    <p:sldId id="307" r:id="rId4"/>
    <p:sldId id="305" r:id="rId5"/>
    <p:sldId id="306" r:id="rId6"/>
    <p:sldId id="288" r:id="rId7"/>
    <p:sldId id="308" r:id="rId8"/>
    <p:sldId id="309" r:id="rId9"/>
    <p:sldId id="333" r:id="rId10"/>
    <p:sldId id="280" r:id="rId11"/>
    <p:sldId id="293" r:id="rId12"/>
    <p:sldId id="276" r:id="rId13"/>
    <p:sldId id="337" r:id="rId14"/>
    <p:sldId id="330" r:id="rId15"/>
    <p:sldId id="282" r:id="rId16"/>
    <p:sldId id="310" r:id="rId17"/>
    <p:sldId id="331" r:id="rId18"/>
    <p:sldId id="289"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7" d="100"/>
          <a:sy n="77" d="100"/>
        </p:scale>
        <p:origin x="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031AF-CE71-496A-C478-5032B0177B8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12DB700-EC85-3AE5-9389-5571A9449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160C811-BFD7-7C71-4120-D61061B73999}"/>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5" name="Segnaposto piè di pagina 4">
            <a:extLst>
              <a:ext uri="{FF2B5EF4-FFF2-40B4-BE49-F238E27FC236}">
                <a16:creationId xmlns:a16="http://schemas.microsoft.com/office/drawing/2014/main" id="{AB73090A-7674-3FB0-27DB-3BA76DEE1A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BAFC52-79CE-166B-FEAB-87AE46B15175}"/>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9115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D2557-E7D5-D3BE-0A9B-BA9D6E642A5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30C6A0-AFE4-3A3A-25F4-4D756A2367B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22BB4B-CFB1-EF8E-B817-794FC7F9EB31}"/>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5" name="Segnaposto piè di pagina 4">
            <a:extLst>
              <a:ext uri="{FF2B5EF4-FFF2-40B4-BE49-F238E27FC236}">
                <a16:creationId xmlns:a16="http://schemas.microsoft.com/office/drawing/2014/main" id="{4688B446-AE08-F10A-4CB6-0C9401C246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2183A3-D3C5-6E75-7E5F-BF4FB772866B}"/>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266334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C5F240B-BB8B-8C47-571E-B95FF822DF5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EFD322-1232-4ECE-6922-2C5B368EFA0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B6A13C-6737-4D46-4463-D942862005ED}"/>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5" name="Segnaposto piè di pagina 4">
            <a:extLst>
              <a:ext uri="{FF2B5EF4-FFF2-40B4-BE49-F238E27FC236}">
                <a16:creationId xmlns:a16="http://schemas.microsoft.com/office/drawing/2014/main" id="{E79A7D31-F890-1E01-5D4C-0073042226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54586B-FB3A-AC75-54E0-4D619F3BB651}"/>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386742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90BACA-824E-DAD8-345E-FF001662FFA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865264-907C-EE82-30E5-C09096EE9FA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AE8ECC-F8FA-39C5-1A73-072C19F9B57E}"/>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5" name="Segnaposto piè di pagina 4">
            <a:extLst>
              <a:ext uri="{FF2B5EF4-FFF2-40B4-BE49-F238E27FC236}">
                <a16:creationId xmlns:a16="http://schemas.microsoft.com/office/drawing/2014/main" id="{1C21CC2E-4000-C756-F4E2-1E24A51601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E55D26-6D27-E172-1D91-AC822F494ACA}"/>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100350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76CC85-9990-E3C0-0E2D-C48238E8D3A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A731F18-FF4C-2121-DB5C-44FE2F7A1F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6E2E3CC-5147-AFB9-4FDF-987A57BF570D}"/>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5" name="Segnaposto piè di pagina 4">
            <a:extLst>
              <a:ext uri="{FF2B5EF4-FFF2-40B4-BE49-F238E27FC236}">
                <a16:creationId xmlns:a16="http://schemas.microsoft.com/office/drawing/2014/main" id="{AC858EEA-8300-607C-FF42-4E63089569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9769F6-0085-35D4-8158-AFCA1FA9F533}"/>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91442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B5BEE5-BDC1-2E03-0258-7BE54BF374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AEE831-7755-9F6A-21A3-0CD2D13D02C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3AEEB86-9968-457C-66D3-F91F2A14E4A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1ACDD6D-0547-6C0B-DA8B-462DB5FE3056}"/>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6" name="Segnaposto piè di pagina 5">
            <a:extLst>
              <a:ext uri="{FF2B5EF4-FFF2-40B4-BE49-F238E27FC236}">
                <a16:creationId xmlns:a16="http://schemas.microsoft.com/office/drawing/2014/main" id="{84CB592A-5A1A-FF34-B8E8-61E0768B5A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A1527D-33D5-95D2-30E9-E942A27480ED}"/>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179277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F3EAB-802E-73D5-E7AC-646CEC28993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1123D7-6589-7B4F-8DF3-67B65F7AC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E92843E-8B4B-3018-9983-C3337777A2E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367D3F2-7A66-73A0-B313-A7D14868B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6EA739F-024D-66BB-1121-30B85EFAFBB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BD8D850-E9F6-4F4D-E20A-6D7D4A5A8FD9}"/>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8" name="Segnaposto piè di pagina 7">
            <a:extLst>
              <a:ext uri="{FF2B5EF4-FFF2-40B4-BE49-F238E27FC236}">
                <a16:creationId xmlns:a16="http://schemas.microsoft.com/office/drawing/2014/main" id="{B7DA3677-390A-4F7E-1DEF-E3E774699F7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66B67FD-85EB-583D-C0C2-EA710DA83255}"/>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139833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DEC40-7BFD-B119-488C-AFF75FF4727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153BDC7-5365-8757-EBF2-A03F8FD8BA3E}"/>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4" name="Segnaposto piè di pagina 3">
            <a:extLst>
              <a:ext uri="{FF2B5EF4-FFF2-40B4-BE49-F238E27FC236}">
                <a16:creationId xmlns:a16="http://schemas.microsoft.com/office/drawing/2014/main" id="{1FBE2CB8-7A3E-8B85-981B-EF34EA9BD0F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5D95976-CBEF-D9B5-F3CC-4BA90659DDF9}"/>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94270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ED5EC76-5F0C-4760-7DDA-D4E7EF547336}"/>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3" name="Segnaposto piè di pagina 2">
            <a:extLst>
              <a:ext uri="{FF2B5EF4-FFF2-40B4-BE49-F238E27FC236}">
                <a16:creationId xmlns:a16="http://schemas.microsoft.com/office/drawing/2014/main" id="{D4F7090A-3BAC-3F46-617C-449F81980CB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E07F58A-875D-F445-F781-D9B497E2054F}"/>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62899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252773-DFD0-2C50-9383-A9C6FF1CB2A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85AEBB-7087-3D37-D4D9-5BB11E844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BC0A7C2-8BE2-F4BF-6A0E-BE3ACD35C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432AC2-2129-8382-3304-691088923B07}"/>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6" name="Segnaposto piè di pagina 5">
            <a:extLst>
              <a:ext uri="{FF2B5EF4-FFF2-40B4-BE49-F238E27FC236}">
                <a16:creationId xmlns:a16="http://schemas.microsoft.com/office/drawing/2014/main" id="{32B53106-E248-9D9A-7CA0-3082751786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39C7FFD-2D85-1A6E-F6EC-D12BD294563B}"/>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10429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792A98-6C96-AC50-CF9E-5D0D179176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EF41D4C-83E2-D416-88F3-1C251B152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48F65F7-90B9-0809-3215-BA5298E45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541F1C0-24D7-2C0C-CD9E-D09EC4CA0BC1}"/>
              </a:ext>
            </a:extLst>
          </p:cNvPr>
          <p:cNvSpPr>
            <a:spLocks noGrp="1"/>
          </p:cNvSpPr>
          <p:nvPr>
            <p:ph type="dt" sz="half" idx="10"/>
          </p:nvPr>
        </p:nvSpPr>
        <p:spPr/>
        <p:txBody>
          <a:bodyPr/>
          <a:lstStyle/>
          <a:p>
            <a:fld id="{E1E3D63D-4975-4DAF-BE5E-DA8FCA4A70D9}" type="datetimeFigureOut">
              <a:rPr lang="it-IT" smtClean="0"/>
              <a:t>18/01/2023</a:t>
            </a:fld>
            <a:endParaRPr lang="it-IT"/>
          </a:p>
        </p:txBody>
      </p:sp>
      <p:sp>
        <p:nvSpPr>
          <p:cNvPr id="6" name="Segnaposto piè di pagina 5">
            <a:extLst>
              <a:ext uri="{FF2B5EF4-FFF2-40B4-BE49-F238E27FC236}">
                <a16:creationId xmlns:a16="http://schemas.microsoft.com/office/drawing/2014/main" id="{1D5A74E1-1695-B4AC-323E-2A263519C7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0C9B15-14B8-AF2B-3349-C04D6F8099FC}"/>
              </a:ext>
            </a:extLst>
          </p:cNvPr>
          <p:cNvSpPr>
            <a:spLocks noGrp="1"/>
          </p:cNvSpPr>
          <p:nvPr>
            <p:ph type="sldNum" sz="quarter" idx="12"/>
          </p:nvPr>
        </p:nvSpPr>
        <p:spPr/>
        <p:txBody>
          <a:bodyPr/>
          <a:lstStyle/>
          <a:p>
            <a:fld id="{A4D41688-EC63-4C52-8058-73DE130C3736}" type="slidenum">
              <a:rPr lang="it-IT" smtClean="0"/>
              <a:t>‹N›</a:t>
            </a:fld>
            <a:endParaRPr lang="it-IT"/>
          </a:p>
        </p:txBody>
      </p:sp>
    </p:spTree>
    <p:extLst>
      <p:ext uri="{BB962C8B-B14F-4D97-AF65-F5344CB8AC3E}">
        <p14:creationId xmlns:p14="http://schemas.microsoft.com/office/powerpoint/2010/main" val="28060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C788204-7B85-88B0-7ECA-69376B32A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B3267BA-F85A-FB93-B5EE-AFD4353DFA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B648739-48DC-3C85-D514-1A70B3412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3D63D-4975-4DAF-BE5E-DA8FCA4A70D9}" type="datetimeFigureOut">
              <a:rPr lang="it-IT" smtClean="0"/>
              <a:t>18/01/2023</a:t>
            </a:fld>
            <a:endParaRPr lang="it-IT"/>
          </a:p>
        </p:txBody>
      </p:sp>
      <p:sp>
        <p:nvSpPr>
          <p:cNvPr id="5" name="Segnaposto piè di pagina 4">
            <a:extLst>
              <a:ext uri="{FF2B5EF4-FFF2-40B4-BE49-F238E27FC236}">
                <a16:creationId xmlns:a16="http://schemas.microsoft.com/office/drawing/2014/main" id="{ED597F07-E4C8-EE34-B9B9-60A2719C2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8E99355-101D-7A06-2FC6-B930AAA02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41688-EC63-4C52-8058-73DE130C3736}" type="slidenum">
              <a:rPr lang="it-IT" smtClean="0"/>
              <a:t>‹N›</a:t>
            </a:fld>
            <a:endParaRPr lang="it-IT"/>
          </a:p>
        </p:txBody>
      </p:sp>
    </p:spTree>
    <p:extLst>
      <p:ext uri="{BB962C8B-B14F-4D97-AF65-F5344CB8AC3E}">
        <p14:creationId xmlns:p14="http://schemas.microsoft.com/office/powerpoint/2010/main" val="125044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it.wikipedia.org/wiki/Giudizio_universa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E6670-B2E6-EBBE-F3B0-BB344FE6CDD0}"/>
              </a:ext>
            </a:extLst>
          </p:cNvPr>
          <p:cNvSpPr>
            <a:spLocks noGrp="1"/>
          </p:cNvSpPr>
          <p:nvPr>
            <p:ph type="title"/>
          </p:nvPr>
        </p:nvSpPr>
        <p:spPr>
          <a:xfrm>
            <a:off x="5499100" y="365125"/>
            <a:ext cx="5854700" cy="5565775"/>
          </a:xfrm>
        </p:spPr>
        <p:txBody>
          <a:bodyPr>
            <a:normAutofit/>
          </a:bodyPr>
          <a:lstStyle/>
          <a:p>
            <a:r>
              <a:rPr lang="it-IT" sz="2000" dirty="0"/>
              <a:t>Cappella laterale di destra del SS. Sacramento</a:t>
            </a:r>
            <a:br>
              <a:rPr lang="it-IT" sz="2000" dirty="0"/>
            </a:br>
            <a:r>
              <a:rPr lang="it-IT" sz="2000" dirty="0"/>
              <a:t>Nella zona inferiore raffigurati i quattro dottori della chiesa, San Gregorio, San Martino, Sant’Agostino e Sant’Ambrogio.</a:t>
            </a:r>
            <a:br>
              <a:rPr lang="it-IT" sz="2000" dirty="0"/>
            </a:br>
            <a:r>
              <a:rPr lang="it-IT" sz="2000" dirty="0"/>
              <a:t>Nella parte centrale il Salvatore benedicente in trono tra gli arcangeli Michele e Gabriele.</a:t>
            </a:r>
            <a:br>
              <a:rPr lang="it-IT" sz="2000" dirty="0"/>
            </a:br>
            <a:r>
              <a:rPr lang="it-IT" sz="2000" dirty="0"/>
              <a:t>Nella zona superiore quattro Angeli sorreggono il clipeo con il Mistico Agnello.</a:t>
            </a:r>
          </a:p>
        </p:txBody>
      </p:sp>
      <p:sp>
        <p:nvSpPr>
          <p:cNvPr id="3" name="Segnaposto contenuto 2">
            <a:extLst>
              <a:ext uri="{FF2B5EF4-FFF2-40B4-BE49-F238E27FC236}">
                <a16:creationId xmlns:a16="http://schemas.microsoft.com/office/drawing/2014/main" id="{B31C3256-9CC2-6E0F-5DF5-F9A550556BCA}"/>
              </a:ext>
            </a:extLst>
          </p:cNvPr>
          <p:cNvSpPr>
            <a:spLocks noGrp="1"/>
          </p:cNvSpPr>
          <p:nvPr>
            <p:ph idx="1"/>
          </p:nvPr>
        </p:nvSpPr>
        <p:spPr>
          <a:xfrm>
            <a:off x="5377912" y="1825625"/>
            <a:ext cx="5975888" cy="4351338"/>
          </a:xfrm>
        </p:spPr>
        <p:txBody>
          <a:bodyPr/>
          <a:lstStyle/>
          <a:p>
            <a:r>
              <a:rPr lang="it-IT" dirty="0"/>
              <a:t>       </a:t>
            </a:r>
          </a:p>
        </p:txBody>
      </p:sp>
      <p:graphicFrame>
        <p:nvGraphicFramePr>
          <p:cNvPr id="4" name="Oggetto 3">
            <a:extLst>
              <a:ext uri="{FF2B5EF4-FFF2-40B4-BE49-F238E27FC236}">
                <a16:creationId xmlns:a16="http://schemas.microsoft.com/office/drawing/2014/main" id="{0B0A38CC-530D-3C74-701B-9716CD890219}"/>
              </a:ext>
            </a:extLst>
          </p:cNvPr>
          <p:cNvGraphicFramePr>
            <a:graphicFrameLocks noChangeAspect="1"/>
          </p:cNvGraphicFramePr>
          <p:nvPr/>
        </p:nvGraphicFramePr>
        <p:xfrm>
          <a:off x="0" y="23812"/>
          <a:ext cx="5229510" cy="6834188"/>
        </p:xfrm>
        <a:graphic>
          <a:graphicData uri="http://schemas.openxmlformats.org/presentationml/2006/ole">
            <mc:AlternateContent xmlns:mc="http://schemas.openxmlformats.org/markup-compatibility/2006">
              <mc:Choice xmlns:v="urn:schemas-microsoft-com:vml" Requires="v">
                <p:oleObj name="Acrobat Document" r:id="rId2" imgW="2758086" imgH="3603968" progId="Acrobat.Document.DC">
                  <p:embed/>
                </p:oleObj>
              </mc:Choice>
              <mc:Fallback>
                <p:oleObj name="Acrobat Document" r:id="rId2" imgW="2758086" imgH="3603968" progId="Acrobat.Document.DC">
                  <p:embed/>
                  <p:pic>
                    <p:nvPicPr>
                      <p:cNvPr id="4" name="Oggetto 3">
                        <a:extLst>
                          <a:ext uri="{FF2B5EF4-FFF2-40B4-BE49-F238E27FC236}">
                            <a16:creationId xmlns:a16="http://schemas.microsoft.com/office/drawing/2014/main" id="{0B0A38CC-530D-3C74-701B-9716CD890219}"/>
                          </a:ext>
                        </a:extLst>
                      </p:cNvPr>
                      <p:cNvPicPr/>
                      <p:nvPr/>
                    </p:nvPicPr>
                    <p:blipFill>
                      <a:blip r:embed="rId3"/>
                      <a:stretch>
                        <a:fillRect/>
                      </a:stretch>
                    </p:blipFill>
                    <p:spPr>
                      <a:xfrm>
                        <a:off x="0" y="23812"/>
                        <a:ext cx="5229510" cy="6834188"/>
                      </a:xfrm>
                      <a:prstGeom prst="rect">
                        <a:avLst/>
                      </a:prstGeom>
                    </p:spPr>
                  </p:pic>
                </p:oleObj>
              </mc:Fallback>
            </mc:AlternateContent>
          </a:graphicData>
        </a:graphic>
      </p:graphicFrame>
    </p:spTree>
    <p:extLst>
      <p:ext uri="{BB962C8B-B14F-4D97-AF65-F5344CB8AC3E}">
        <p14:creationId xmlns:p14="http://schemas.microsoft.com/office/powerpoint/2010/main" val="128551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27774AF6-4EEC-86FB-2CE9-CE7970FF5CBB}"/>
              </a:ext>
            </a:extLst>
          </p:cNvPr>
          <p:cNvPicPr>
            <a:picLocks noGrp="1" noChangeAspect="1"/>
          </p:cNvPicPr>
          <p:nvPr>
            <p:ph idx="1"/>
          </p:nvPr>
        </p:nvPicPr>
        <p:blipFill>
          <a:blip r:embed="rId2"/>
          <a:stretch>
            <a:fillRect/>
          </a:stretch>
        </p:blipFill>
        <p:spPr>
          <a:xfrm>
            <a:off x="0" y="0"/>
            <a:ext cx="4173553" cy="6858000"/>
          </a:xfrm>
          <a:prstGeom prst="rect">
            <a:avLst/>
          </a:prstGeom>
        </p:spPr>
      </p:pic>
      <p:sp>
        <p:nvSpPr>
          <p:cNvPr id="5" name="Titolo 4">
            <a:extLst>
              <a:ext uri="{FF2B5EF4-FFF2-40B4-BE49-F238E27FC236}">
                <a16:creationId xmlns:a16="http://schemas.microsoft.com/office/drawing/2014/main" id="{40A1B572-85F4-14C4-A741-43962DE621B7}"/>
              </a:ext>
            </a:extLst>
          </p:cNvPr>
          <p:cNvSpPr>
            <a:spLocks noGrp="1"/>
          </p:cNvSpPr>
          <p:nvPr>
            <p:ph type="title"/>
          </p:nvPr>
        </p:nvSpPr>
        <p:spPr>
          <a:xfrm>
            <a:off x="4279900" y="365125"/>
            <a:ext cx="7073900" cy="1325563"/>
          </a:xfrm>
        </p:spPr>
        <p:txBody>
          <a:bodyPr>
            <a:normAutofit/>
          </a:bodyPr>
          <a:lstStyle/>
          <a:p>
            <a:r>
              <a:rPr lang="it-IT" sz="2000" dirty="0"/>
              <a:t>Controfacciata, sei registri, Il giudizio universale.</a:t>
            </a:r>
          </a:p>
        </p:txBody>
      </p:sp>
    </p:spTree>
    <p:extLst>
      <p:ext uri="{BB962C8B-B14F-4D97-AF65-F5344CB8AC3E}">
        <p14:creationId xmlns:p14="http://schemas.microsoft.com/office/powerpoint/2010/main" val="246475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5593C-F339-E93A-CF1C-F842227ADDC3}"/>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33E393F3-6299-4FAB-7B27-3AFCC696D54E}"/>
              </a:ext>
            </a:extLst>
          </p:cNvPr>
          <p:cNvPicPr>
            <a:picLocks noGrp="1" noChangeAspect="1"/>
          </p:cNvPicPr>
          <p:nvPr>
            <p:ph idx="1"/>
          </p:nvPr>
        </p:nvPicPr>
        <p:blipFill>
          <a:blip r:embed="rId2"/>
          <a:stretch>
            <a:fillRect/>
          </a:stretch>
        </p:blipFill>
        <p:spPr>
          <a:xfrm>
            <a:off x="-1" y="-23961"/>
            <a:ext cx="12234597" cy="6881961"/>
          </a:xfrm>
          <a:prstGeom prst="rect">
            <a:avLst/>
          </a:prstGeom>
        </p:spPr>
      </p:pic>
    </p:spTree>
    <p:extLst>
      <p:ext uri="{BB962C8B-B14F-4D97-AF65-F5344CB8AC3E}">
        <p14:creationId xmlns:p14="http://schemas.microsoft.com/office/powerpoint/2010/main" val="237434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F2419E-72E2-F4F8-97DC-9DCA2772B257}"/>
              </a:ext>
            </a:extLst>
          </p:cNvPr>
          <p:cNvSpPr>
            <a:spLocks noGrp="1"/>
          </p:cNvSpPr>
          <p:nvPr>
            <p:ph type="title"/>
          </p:nvPr>
        </p:nvSpPr>
        <p:spPr>
          <a:xfrm>
            <a:off x="9464842" y="365125"/>
            <a:ext cx="2638258" cy="1325563"/>
          </a:xfrm>
        </p:spPr>
        <p:txBody>
          <a:bodyPr>
            <a:normAutofit/>
          </a:bodyPr>
          <a:lstStyle/>
          <a:p>
            <a:r>
              <a:rPr lang="it-IT" sz="2000" dirty="0"/>
              <a:t>3.o, 4.o, 5.o registro </a:t>
            </a:r>
          </a:p>
        </p:txBody>
      </p:sp>
      <p:pic>
        <p:nvPicPr>
          <p:cNvPr id="4" name="Segnaposto contenuto 3">
            <a:extLst>
              <a:ext uri="{FF2B5EF4-FFF2-40B4-BE49-F238E27FC236}">
                <a16:creationId xmlns:a16="http://schemas.microsoft.com/office/drawing/2014/main" id="{534ABACA-6881-0300-4BA0-04A72E82DC62}"/>
              </a:ext>
            </a:extLst>
          </p:cNvPr>
          <p:cNvPicPr>
            <a:picLocks noGrp="1" noChangeAspect="1"/>
          </p:cNvPicPr>
          <p:nvPr>
            <p:ph idx="1"/>
          </p:nvPr>
        </p:nvPicPr>
        <p:blipFill>
          <a:blip r:embed="rId2"/>
          <a:stretch>
            <a:fillRect/>
          </a:stretch>
        </p:blipFill>
        <p:spPr>
          <a:xfrm>
            <a:off x="0" y="0"/>
            <a:ext cx="9464842" cy="6858000"/>
          </a:xfrm>
          <a:prstGeom prst="rect">
            <a:avLst/>
          </a:prstGeom>
        </p:spPr>
      </p:pic>
    </p:spTree>
    <p:extLst>
      <p:ext uri="{BB962C8B-B14F-4D97-AF65-F5344CB8AC3E}">
        <p14:creationId xmlns:p14="http://schemas.microsoft.com/office/powerpoint/2010/main" val="116761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9F64A-E9AC-9328-90F6-C0521426048C}"/>
              </a:ext>
            </a:extLst>
          </p:cNvPr>
          <p:cNvSpPr>
            <a:spLocks noGrp="1"/>
          </p:cNvSpPr>
          <p:nvPr>
            <p:ph type="title"/>
          </p:nvPr>
        </p:nvSpPr>
        <p:spPr>
          <a:xfrm>
            <a:off x="6400800" y="365125"/>
            <a:ext cx="4952999" cy="5324475"/>
          </a:xfrm>
        </p:spPr>
        <p:txBody>
          <a:bodyPr>
            <a:normAutofit/>
          </a:bodyPr>
          <a:lstStyle/>
          <a:p>
            <a:r>
              <a:rPr lang="it-IT" sz="2000" b="0" i="0" dirty="0">
                <a:solidFill>
                  <a:srgbClr val="202122"/>
                </a:solidFill>
                <a:effectLst/>
                <a:latin typeface="Arial" panose="020B0604020202020204" pitchFamily="34" charset="0"/>
              </a:rPr>
              <a:t>Mosaico del </a:t>
            </a:r>
            <a:r>
              <a:rPr lang="it-IT" sz="2000" b="0" i="0" u="none" strike="noStrike" dirty="0">
                <a:solidFill>
                  <a:srgbClr val="0645AD"/>
                </a:solidFill>
                <a:effectLst/>
                <a:latin typeface="Arial" panose="020B0604020202020204" pitchFamily="34" charset="0"/>
                <a:hlinkClick r:id="rId2" tooltip="Giudizio universale"/>
              </a:rPr>
              <a:t>Giudizio universale</a:t>
            </a:r>
            <a:r>
              <a:rPr lang="it-IT" sz="2000" b="0" i="0" dirty="0">
                <a:solidFill>
                  <a:srgbClr val="202122"/>
                </a:solidFill>
                <a:effectLst/>
                <a:latin typeface="Arial" panose="020B0604020202020204" pitchFamily="34" charset="0"/>
              </a:rPr>
              <a:t> sulla parete della facciata interna: dannati</a:t>
            </a:r>
            <a:br>
              <a:rPr lang="it-IT" sz="2000" b="0" i="0" dirty="0">
                <a:solidFill>
                  <a:srgbClr val="202122"/>
                </a:solidFill>
                <a:effectLst/>
                <a:latin typeface="Arial" panose="020B0604020202020204" pitchFamily="34" charset="0"/>
              </a:rPr>
            </a:br>
            <a:br>
              <a:rPr lang="it-IT" sz="2000" b="0" i="0" dirty="0">
                <a:solidFill>
                  <a:srgbClr val="202122"/>
                </a:solidFill>
                <a:effectLst/>
                <a:latin typeface="Arial" panose="020B0604020202020204" pitchFamily="34" charset="0"/>
              </a:rPr>
            </a:br>
            <a:r>
              <a:rPr lang="it-IT" sz="2000" b="0" i="0" dirty="0">
                <a:solidFill>
                  <a:srgbClr val="202122"/>
                </a:solidFill>
                <a:effectLst/>
                <a:latin typeface="Arial" panose="020B0604020202020204" pitchFamily="34" charset="0"/>
              </a:rPr>
              <a:t>6.0 registro.  Due diavoli, carichi delle bisacce contenenti i peccati dell’umanità, tentano di far pendere la bilancia dalla parte del male.</a:t>
            </a:r>
            <a:br>
              <a:rPr lang="it-IT" sz="2000" b="0" i="0" dirty="0">
                <a:solidFill>
                  <a:srgbClr val="202122"/>
                </a:solidFill>
                <a:effectLst/>
                <a:latin typeface="Arial" panose="020B0604020202020204" pitchFamily="34" charset="0"/>
              </a:rPr>
            </a:br>
            <a:br>
              <a:rPr lang="it-IT" sz="2000" b="0" i="0" dirty="0">
                <a:solidFill>
                  <a:srgbClr val="202122"/>
                </a:solidFill>
                <a:effectLst/>
                <a:latin typeface="Arial" panose="020B0604020202020204" pitchFamily="34" charset="0"/>
              </a:rPr>
            </a:br>
            <a:r>
              <a:rPr lang="it-IT" sz="2000" b="0" i="0" dirty="0">
                <a:solidFill>
                  <a:srgbClr val="202122"/>
                </a:solidFill>
                <a:effectLst/>
                <a:latin typeface="Arial" panose="020B0604020202020204" pitchFamily="34" charset="0"/>
              </a:rPr>
              <a:t>Negli scomparti , l’inferno con la raffigurazione dei sette peccati capitali.</a:t>
            </a:r>
            <a:endParaRPr lang="it-IT" sz="2000" dirty="0"/>
          </a:p>
        </p:txBody>
      </p:sp>
      <p:pic>
        <p:nvPicPr>
          <p:cNvPr id="1026" name="Picture 2">
            <a:extLst>
              <a:ext uri="{FF2B5EF4-FFF2-40B4-BE49-F238E27FC236}">
                <a16:creationId xmlns:a16="http://schemas.microsoft.com/office/drawing/2014/main" id="{0179493F-AF31-C2ED-CC72-3D19A7BCED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62204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2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01E61E-D439-1320-E7D7-AF3CEC1C3F9A}"/>
              </a:ext>
            </a:extLst>
          </p:cNvPr>
          <p:cNvSpPr>
            <a:spLocks noGrp="1"/>
          </p:cNvSpPr>
          <p:nvPr>
            <p:ph type="title"/>
          </p:nvPr>
        </p:nvSpPr>
        <p:spPr/>
        <p:txBody>
          <a:bodyPr/>
          <a:lstStyle/>
          <a:p>
            <a:pPr algn="ctr"/>
            <a:r>
              <a:rPr lang="it-IT" b="1" dirty="0"/>
              <a:t>PRIMO REGISRO</a:t>
            </a:r>
          </a:p>
        </p:txBody>
      </p:sp>
      <p:sp>
        <p:nvSpPr>
          <p:cNvPr id="3" name="Segnaposto contenuto 2">
            <a:extLst>
              <a:ext uri="{FF2B5EF4-FFF2-40B4-BE49-F238E27FC236}">
                <a16:creationId xmlns:a16="http://schemas.microsoft.com/office/drawing/2014/main" id="{5D4E40CD-BF80-8395-D0B6-F0F1C1C86C5C}"/>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400107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25543A-CBCA-5F92-569A-DC45C7EBC503}"/>
              </a:ext>
            </a:extLst>
          </p:cNvPr>
          <p:cNvSpPr>
            <a:spLocks noGrp="1"/>
          </p:cNvSpPr>
          <p:nvPr>
            <p:ph type="title"/>
          </p:nvPr>
        </p:nvSpPr>
        <p:spPr>
          <a:xfrm>
            <a:off x="0" y="6083300"/>
            <a:ext cx="12192000" cy="774700"/>
          </a:xfrm>
        </p:spPr>
        <p:txBody>
          <a:bodyPr>
            <a:normAutofit/>
          </a:bodyPr>
          <a:lstStyle/>
          <a:p>
            <a:r>
              <a:rPr lang="it-IT" sz="2000" dirty="0"/>
              <a:t>1.o registro. Nel timpano, Cristo crocefisso con la Madonna e San Giovanni. </a:t>
            </a:r>
          </a:p>
        </p:txBody>
      </p:sp>
      <p:pic>
        <p:nvPicPr>
          <p:cNvPr id="4" name="Segnaposto contenuto 3">
            <a:extLst>
              <a:ext uri="{FF2B5EF4-FFF2-40B4-BE49-F238E27FC236}">
                <a16:creationId xmlns:a16="http://schemas.microsoft.com/office/drawing/2014/main" id="{E50A6B5C-38E1-E01C-D433-5AF960D536DA}"/>
              </a:ext>
            </a:extLst>
          </p:cNvPr>
          <p:cNvPicPr>
            <a:picLocks noGrp="1" noChangeAspect="1"/>
          </p:cNvPicPr>
          <p:nvPr>
            <p:ph idx="1"/>
          </p:nvPr>
        </p:nvPicPr>
        <p:blipFill>
          <a:blip r:embed="rId2"/>
          <a:stretch>
            <a:fillRect/>
          </a:stretch>
        </p:blipFill>
        <p:spPr>
          <a:xfrm>
            <a:off x="0" y="0"/>
            <a:ext cx="12192000" cy="4064000"/>
          </a:xfrm>
          <a:prstGeom prst="rect">
            <a:avLst/>
          </a:prstGeom>
        </p:spPr>
      </p:pic>
    </p:spTree>
    <p:extLst>
      <p:ext uri="{BB962C8B-B14F-4D97-AF65-F5344CB8AC3E}">
        <p14:creationId xmlns:p14="http://schemas.microsoft.com/office/powerpoint/2010/main" val="348792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C89A9F-5D02-5A4A-54BC-7DC0B058B11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C9D9E5E-8659-643E-F062-393A24A40EDC}"/>
              </a:ext>
            </a:extLst>
          </p:cNvPr>
          <p:cNvSpPr>
            <a:spLocks noGrp="1"/>
          </p:cNvSpPr>
          <p:nvPr>
            <p:ph idx="1"/>
          </p:nvPr>
        </p:nvSpPr>
        <p:spPr>
          <a:xfrm>
            <a:off x="9859136" y="1825625"/>
            <a:ext cx="2332863" cy="4351338"/>
          </a:xfrm>
        </p:spPr>
        <p:txBody>
          <a:bodyPr>
            <a:normAutofit/>
          </a:bodyPr>
          <a:lstStyle/>
          <a:p>
            <a:endParaRPr lang="it-IT" sz="2000" dirty="0"/>
          </a:p>
        </p:txBody>
      </p:sp>
      <p:graphicFrame>
        <p:nvGraphicFramePr>
          <p:cNvPr id="4" name="Oggetto 3">
            <a:extLst>
              <a:ext uri="{FF2B5EF4-FFF2-40B4-BE49-F238E27FC236}">
                <a16:creationId xmlns:a16="http://schemas.microsoft.com/office/drawing/2014/main" id="{FF1F1409-6D56-0CCE-4772-D9B0A34185CF}"/>
              </a:ext>
            </a:extLst>
          </p:cNvPr>
          <p:cNvGraphicFramePr>
            <a:graphicFrameLocks noChangeAspect="1"/>
          </p:cNvGraphicFramePr>
          <p:nvPr/>
        </p:nvGraphicFramePr>
        <p:xfrm>
          <a:off x="1348353" y="0"/>
          <a:ext cx="9859137" cy="7023100"/>
        </p:xfrm>
        <a:graphic>
          <a:graphicData uri="http://schemas.openxmlformats.org/presentationml/2006/ole">
            <mc:AlternateContent xmlns:mc="http://schemas.openxmlformats.org/markup-compatibility/2006">
              <mc:Choice xmlns:v="urn:schemas-microsoft-com:vml" Requires="v">
                <p:oleObj name="Acrobat Document" r:id="rId2" imgW="2804018" imgH="1996424" progId="Acrobat.Document.DC">
                  <p:embed/>
                </p:oleObj>
              </mc:Choice>
              <mc:Fallback>
                <p:oleObj name="Acrobat Document" r:id="rId2" imgW="2804018" imgH="1996424" progId="Acrobat.Document.DC">
                  <p:embed/>
                  <p:pic>
                    <p:nvPicPr>
                      <p:cNvPr id="4" name="Oggetto 3">
                        <a:extLst>
                          <a:ext uri="{FF2B5EF4-FFF2-40B4-BE49-F238E27FC236}">
                            <a16:creationId xmlns:a16="http://schemas.microsoft.com/office/drawing/2014/main" id="{FF1F1409-6D56-0CCE-4772-D9B0A34185CF}"/>
                          </a:ext>
                        </a:extLst>
                      </p:cNvPr>
                      <p:cNvPicPr/>
                      <p:nvPr/>
                    </p:nvPicPr>
                    <p:blipFill>
                      <a:blip r:embed="rId3"/>
                      <a:stretch>
                        <a:fillRect/>
                      </a:stretch>
                    </p:blipFill>
                    <p:spPr>
                      <a:xfrm>
                        <a:off x="1348353" y="0"/>
                        <a:ext cx="9859137" cy="7023100"/>
                      </a:xfrm>
                      <a:prstGeom prst="rect">
                        <a:avLst/>
                      </a:prstGeom>
                    </p:spPr>
                  </p:pic>
                </p:oleObj>
              </mc:Fallback>
            </mc:AlternateContent>
          </a:graphicData>
        </a:graphic>
      </p:graphicFrame>
    </p:spTree>
    <p:extLst>
      <p:ext uri="{BB962C8B-B14F-4D97-AF65-F5344CB8AC3E}">
        <p14:creationId xmlns:p14="http://schemas.microsoft.com/office/powerpoint/2010/main" val="76427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FE46BA-63C9-4F27-9E64-029A191C8FB8}"/>
              </a:ext>
            </a:extLst>
          </p:cNvPr>
          <p:cNvSpPr>
            <a:spLocks noGrp="1"/>
          </p:cNvSpPr>
          <p:nvPr>
            <p:ph type="title"/>
          </p:nvPr>
        </p:nvSpPr>
        <p:spPr/>
        <p:txBody>
          <a:bodyPr/>
          <a:lstStyle/>
          <a:p>
            <a:pPr algn="ctr"/>
            <a:r>
              <a:rPr lang="it-IT" b="1" dirty="0"/>
              <a:t>SECONDO REGISTRO</a:t>
            </a:r>
          </a:p>
        </p:txBody>
      </p:sp>
      <p:sp>
        <p:nvSpPr>
          <p:cNvPr id="3" name="Segnaposto contenuto 2">
            <a:extLst>
              <a:ext uri="{FF2B5EF4-FFF2-40B4-BE49-F238E27FC236}">
                <a16:creationId xmlns:a16="http://schemas.microsoft.com/office/drawing/2014/main" id="{CAF3922D-6BC2-2485-A941-B564C5658979}"/>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24509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E849A995-D14A-B54B-B14A-F09448DDA38C}"/>
              </a:ext>
            </a:extLst>
          </p:cNvPr>
          <p:cNvPicPr>
            <a:picLocks noGrp="1" noChangeAspect="1"/>
          </p:cNvPicPr>
          <p:nvPr>
            <p:ph idx="1"/>
          </p:nvPr>
        </p:nvPicPr>
        <p:blipFill>
          <a:blip r:embed="rId2"/>
          <a:stretch>
            <a:fillRect/>
          </a:stretch>
        </p:blipFill>
        <p:spPr>
          <a:xfrm>
            <a:off x="0" y="-1"/>
            <a:ext cx="12233074" cy="5903733"/>
          </a:xfrm>
          <a:prstGeom prst="rect">
            <a:avLst/>
          </a:prstGeom>
        </p:spPr>
      </p:pic>
      <p:sp>
        <p:nvSpPr>
          <p:cNvPr id="5" name="Titolo 4">
            <a:extLst>
              <a:ext uri="{FF2B5EF4-FFF2-40B4-BE49-F238E27FC236}">
                <a16:creationId xmlns:a16="http://schemas.microsoft.com/office/drawing/2014/main" id="{0CBA8C27-C168-6CFB-8D36-76F5E8CFEEEE}"/>
              </a:ext>
            </a:extLst>
          </p:cNvPr>
          <p:cNvSpPr>
            <a:spLocks noGrp="1"/>
          </p:cNvSpPr>
          <p:nvPr>
            <p:ph type="title"/>
          </p:nvPr>
        </p:nvSpPr>
        <p:spPr>
          <a:xfrm>
            <a:off x="101600" y="5981700"/>
            <a:ext cx="12090400" cy="876300"/>
          </a:xfrm>
        </p:spPr>
        <p:txBody>
          <a:bodyPr>
            <a:normAutofit fontScale="90000"/>
          </a:bodyPr>
          <a:lstStyle/>
          <a:p>
            <a:r>
              <a:rPr lang="it-IT" sz="2000" dirty="0"/>
              <a:t> Cristo infrange le por   te dell’inferno e risuscita i progenitori Adamo ed Eva, Salomone e Davide. Gli è al fianco Giovanni Battista , seguito dai </a:t>
            </a:r>
            <a:r>
              <a:rPr lang="it-IT" sz="2000" dirty="0" err="1"/>
              <a:t>patriarchi.Al</a:t>
            </a:r>
            <a:r>
              <a:rPr lang="it-IT" sz="2000" dirty="0"/>
              <a:t> lati </a:t>
            </a:r>
            <a:r>
              <a:rPr lang="it-IT" sz="2000" dirty="0" err="1"/>
              <a:t>fli</a:t>
            </a:r>
            <a:r>
              <a:rPr lang="it-IT" sz="2000" dirty="0"/>
              <a:t> arcangeli Michele (a sinistra) e Gabriele ( a destra). Sotto i piedi del Cristo Lucifero sconfitto.</a:t>
            </a:r>
          </a:p>
        </p:txBody>
      </p:sp>
    </p:spTree>
    <p:extLst>
      <p:ext uri="{BB962C8B-B14F-4D97-AF65-F5344CB8AC3E}">
        <p14:creationId xmlns:p14="http://schemas.microsoft.com/office/powerpoint/2010/main" val="193888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1BD4B-EE2C-3AB5-6CBC-F145A019AF97}"/>
              </a:ext>
            </a:extLst>
          </p:cNvPr>
          <p:cNvSpPr>
            <a:spLocks noGrp="1"/>
          </p:cNvSpPr>
          <p:nvPr>
            <p:ph type="title"/>
          </p:nvPr>
        </p:nvSpPr>
        <p:spPr>
          <a:xfrm>
            <a:off x="5956300" y="365125"/>
            <a:ext cx="5397500" cy="1325563"/>
          </a:xfrm>
        </p:spPr>
        <p:txBody>
          <a:bodyPr>
            <a:normAutofit/>
          </a:bodyPr>
          <a:lstStyle/>
          <a:p>
            <a:r>
              <a:rPr lang="it-IT" sz="2000" dirty="0"/>
              <a:t>Nel </a:t>
            </a:r>
            <a:r>
              <a:rPr lang="it-IT" sz="2000" dirty="0" err="1"/>
              <a:t>Diakonikon</a:t>
            </a:r>
            <a:r>
              <a:rPr lang="it-IT" sz="2000" dirty="0"/>
              <a:t>, Cristo pantocrator in trono tra gli arcangeli Michele e Gabriele.</a:t>
            </a:r>
            <a:br>
              <a:rPr lang="it-IT" sz="2000" dirty="0"/>
            </a:br>
            <a:r>
              <a:rPr lang="it-IT" sz="2000" dirty="0"/>
              <a:t>In basso 4 Dottori della chiesa: Ambrogio, Agostino, Martino di Tours, Gregorio Taumaturgo</a:t>
            </a:r>
          </a:p>
        </p:txBody>
      </p:sp>
      <p:pic>
        <p:nvPicPr>
          <p:cNvPr id="1026" name="Picture 2" descr="Bisanzio: La basilica di S.Maria dell'Assunta, Torcello ...">
            <a:extLst>
              <a:ext uri="{FF2B5EF4-FFF2-40B4-BE49-F238E27FC236}">
                <a16:creationId xmlns:a16="http://schemas.microsoft.com/office/drawing/2014/main" id="{9810EDFB-E496-219C-78B4-07C19D22E7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8604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9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9E633-E034-FCF2-A645-C69FAE0A0B6B}"/>
              </a:ext>
            </a:extLst>
          </p:cNvPr>
          <p:cNvSpPr>
            <a:spLocks noGrp="1"/>
          </p:cNvSpPr>
          <p:nvPr>
            <p:ph type="title"/>
          </p:nvPr>
        </p:nvSpPr>
        <p:spPr>
          <a:xfrm>
            <a:off x="5588000" y="365125"/>
            <a:ext cx="6324600" cy="1325563"/>
          </a:xfrm>
        </p:spPr>
        <p:txBody>
          <a:bodyPr>
            <a:normAutofit/>
          </a:bodyPr>
          <a:lstStyle/>
          <a:p>
            <a:r>
              <a:rPr lang="it-IT" sz="2000" dirty="0"/>
              <a:t>Cappella del SS. Sacramento, il Salvatore, benedicente in trono.</a:t>
            </a:r>
          </a:p>
        </p:txBody>
      </p:sp>
      <p:sp>
        <p:nvSpPr>
          <p:cNvPr id="3" name="Segnaposto contenuto 2">
            <a:extLst>
              <a:ext uri="{FF2B5EF4-FFF2-40B4-BE49-F238E27FC236}">
                <a16:creationId xmlns:a16="http://schemas.microsoft.com/office/drawing/2014/main" id="{44A473C1-C647-9664-A1DD-F6DE2E02B8FA}"/>
              </a:ext>
            </a:extLst>
          </p:cNvPr>
          <p:cNvSpPr>
            <a:spLocks noGrp="1"/>
          </p:cNvSpPr>
          <p:nvPr>
            <p:ph idx="1"/>
          </p:nvPr>
        </p:nvSpPr>
        <p:spPr/>
        <p:txBody>
          <a:bodyPr/>
          <a:lstStyle/>
          <a:p>
            <a:endParaRPr lang="it-IT"/>
          </a:p>
        </p:txBody>
      </p:sp>
      <p:graphicFrame>
        <p:nvGraphicFramePr>
          <p:cNvPr id="4" name="Oggetto 3">
            <a:extLst>
              <a:ext uri="{FF2B5EF4-FFF2-40B4-BE49-F238E27FC236}">
                <a16:creationId xmlns:a16="http://schemas.microsoft.com/office/drawing/2014/main" id="{04FF0735-9641-FBB4-0E1E-4CE423A7714F}"/>
              </a:ext>
            </a:extLst>
          </p:cNvPr>
          <p:cNvGraphicFramePr>
            <a:graphicFrameLocks noChangeAspect="1"/>
          </p:cNvGraphicFramePr>
          <p:nvPr/>
        </p:nvGraphicFramePr>
        <p:xfrm>
          <a:off x="0" y="0"/>
          <a:ext cx="5457270" cy="6858000"/>
        </p:xfrm>
        <a:graphic>
          <a:graphicData uri="http://schemas.openxmlformats.org/presentationml/2006/ole">
            <mc:AlternateContent xmlns:mc="http://schemas.openxmlformats.org/markup-compatibility/2006">
              <mc:Choice xmlns:v="urn:schemas-microsoft-com:vml" Requires="v">
                <p:oleObj name="Acrobat Document" r:id="rId2" imgW="2796363" imgH="3512717" progId="Acrobat.Document.DC">
                  <p:embed/>
                </p:oleObj>
              </mc:Choice>
              <mc:Fallback>
                <p:oleObj name="Acrobat Document" r:id="rId2" imgW="2796363" imgH="3512717" progId="Acrobat.Document.DC">
                  <p:embed/>
                  <p:pic>
                    <p:nvPicPr>
                      <p:cNvPr id="4" name="Oggetto 3">
                        <a:extLst>
                          <a:ext uri="{FF2B5EF4-FFF2-40B4-BE49-F238E27FC236}">
                            <a16:creationId xmlns:a16="http://schemas.microsoft.com/office/drawing/2014/main" id="{04FF0735-9641-FBB4-0E1E-4CE423A7714F}"/>
                          </a:ext>
                        </a:extLst>
                      </p:cNvPr>
                      <p:cNvPicPr/>
                      <p:nvPr/>
                    </p:nvPicPr>
                    <p:blipFill>
                      <a:blip r:embed="rId3"/>
                      <a:stretch>
                        <a:fillRect/>
                      </a:stretch>
                    </p:blipFill>
                    <p:spPr>
                      <a:xfrm>
                        <a:off x="0" y="0"/>
                        <a:ext cx="5457270" cy="6858000"/>
                      </a:xfrm>
                      <a:prstGeom prst="rect">
                        <a:avLst/>
                      </a:prstGeom>
                    </p:spPr>
                  </p:pic>
                </p:oleObj>
              </mc:Fallback>
            </mc:AlternateContent>
          </a:graphicData>
        </a:graphic>
      </p:graphicFrame>
    </p:spTree>
    <p:extLst>
      <p:ext uri="{BB962C8B-B14F-4D97-AF65-F5344CB8AC3E}">
        <p14:creationId xmlns:p14="http://schemas.microsoft.com/office/powerpoint/2010/main" val="45560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F0A26-0BC4-9B32-5DBC-78711FDA2DEE}"/>
              </a:ext>
            </a:extLst>
          </p:cNvPr>
          <p:cNvSpPr>
            <a:spLocks noGrp="1"/>
          </p:cNvSpPr>
          <p:nvPr>
            <p:ph type="title"/>
          </p:nvPr>
        </p:nvSpPr>
        <p:spPr>
          <a:xfrm>
            <a:off x="4419600" y="365125"/>
            <a:ext cx="6934200" cy="1325563"/>
          </a:xfrm>
        </p:spPr>
        <p:txBody>
          <a:bodyPr>
            <a:normAutofit/>
          </a:bodyPr>
          <a:lstStyle/>
          <a:p>
            <a:r>
              <a:rPr lang="it-IT" sz="2000" dirty="0"/>
              <a:t>Abside del SS. Sacramento. San Martino, benedicente, uno dei quattro dottori della chiesa.</a:t>
            </a:r>
          </a:p>
        </p:txBody>
      </p:sp>
      <p:sp>
        <p:nvSpPr>
          <p:cNvPr id="3" name="Segnaposto contenuto 2">
            <a:extLst>
              <a:ext uri="{FF2B5EF4-FFF2-40B4-BE49-F238E27FC236}">
                <a16:creationId xmlns:a16="http://schemas.microsoft.com/office/drawing/2014/main" id="{B031DFBA-5D15-AA65-D7DB-E061643F4E54}"/>
              </a:ext>
            </a:extLst>
          </p:cNvPr>
          <p:cNvSpPr>
            <a:spLocks noGrp="1"/>
          </p:cNvSpPr>
          <p:nvPr>
            <p:ph idx="1"/>
          </p:nvPr>
        </p:nvSpPr>
        <p:spPr/>
        <p:txBody>
          <a:bodyPr/>
          <a:lstStyle/>
          <a:p>
            <a:endParaRPr lang="it-IT"/>
          </a:p>
        </p:txBody>
      </p:sp>
      <p:graphicFrame>
        <p:nvGraphicFramePr>
          <p:cNvPr id="4" name="Oggetto 3">
            <a:extLst>
              <a:ext uri="{FF2B5EF4-FFF2-40B4-BE49-F238E27FC236}">
                <a16:creationId xmlns:a16="http://schemas.microsoft.com/office/drawing/2014/main" id="{C5BB3083-59B2-0456-F00D-4EB8E7730C2A}"/>
              </a:ext>
            </a:extLst>
          </p:cNvPr>
          <p:cNvGraphicFramePr>
            <a:graphicFrameLocks noChangeAspect="1"/>
          </p:cNvGraphicFramePr>
          <p:nvPr/>
        </p:nvGraphicFramePr>
        <p:xfrm>
          <a:off x="0" y="0"/>
          <a:ext cx="4272034" cy="6858000"/>
        </p:xfrm>
        <a:graphic>
          <a:graphicData uri="http://schemas.openxmlformats.org/presentationml/2006/ole">
            <mc:AlternateContent xmlns:mc="http://schemas.openxmlformats.org/markup-compatibility/2006">
              <mc:Choice xmlns:v="urn:schemas-microsoft-com:vml" Requires="v">
                <p:oleObj name="Acrobat Document" r:id="rId2" imgW="1371600" imgH="2201951" progId="Acrobat.Document.DC">
                  <p:embed/>
                </p:oleObj>
              </mc:Choice>
              <mc:Fallback>
                <p:oleObj name="Acrobat Document" r:id="rId2" imgW="1371600" imgH="2201951" progId="Acrobat.Document.DC">
                  <p:embed/>
                  <p:pic>
                    <p:nvPicPr>
                      <p:cNvPr id="4" name="Oggetto 3">
                        <a:extLst>
                          <a:ext uri="{FF2B5EF4-FFF2-40B4-BE49-F238E27FC236}">
                            <a16:creationId xmlns:a16="http://schemas.microsoft.com/office/drawing/2014/main" id="{C5BB3083-59B2-0456-F00D-4EB8E7730C2A}"/>
                          </a:ext>
                        </a:extLst>
                      </p:cNvPr>
                      <p:cNvPicPr/>
                      <p:nvPr/>
                    </p:nvPicPr>
                    <p:blipFill>
                      <a:blip r:embed="rId3"/>
                      <a:stretch>
                        <a:fillRect/>
                      </a:stretch>
                    </p:blipFill>
                    <p:spPr>
                      <a:xfrm>
                        <a:off x="0" y="0"/>
                        <a:ext cx="4272034" cy="6858000"/>
                      </a:xfrm>
                      <a:prstGeom prst="rect">
                        <a:avLst/>
                      </a:prstGeom>
                    </p:spPr>
                  </p:pic>
                </p:oleObj>
              </mc:Fallback>
            </mc:AlternateContent>
          </a:graphicData>
        </a:graphic>
      </p:graphicFrame>
    </p:spTree>
    <p:extLst>
      <p:ext uri="{BB962C8B-B14F-4D97-AF65-F5344CB8AC3E}">
        <p14:creationId xmlns:p14="http://schemas.microsoft.com/office/powerpoint/2010/main" val="267941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24D247-96AA-5E37-FE42-049CB696020A}"/>
              </a:ext>
            </a:extLst>
          </p:cNvPr>
          <p:cNvSpPr>
            <a:spLocks noGrp="1"/>
          </p:cNvSpPr>
          <p:nvPr>
            <p:ph type="title"/>
          </p:nvPr>
        </p:nvSpPr>
        <p:spPr>
          <a:xfrm>
            <a:off x="4076700" y="365125"/>
            <a:ext cx="7277100" cy="1325563"/>
          </a:xfrm>
        </p:spPr>
        <p:txBody>
          <a:bodyPr>
            <a:normAutofit/>
          </a:bodyPr>
          <a:lstStyle/>
          <a:p>
            <a:r>
              <a:rPr lang="it-IT" sz="2000" dirty="0"/>
              <a:t>Abside </a:t>
            </a:r>
            <a:r>
              <a:rPr lang="it-IT" sz="2000" dirty="0" err="1"/>
              <a:t>dell</a:t>
            </a:r>
            <a:r>
              <a:rPr lang="it-IT" sz="2000" dirty="0"/>
              <a:t> SS. Sacramento, Sant’Ambrogio, mosaico in gran parte rifatto su antico schema, nel XII secolo.</a:t>
            </a:r>
          </a:p>
        </p:txBody>
      </p:sp>
      <p:sp>
        <p:nvSpPr>
          <p:cNvPr id="3" name="Segnaposto contenuto 2">
            <a:extLst>
              <a:ext uri="{FF2B5EF4-FFF2-40B4-BE49-F238E27FC236}">
                <a16:creationId xmlns:a16="http://schemas.microsoft.com/office/drawing/2014/main" id="{64A62BC4-0B82-EEC2-203B-124FDDB5DE43}"/>
              </a:ext>
            </a:extLst>
          </p:cNvPr>
          <p:cNvSpPr>
            <a:spLocks noGrp="1"/>
          </p:cNvSpPr>
          <p:nvPr>
            <p:ph idx="1"/>
          </p:nvPr>
        </p:nvSpPr>
        <p:spPr/>
        <p:txBody>
          <a:bodyPr/>
          <a:lstStyle/>
          <a:p>
            <a:endParaRPr lang="it-IT"/>
          </a:p>
        </p:txBody>
      </p:sp>
      <p:graphicFrame>
        <p:nvGraphicFramePr>
          <p:cNvPr id="4" name="Oggetto 3">
            <a:extLst>
              <a:ext uri="{FF2B5EF4-FFF2-40B4-BE49-F238E27FC236}">
                <a16:creationId xmlns:a16="http://schemas.microsoft.com/office/drawing/2014/main" id="{0798675A-287B-AF0A-CC07-2DF9C66FABF0}"/>
              </a:ext>
            </a:extLst>
          </p:cNvPr>
          <p:cNvGraphicFramePr>
            <a:graphicFrameLocks noChangeAspect="1"/>
          </p:cNvGraphicFramePr>
          <p:nvPr/>
        </p:nvGraphicFramePr>
        <p:xfrm>
          <a:off x="0" y="0"/>
          <a:ext cx="3783724" cy="6858000"/>
        </p:xfrm>
        <a:graphic>
          <a:graphicData uri="http://schemas.openxmlformats.org/presentationml/2006/ole">
            <mc:AlternateContent xmlns:mc="http://schemas.openxmlformats.org/markup-compatibility/2006">
              <mc:Choice xmlns:v="urn:schemas-microsoft-com:vml" Requires="v">
                <p:oleObj name="Acrobat Document" r:id="rId2" imgW="1218916" imgH="2209626" progId="Acrobat.Document.DC">
                  <p:embed/>
                </p:oleObj>
              </mc:Choice>
              <mc:Fallback>
                <p:oleObj name="Acrobat Document" r:id="rId2" imgW="1218916" imgH="2209626" progId="Acrobat.Document.DC">
                  <p:embed/>
                  <p:pic>
                    <p:nvPicPr>
                      <p:cNvPr id="4" name="Oggetto 3">
                        <a:extLst>
                          <a:ext uri="{FF2B5EF4-FFF2-40B4-BE49-F238E27FC236}">
                            <a16:creationId xmlns:a16="http://schemas.microsoft.com/office/drawing/2014/main" id="{0798675A-287B-AF0A-CC07-2DF9C66FABF0}"/>
                          </a:ext>
                        </a:extLst>
                      </p:cNvPr>
                      <p:cNvPicPr/>
                      <p:nvPr/>
                    </p:nvPicPr>
                    <p:blipFill>
                      <a:blip r:embed="rId3"/>
                      <a:stretch>
                        <a:fillRect/>
                      </a:stretch>
                    </p:blipFill>
                    <p:spPr>
                      <a:xfrm>
                        <a:off x="0" y="0"/>
                        <a:ext cx="3783724" cy="6858000"/>
                      </a:xfrm>
                      <a:prstGeom prst="rect">
                        <a:avLst/>
                      </a:prstGeom>
                    </p:spPr>
                  </p:pic>
                </p:oleObj>
              </mc:Fallback>
            </mc:AlternateContent>
          </a:graphicData>
        </a:graphic>
      </p:graphicFrame>
    </p:spTree>
    <p:extLst>
      <p:ext uri="{BB962C8B-B14F-4D97-AF65-F5344CB8AC3E}">
        <p14:creationId xmlns:p14="http://schemas.microsoft.com/office/powerpoint/2010/main" val="168341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95FD2E-9386-9575-DB0C-764BAB07C339}"/>
              </a:ext>
            </a:extLst>
          </p:cNvPr>
          <p:cNvSpPr>
            <a:spLocks noGrp="1"/>
          </p:cNvSpPr>
          <p:nvPr>
            <p:ph type="title"/>
          </p:nvPr>
        </p:nvSpPr>
        <p:spPr>
          <a:xfrm>
            <a:off x="9428648" y="365125"/>
            <a:ext cx="2661751" cy="6048375"/>
          </a:xfrm>
        </p:spPr>
        <p:txBody>
          <a:bodyPr>
            <a:normAutofit/>
          </a:bodyPr>
          <a:lstStyle/>
          <a:p>
            <a:r>
              <a:rPr lang="it-IT" sz="2000" b="0" i="0" dirty="0">
                <a:solidFill>
                  <a:srgbClr val="222222"/>
                </a:solidFill>
                <a:effectLst/>
                <a:latin typeface="Arial" panose="020B0604020202020204" pitchFamily="34" charset="0"/>
              </a:rPr>
              <a:t>La volta a crociera, decorata con un motivo di ascendenza ravennate: l'</a:t>
            </a:r>
            <a:r>
              <a:rPr lang="it-IT" sz="2000" b="0" i="1" dirty="0">
                <a:solidFill>
                  <a:srgbClr val="222222"/>
                </a:solidFill>
                <a:effectLst/>
                <a:latin typeface="Arial" panose="020B0604020202020204" pitchFamily="34" charset="0"/>
              </a:rPr>
              <a:t>Agnus Dei</a:t>
            </a:r>
            <a:r>
              <a:rPr lang="it-IT" sz="2000" b="0" i="0" dirty="0">
                <a:solidFill>
                  <a:srgbClr val="222222"/>
                </a:solidFill>
                <a:effectLst/>
                <a:latin typeface="Arial" panose="020B0604020202020204" pitchFamily="34" charset="0"/>
              </a:rPr>
              <a:t> entro un clipeo,</a:t>
            </a:r>
            <a:br>
              <a:rPr lang="it-IT" sz="2000" b="0" i="0" dirty="0">
                <a:solidFill>
                  <a:srgbClr val="222222"/>
                </a:solidFill>
                <a:effectLst/>
                <a:latin typeface="Arial" panose="020B0604020202020204" pitchFamily="34" charset="0"/>
              </a:rPr>
            </a:br>
            <a:br>
              <a:rPr lang="it-IT" sz="2000" b="0" i="0" dirty="0">
                <a:solidFill>
                  <a:srgbClr val="222222"/>
                </a:solidFill>
                <a:effectLst/>
                <a:latin typeface="Arial" panose="020B0604020202020204" pitchFamily="34" charset="0"/>
              </a:rPr>
            </a:br>
            <a:r>
              <a:rPr lang="it-IT" sz="2000" b="0" i="0" dirty="0">
                <a:solidFill>
                  <a:srgbClr val="222222"/>
                </a:solidFill>
                <a:effectLst/>
                <a:latin typeface="Arial" panose="020B0604020202020204" pitchFamily="34" charset="0"/>
              </a:rPr>
              <a:t> da cui partono quattro festoni </a:t>
            </a:r>
            <a:r>
              <a:rPr lang="it-IT" sz="2000" b="0" i="0" dirty="0" err="1">
                <a:solidFill>
                  <a:srgbClr val="222222"/>
                </a:solidFill>
                <a:effectLst/>
                <a:latin typeface="Arial" panose="020B0604020202020204" pitchFamily="34" charset="0"/>
              </a:rPr>
              <a:t>fitomorfi</a:t>
            </a:r>
            <a:r>
              <a:rPr lang="it-IT" sz="2000" b="0" i="0" dirty="0">
                <a:solidFill>
                  <a:srgbClr val="222222"/>
                </a:solidFill>
                <a:effectLst/>
                <a:latin typeface="Arial" panose="020B0604020202020204" pitchFamily="34" charset="0"/>
              </a:rPr>
              <a:t> lungo le diagonali, sostenuto negli spazi di risulta da quattro angeli,</a:t>
            </a:r>
            <a:br>
              <a:rPr lang="it-IT" sz="2000" b="0" i="0" dirty="0">
                <a:solidFill>
                  <a:srgbClr val="222222"/>
                </a:solidFill>
                <a:effectLst/>
                <a:latin typeface="Arial" panose="020B0604020202020204" pitchFamily="34" charset="0"/>
              </a:rPr>
            </a:br>
            <a:br>
              <a:rPr lang="it-IT" sz="2000" b="0" i="0" dirty="0">
                <a:solidFill>
                  <a:srgbClr val="222222"/>
                </a:solidFill>
                <a:effectLst/>
                <a:latin typeface="Arial" panose="020B0604020202020204" pitchFamily="34" charset="0"/>
              </a:rPr>
            </a:br>
            <a:r>
              <a:rPr lang="it-IT" sz="2000" b="0" i="0" dirty="0">
                <a:solidFill>
                  <a:srgbClr val="222222"/>
                </a:solidFill>
                <a:effectLst/>
                <a:latin typeface="Arial" panose="020B0604020202020204" pitchFamily="34" charset="0"/>
              </a:rPr>
              <a:t> di cui due tronchi al busto nei lati più lunghi (la sezione della volta è rettangolare)</a:t>
            </a:r>
            <a:endParaRPr lang="it-IT" sz="2000" dirty="0"/>
          </a:p>
        </p:txBody>
      </p:sp>
      <p:pic>
        <p:nvPicPr>
          <p:cNvPr id="2050" name="Picture 2">
            <a:extLst>
              <a:ext uri="{FF2B5EF4-FFF2-40B4-BE49-F238E27FC236}">
                <a16:creationId xmlns:a16="http://schemas.microsoft.com/office/drawing/2014/main" id="{1071CE4B-EB38-219C-E457-BFCA63DDAF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4286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1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88ED41-B4A8-68E9-2545-E99E3A0C37A5}"/>
              </a:ext>
            </a:extLst>
          </p:cNvPr>
          <p:cNvSpPr>
            <a:spLocks noGrp="1"/>
          </p:cNvSpPr>
          <p:nvPr>
            <p:ph type="title"/>
          </p:nvPr>
        </p:nvSpPr>
        <p:spPr>
          <a:xfrm>
            <a:off x="8407399" y="365125"/>
            <a:ext cx="3543299" cy="1325563"/>
          </a:xfrm>
        </p:spPr>
        <p:txBody>
          <a:bodyPr>
            <a:normAutofit/>
          </a:bodyPr>
          <a:lstStyle/>
          <a:p>
            <a:endParaRPr lang="it-IT" sz="2000" dirty="0"/>
          </a:p>
        </p:txBody>
      </p:sp>
      <p:sp>
        <p:nvSpPr>
          <p:cNvPr id="3" name="Segnaposto contenuto 2">
            <a:extLst>
              <a:ext uri="{FF2B5EF4-FFF2-40B4-BE49-F238E27FC236}">
                <a16:creationId xmlns:a16="http://schemas.microsoft.com/office/drawing/2014/main" id="{8AE2C89E-AFCE-EDE9-555A-CC02B742A5E2}"/>
              </a:ext>
            </a:extLst>
          </p:cNvPr>
          <p:cNvSpPr>
            <a:spLocks noGrp="1"/>
          </p:cNvSpPr>
          <p:nvPr>
            <p:ph idx="1"/>
          </p:nvPr>
        </p:nvSpPr>
        <p:spPr>
          <a:xfrm>
            <a:off x="8407400" y="3719593"/>
            <a:ext cx="3543300" cy="2457370"/>
          </a:xfrm>
        </p:spPr>
        <p:txBody>
          <a:bodyPr>
            <a:normAutofit/>
          </a:bodyPr>
          <a:lstStyle/>
          <a:p>
            <a:r>
              <a:rPr lang="it-IT" sz="2000" dirty="0"/>
              <a:t>Il mistico Agnello. </a:t>
            </a:r>
          </a:p>
        </p:txBody>
      </p:sp>
      <p:graphicFrame>
        <p:nvGraphicFramePr>
          <p:cNvPr id="4" name="Oggetto 3">
            <a:extLst>
              <a:ext uri="{FF2B5EF4-FFF2-40B4-BE49-F238E27FC236}">
                <a16:creationId xmlns:a16="http://schemas.microsoft.com/office/drawing/2014/main" id="{662FA02C-DBEA-0E4A-1885-361B1988C847}"/>
              </a:ext>
            </a:extLst>
          </p:cNvPr>
          <p:cNvGraphicFramePr>
            <a:graphicFrameLocks noChangeAspect="1"/>
          </p:cNvGraphicFramePr>
          <p:nvPr/>
        </p:nvGraphicFramePr>
        <p:xfrm>
          <a:off x="0" y="0"/>
          <a:ext cx="8234442" cy="6858000"/>
        </p:xfrm>
        <a:graphic>
          <a:graphicData uri="http://schemas.openxmlformats.org/presentationml/2006/ole">
            <mc:AlternateContent xmlns:mc="http://schemas.openxmlformats.org/markup-compatibility/2006">
              <mc:Choice xmlns:v="urn:schemas-microsoft-com:vml" Requires="v">
                <p:oleObj name="Acrobat Document" r:id="rId2" imgW="3238252" imgH="2697433" progId="Acrobat.Document.DC">
                  <p:embed/>
                </p:oleObj>
              </mc:Choice>
              <mc:Fallback>
                <p:oleObj name="Acrobat Document" r:id="rId2" imgW="3238252" imgH="2697433" progId="Acrobat.Document.DC">
                  <p:embed/>
                  <p:pic>
                    <p:nvPicPr>
                      <p:cNvPr id="4" name="Oggetto 3">
                        <a:extLst>
                          <a:ext uri="{FF2B5EF4-FFF2-40B4-BE49-F238E27FC236}">
                            <a16:creationId xmlns:a16="http://schemas.microsoft.com/office/drawing/2014/main" id="{662FA02C-DBEA-0E4A-1885-361B1988C847}"/>
                          </a:ext>
                        </a:extLst>
                      </p:cNvPr>
                      <p:cNvPicPr/>
                      <p:nvPr/>
                    </p:nvPicPr>
                    <p:blipFill>
                      <a:blip r:embed="rId3"/>
                      <a:stretch>
                        <a:fillRect/>
                      </a:stretch>
                    </p:blipFill>
                    <p:spPr>
                      <a:xfrm>
                        <a:off x="0" y="0"/>
                        <a:ext cx="8234442" cy="6858000"/>
                      </a:xfrm>
                      <a:prstGeom prst="rect">
                        <a:avLst/>
                      </a:prstGeom>
                    </p:spPr>
                  </p:pic>
                </p:oleObj>
              </mc:Fallback>
            </mc:AlternateContent>
          </a:graphicData>
        </a:graphic>
      </p:graphicFrame>
    </p:spTree>
    <p:extLst>
      <p:ext uri="{BB962C8B-B14F-4D97-AF65-F5344CB8AC3E}">
        <p14:creationId xmlns:p14="http://schemas.microsoft.com/office/powerpoint/2010/main" val="216666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53D27-2AFA-1E23-A82B-E0ED663BA0E2}"/>
              </a:ext>
            </a:extLst>
          </p:cNvPr>
          <p:cNvSpPr>
            <a:spLocks noGrp="1"/>
          </p:cNvSpPr>
          <p:nvPr>
            <p:ph type="title"/>
          </p:nvPr>
        </p:nvSpPr>
        <p:spPr>
          <a:xfrm>
            <a:off x="8458200" y="365125"/>
            <a:ext cx="3644900" cy="1325563"/>
          </a:xfrm>
        </p:spPr>
        <p:txBody>
          <a:bodyPr>
            <a:normAutofit/>
          </a:bodyPr>
          <a:lstStyle/>
          <a:p>
            <a:r>
              <a:rPr lang="it-IT" sz="2000" dirty="0"/>
              <a:t>Particolare decorativo del mosaico della Cappella laterale di destra.</a:t>
            </a:r>
          </a:p>
        </p:txBody>
      </p:sp>
      <p:sp>
        <p:nvSpPr>
          <p:cNvPr id="3" name="Segnaposto contenuto 2">
            <a:extLst>
              <a:ext uri="{FF2B5EF4-FFF2-40B4-BE49-F238E27FC236}">
                <a16:creationId xmlns:a16="http://schemas.microsoft.com/office/drawing/2014/main" id="{983300FF-5BE9-E440-8282-321523FD1307}"/>
              </a:ext>
            </a:extLst>
          </p:cNvPr>
          <p:cNvSpPr>
            <a:spLocks noGrp="1"/>
          </p:cNvSpPr>
          <p:nvPr>
            <p:ph idx="1"/>
          </p:nvPr>
        </p:nvSpPr>
        <p:spPr/>
        <p:txBody>
          <a:bodyPr/>
          <a:lstStyle/>
          <a:p>
            <a:endParaRPr lang="it-IT"/>
          </a:p>
        </p:txBody>
      </p:sp>
      <p:graphicFrame>
        <p:nvGraphicFramePr>
          <p:cNvPr id="4" name="Oggetto 3">
            <a:extLst>
              <a:ext uri="{FF2B5EF4-FFF2-40B4-BE49-F238E27FC236}">
                <a16:creationId xmlns:a16="http://schemas.microsoft.com/office/drawing/2014/main" id="{A17CAC46-4037-39BA-1DA2-C2C06257D102}"/>
              </a:ext>
            </a:extLst>
          </p:cNvPr>
          <p:cNvGraphicFramePr>
            <a:graphicFrameLocks noChangeAspect="1"/>
          </p:cNvGraphicFramePr>
          <p:nvPr/>
        </p:nvGraphicFramePr>
        <p:xfrm>
          <a:off x="0" y="0"/>
          <a:ext cx="8278296" cy="6858000"/>
        </p:xfrm>
        <a:graphic>
          <a:graphicData uri="http://schemas.openxmlformats.org/presentationml/2006/ole">
            <mc:AlternateContent xmlns:mc="http://schemas.openxmlformats.org/markup-compatibility/2006">
              <mc:Choice xmlns:v="urn:schemas-microsoft-com:vml" Requires="v">
                <p:oleObj name="Acrobat Document" r:id="rId2" imgW="3238252" imgH="2682082" progId="Acrobat.Document.DC">
                  <p:embed/>
                </p:oleObj>
              </mc:Choice>
              <mc:Fallback>
                <p:oleObj name="Acrobat Document" r:id="rId2" imgW="3238252" imgH="2682082" progId="Acrobat.Document.DC">
                  <p:embed/>
                  <p:pic>
                    <p:nvPicPr>
                      <p:cNvPr id="4" name="Oggetto 3">
                        <a:extLst>
                          <a:ext uri="{FF2B5EF4-FFF2-40B4-BE49-F238E27FC236}">
                            <a16:creationId xmlns:a16="http://schemas.microsoft.com/office/drawing/2014/main" id="{A17CAC46-4037-39BA-1DA2-C2C06257D102}"/>
                          </a:ext>
                        </a:extLst>
                      </p:cNvPr>
                      <p:cNvPicPr/>
                      <p:nvPr/>
                    </p:nvPicPr>
                    <p:blipFill>
                      <a:blip r:embed="rId3"/>
                      <a:stretch>
                        <a:fillRect/>
                      </a:stretch>
                    </p:blipFill>
                    <p:spPr>
                      <a:xfrm>
                        <a:off x="0" y="0"/>
                        <a:ext cx="8278296" cy="6858000"/>
                      </a:xfrm>
                      <a:prstGeom prst="rect">
                        <a:avLst/>
                      </a:prstGeom>
                    </p:spPr>
                  </p:pic>
                </p:oleObj>
              </mc:Fallback>
            </mc:AlternateContent>
          </a:graphicData>
        </a:graphic>
      </p:graphicFrame>
    </p:spTree>
    <p:extLst>
      <p:ext uri="{BB962C8B-B14F-4D97-AF65-F5344CB8AC3E}">
        <p14:creationId xmlns:p14="http://schemas.microsoft.com/office/powerpoint/2010/main" val="211009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ACE226-716C-4261-D8F3-2F53851D2270}"/>
              </a:ext>
            </a:extLst>
          </p:cNvPr>
          <p:cNvSpPr>
            <a:spLocks noGrp="1"/>
          </p:cNvSpPr>
          <p:nvPr>
            <p:ph type="title"/>
          </p:nvPr>
        </p:nvSpPr>
        <p:spPr>
          <a:xfrm>
            <a:off x="88900" y="365125"/>
            <a:ext cx="11963400" cy="1325563"/>
          </a:xfrm>
        </p:spPr>
        <p:txBody>
          <a:bodyPr/>
          <a:lstStyle/>
          <a:p>
            <a:pPr algn="ctr"/>
            <a:r>
              <a:rPr lang="it-IT" b="1" dirty="0"/>
              <a:t>GIUDIZIO UNIVERSALE </a:t>
            </a:r>
            <a:br>
              <a:rPr lang="it-IT" b="1" dirty="0"/>
            </a:br>
            <a:r>
              <a:rPr lang="it-IT" b="1" dirty="0"/>
              <a:t>VISIONI D’INSIEME</a:t>
            </a:r>
          </a:p>
        </p:txBody>
      </p:sp>
      <p:sp>
        <p:nvSpPr>
          <p:cNvPr id="3" name="Segnaposto contenuto 2">
            <a:extLst>
              <a:ext uri="{FF2B5EF4-FFF2-40B4-BE49-F238E27FC236}">
                <a16:creationId xmlns:a16="http://schemas.microsoft.com/office/drawing/2014/main" id="{FB9DB012-8EE2-4596-CDCA-6620610541F5}"/>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27161319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Widescreen</PresentationFormat>
  <Paragraphs>17</Paragraphs>
  <Slides>18</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3" baseType="lpstr">
      <vt:lpstr>Arial</vt:lpstr>
      <vt:lpstr>Calibri</vt:lpstr>
      <vt:lpstr>Calibri Light</vt:lpstr>
      <vt:lpstr>Tema di Office</vt:lpstr>
      <vt:lpstr>Acrobat Document</vt:lpstr>
      <vt:lpstr>Cappella laterale di destra del SS. Sacramento Nella zona inferiore raffigurati i quattro dottori della chiesa, San Gregorio, San Martino, Sant’Agostino e Sant’Ambrogio. Nella parte centrale il Salvatore benedicente in trono tra gli arcangeli Michele e Gabriele. Nella zona superiore quattro Angeli sorreggono il clipeo con il Mistico Agnello.</vt:lpstr>
      <vt:lpstr>Nel Diakonikon, Cristo pantocrator in trono tra gli arcangeli Michele e Gabriele. In basso 4 Dottori della chiesa: Ambrogio, Agostino, Martino di Tours, Gregorio Taumaturgo</vt:lpstr>
      <vt:lpstr>Cappella del SS. Sacramento, il Salvatore, benedicente in trono.</vt:lpstr>
      <vt:lpstr>Abside del SS. Sacramento. San Martino, benedicente, uno dei quattro dottori della chiesa.</vt:lpstr>
      <vt:lpstr>Abside dell SS. Sacramento, Sant’Ambrogio, mosaico in gran parte rifatto su antico schema, nel XII secolo.</vt:lpstr>
      <vt:lpstr>La volta a crociera, decorata con un motivo di ascendenza ravennate: l'Agnus Dei entro un clipeo,   da cui partono quattro festoni fitomorfi lungo le diagonali, sostenuto negli spazi di risulta da quattro angeli,   di cui due tronchi al busto nei lati più lunghi (la sezione della volta è rettangolare)</vt:lpstr>
      <vt:lpstr>Presentazione standard di PowerPoint</vt:lpstr>
      <vt:lpstr>Particolare decorativo del mosaico della Cappella laterale di destra.</vt:lpstr>
      <vt:lpstr>GIUDIZIO UNIVERSALE  VISIONI D’INSIEME</vt:lpstr>
      <vt:lpstr>Controfacciata, sei registri, Il giudizio universale.</vt:lpstr>
      <vt:lpstr>Presentazione standard di PowerPoint</vt:lpstr>
      <vt:lpstr>3.o, 4.o, 5.o registro </vt:lpstr>
      <vt:lpstr>Mosaico del Giudizio universale sulla parete della facciata interna: dannati  6.0 registro.  Due diavoli, carichi delle bisacce contenenti i peccati dell’umanità, tentano di far pendere la bilancia dalla parte del male.  Negli scomparti , l’inferno con la raffigurazione dei sette peccati capitali.</vt:lpstr>
      <vt:lpstr>PRIMO REGISRO</vt:lpstr>
      <vt:lpstr>1.o registro. Nel timpano, Cristo crocefisso con la Madonna e San Giovanni. </vt:lpstr>
      <vt:lpstr>Presentazione standard di PowerPoint</vt:lpstr>
      <vt:lpstr>SECONDO REGISTRO</vt:lpstr>
      <vt:lpstr> Cristo infrange le por   te dell’inferno e risuscita i progenitori Adamo ed Eva, Salomone e Davide. Gli è al fianco Giovanni Battista , seguito dai patriarchi.Al lati fli arcangeli Michele (a sinistra) e Gabriele ( a destra). Sotto i piedi del Cristo Lucifero sconfitto.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Cappella laterale di destra del SS. Sacramento Nella zona inferiore raffigurati i quattro dottori della chiesa, San Gregorio, San Martino, Sant’Agostino e Sant’Ambrogio. Nella parte centrale il Salvatore benedicente in trono tra gli arcangeli Michele e Gabriele. Nella zona superiore quattro Angeli sorreggono il clipeo con il Mistico Agnello.</dc:title>
  <dc:creator>Secondo Brunelli</dc:creator>
  <cp:lastModifiedBy>Secondo Brunelli</cp:lastModifiedBy>
  <cp:revision>1</cp:revision>
  <dcterms:created xsi:type="dcterms:W3CDTF">2022-10-30T14:52:33Z</dcterms:created>
  <dcterms:modified xsi:type="dcterms:W3CDTF">2023-01-18T15:38:20Z</dcterms:modified>
</cp:coreProperties>
</file>