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0" d="100"/>
          <a:sy n="60" d="100"/>
        </p:scale>
        <p:origin x="-376"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38187082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84393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182820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3174919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83271A5A-A3D0-40DE-8C90-EF06E97ABAA9}" type="datetimeFigureOut">
              <a:rPr lang="it-IT" smtClean="0"/>
              <a:t>30/06/2020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3546004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83271A5A-A3D0-40DE-8C90-EF06E97ABAA9}"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4213465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83271A5A-A3D0-40DE-8C90-EF06E97ABAA9}" type="datetimeFigureOut">
              <a:rPr lang="it-IT" smtClean="0"/>
              <a:t>30/06/2020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12320987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83271A5A-A3D0-40DE-8C90-EF06E97ABAA9}" type="datetimeFigureOut">
              <a:rPr lang="it-IT" smtClean="0"/>
              <a:t>30/06/2020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218219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83271A5A-A3D0-40DE-8C90-EF06E97ABAA9}" type="datetimeFigureOut">
              <a:rPr lang="it-IT" smtClean="0"/>
              <a:t>30/06/2020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2097744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3271A5A-A3D0-40DE-8C90-EF06E97ABAA9}"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212108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83271A5A-A3D0-40DE-8C90-EF06E97ABAA9}" type="datetimeFigureOut">
              <a:rPr lang="it-IT" smtClean="0"/>
              <a:t>30/06/2020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711CE38F-5DBA-4863-8C52-381D57FFB441}" type="slidenum">
              <a:rPr lang="it-IT" smtClean="0"/>
              <a:t>‹N›</a:t>
            </a:fld>
            <a:endParaRPr lang="it-IT"/>
          </a:p>
        </p:txBody>
      </p:sp>
    </p:spTree>
    <p:extLst>
      <p:ext uri="{BB962C8B-B14F-4D97-AF65-F5344CB8AC3E}">
        <p14:creationId xmlns:p14="http://schemas.microsoft.com/office/powerpoint/2010/main" val="37284651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271A5A-A3D0-40DE-8C90-EF06E97ABAA9}" type="datetimeFigureOut">
              <a:rPr lang="it-IT" smtClean="0"/>
              <a:t>30/06/2020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1CE38F-5DBA-4863-8C52-381D57FFB441}" type="slidenum">
              <a:rPr lang="it-IT" smtClean="0"/>
              <a:t>‹N›</a:t>
            </a:fld>
            <a:endParaRPr lang="it-IT"/>
          </a:p>
        </p:txBody>
      </p:sp>
    </p:spTree>
    <p:extLst>
      <p:ext uri="{BB962C8B-B14F-4D97-AF65-F5344CB8AC3E}">
        <p14:creationId xmlns:p14="http://schemas.microsoft.com/office/powerpoint/2010/main" val="17298661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a:xfrm>
            <a:off x="1371600" y="6165304"/>
            <a:ext cx="6400800" cy="607962"/>
          </a:xfrm>
        </p:spPr>
        <p:txBody>
          <a:bodyPr>
            <a:normAutofit/>
          </a:bodyPr>
          <a:lstStyle/>
          <a:p>
            <a:r>
              <a:rPr lang="it-IT" sz="2000" dirty="0" smtClean="0"/>
              <a:t>CASTELLO DI QUERO: STORIE, GLORIE</a:t>
            </a:r>
            <a:endParaRPr lang="it-IT"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22" y="0"/>
            <a:ext cx="8028384"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99679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453335"/>
            <a:ext cx="8229600" cy="404664"/>
          </a:xfrm>
        </p:spPr>
        <p:txBody>
          <a:bodyPr>
            <a:normAutofit/>
          </a:bodyPr>
          <a:lstStyle/>
          <a:p>
            <a:r>
              <a:rPr lang="it-IT" sz="2000" dirty="0" smtClean="0"/>
              <a:t>Girolamo si rivolge alla Madonna.</a:t>
            </a:r>
            <a:endParaRPr lang="it-IT" sz="20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4" y="0"/>
            <a:ext cx="9242869"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8585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381328"/>
            <a:ext cx="9144000" cy="432048"/>
          </a:xfrm>
        </p:spPr>
        <p:txBody>
          <a:bodyPr>
            <a:normAutofit/>
          </a:bodyPr>
          <a:lstStyle/>
          <a:p>
            <a:r>
              <a:rPr lang="it-IT" sz="2000" dirty="0" smtClean="0"/>
              <a:t>La Madonna, sempre a Quero, appare a Girolamo Miani e lo libera di prigione.</a:t>
            </a:r>
            <a:endParaRPr lang="it-IT" sz="20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9322"/>
            <a:ext cx="9161995" cy="5968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4374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9755" y="6165304"/>
            <a:ext cx="9134245" cy="692696"/>
          </a:xfrm>
        </p:spPr>
        <p:txBody>
          <a:bodyPr>
            <a:normAutofit lnSpcReduction="10000"/>
          </a:bodyPr>
          <a:lstStyle/>
          <a:p>
            <a:r>
              <a:rPr lang="it-IT" sz="2000" dirty="0" smtClean="0"/>
              <a:t>La Madonna appare una seconda volta a Girolamo e presolo per mano lo accompagna fino alle mura di Treviso.</a:t>
            </a:r>
            <a:endParaRPr lang="it-IT" sz="2000"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5" y="0"/>
            <a:ext cx="9257584"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7900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283842"/>
            <a:ext cx="9144000" cy="574158"/>
          </a:xfrm>
        </p:spPr>
        <p:txBody>
          <a:bodyPr>
            <a:normAutofit fontScale="92500" lnSpcReduction="20000"/>
          </a:bodyPr>
          <a:lstStyle/>
          <a:p>
            <a:r>
              <a:rPr lang="it-IT" sz="2000" dirty="0" smtClean="0"/>
              <a:t>A Treviso, nel santuario della Madonna Grande Girolamo deposita i ceppi della prigionia, in segno di </a:t>
            </a:r>
            <a:r>
              <a:rPr lang="it-IT" sz="2000" dirty="0" err="1" smtClean="0"/>
              <a:t>gratitutine</a:t>
            </a:r>
            <a:r>
              <a:rPr lang="it-IT" sz="2000" dirty="0" smtClean="0"/>
              <a:t>. ( sempre secondo la storiografia tradizionale ). </a:t>
            </a:r>
            <a:endParaRPr lang="it-IT" sz="20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4280"/>
            <a:ext cx="9211151" cy="6055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8389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1600200"/>
            <a:ext cx="9144000" cy="4525963"/>
          </a:xfrm>
        </p:spPr>
        <p:txBody>
          <a:bodyPr>
            <a:normAutofit/>
          </a:bodyPr>
          <a:lstStyle/>
          <a:p>
            <a:r>
              <a:rPr lang="it-IT" sz="2000" dirty="0" smtClean="0"/>
              <a:t>I meriti dei Miani nel Feltrino erano noti fin dal 1486, quando, a fine giugno, con la carica di Castellano e podestà, vi giunse Angelo Miani. </a:t>
            </a:r>
          </a:p>
          <a:p>
            <a:r>
              <a:rPr lang="it-IT" sz="2000" dirty="0" smtClean="0"/>
              <a:t>In </a:t>
            </a:r>
            <a:r>
              <a:rPr lang="it-IT" sz="2000" i="1" dirty="0" smtClean="0"/>
              <a:t>Storia di Feltre </a:t>
            </a:r>
            <a:r>
              <a:rPr lang="it-IT" sz="2000" dirty="0" smtClean="0"/>
              <a:t>del 1600, leggiamo che nel novembre 1486 Angelo Miani perse una figlia di 3, 4 anni, Emiliana. </a:t>
            </a:r>
          </a:p>
          <a:p>
            <a:r>
              <a:rPr lang="it-IT" sz="2000" dirty="0" smtClean="0"/>
              <a:t>Se la famiglia Miani risiedeva a Feltre, allora, Girolamo, il 10.10.1586 a Feltre è nato!</a:t>
            </a:r>
          </a:p>
          <a:p>
            <a:r>
              <a:rPr lang="it-IT" sz="2000" dirty="0" smtClean="0"/>
              <a:t> </a:t>
            </a:r>
          </a:p>
          <a:p>
            <a:endParaRPr lang="it-IT" sz="2000" dirty="0"/>
          </a:p>
        </p:txBody>
      </p:sp>
    </p:spTree>
    <p:extLst>
      <p:ext uri="{BB962C8B-B14F-4D97-AF65-F5344CB8AC3E}">
        <p14:creationId xmlns:p14="http://schemas.microsoft.com/office/powerpoint/2010/main" val="3405941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229200"/>
            <a:ext cx="9144000" cy="1628800"/>
          </a:xfrm>
        </p:spPr>
        <p:txBody>
          <a:bodyPr>
            <a:normAutofit/>
          </a:bodyPr>
          <a:lstStyle/>
          <a:p>
            <a:r>
              <a:rPr lang="it-IT" sz="2000" dirty="0" smtClean="0"/>
              <a:t>Feltre, Piazza Maggiore, monumento eretto a ricordo della </a:t>
            </a:r>
            <a:r>
              <a:rPr lang="it-IT" sz="2000" dirty="0" err="1" smtClean="0"/>
              <a:t>proviggione</a:t>
            </a:r>
            <a:r>
              <a:rPr lang="it-IT" sz="2000" dirty="0" smtClean="0"/>
              <a:t> di acqua operata da Angelo Miani, il padre di Girolamo, capitano e castellano di Feltre, 1486-87. Poiché </a:t>
            </a:r>
            <a:r>
              <a:rPr lang="it-IT" sz="2000" dirty="0" err="1" smtClean="0"/>
              <a:t>nesuno</a:t>
            </a:r>
            <a:r>
              <a:rPr lang="it-IT" sz="2000" dirty="0" smtClean="0"/>
              <a:t> poteva valersi della sua posizione per ... </a:t>
            </a:r>
            <a:r>
              <a:rPr lang="it-IT" sz="2000" dirty="0" err="1" smtClean="0"/>
              <a:t>reclamizzardi</a:t>
            </a:r>
            <a:r>
              <a:rPr lang="it-IT" sz="2000" dirty="0" smtClean="0"/>
              <a:t>, i cittadini stessi ottennero dalle autorità di Venezia di poter dedicare a simile benefattore ben due </a:t>
            </a:r>
            <a:r>
              <a:rPr lang="it-IT" sz="2000" dirty="0" err="1" smtClean="0"/>
              <a:t>quadrelle</a:t>
            </a:r>
            <a:r>
              <a:rPr lang="it-IT" sz="2000" dirty="0" smtClean="0"/>
              <a:t> delle 15 formelle.</a:t>
            </a:r>
            <a:endParaRPr lang="it-IT" sz="20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7174907" cy="5373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37134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355976" y="274638"/>
            <a:ext cx="4330824" cy="1143000"/>
          </a:xfrm>
        </p:spPr>
        <p:txBody>
          <a:bodyPr/>
          <a:lstStyle/>
          <a:p>
            <a:endParaRPr lang="it-IT" dirty="0"/>
          </a:p>
        </p:txBody>
      </p:sp>
      <p:sp>
        <p:nvSpPr>
          <p:cNvPr id="3" name="Segnaposto contenuto 2"/>
          <p:cNvSpPr>
            <a:spLocks noGrp="1"/>
          </p:cNvSpPr>
          <p:nvPr>
            <p:ph idx="1"/>
          </p:nvPr>
        </p:nvSpPr>
        <p:spPr/>
        <p:txBody>
          <a:bodyPr/>
          <a:lstStyle/>
          <a:p>
            <a:endParaRPr lang="it-IT"/>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59" y="0"/>
            <a:ext cx="414038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09205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t>
            </a:r>
            <a:endParaRPr lang="it-IT" dirty="0"/>
          </a:p>
        </p:txBody>
      </p:sp>
      <p:sp>
        <p:nvSpPr>
          <p:cNvPr id="3" name="Segnaposto contenuto 2"/>
          <p:cNvSpPr>
            <a:spLocks noGrp="1"/>
          </p:cNvSpPr>
          <p:nvPr>
            <p:ph idx="1"/>
          </p:nvPr>
        </p:nvSpPr>
        <p:spPr>
          <a:xfrm>
            <a:off x="0" y="6381328"/>
            <a:ext cx="9144000" cy="476672"/>
          </a:xfrm>
        </p:spPr>
        <p:txBody>
          <a:bodyPr>
            <a:normAutofit fontScale="70000" lnSpcReduction="20000"/>
          </a:bodyPr>
          <a:lstStyle/>
          <a:p>
            <a:r>
              <a:rPr lang="it-IT" sz="2000" dirty="0" smtClean="0"/>
              <a:t>Feltre, Piazza Maggiore, formelle con l’emblema dei Miani, il miglio. Altro, dipinto, si trova nella sala comunale degli stemmi.</a:t>
            </a:r>
            <a:endParaRPr lang="it-IT" sz="20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99" y="0"/>
            <a:ext cx="8316416" cy="6237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0770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8681" y="5830"/>
            <a:ext cx="6964493" cy="5223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egnaposto contenuto 3"/>
          <p:cNvSpPr>
            <a:spLocks noGrp="1"/>
          </p:cNvSpPr>
          <p:nvPr>
            <p:ph idx="1"/>
          </p:nvPr>
        </p:nvSpPr>
        <p:spPr>
          <a:xfrm>
            <a:off x="0" y="5301208"/>
            <a:ext cx="9144000" cy="1556792"/>
          </a:xfrm>
        </p:spPr>
        <p:txBody>
          <a:bodyPr>
            <a:normAutofit fontScale="25000" lnSpcReduction="20000"/>
          </a:bodyPr>
          <a:lstStyle/>
          <a:p>
            <a:r>
              <a:rPr lang="it-IT" sz="5000" dirty="0" smtClean="0"/>
              <a:t>Seconda formella dedicata ad Angelo Miani con </a:t>
            </a:r>
            <a:r>
              <a:rPr lang="it-IT" sz="5000" dirty="0" err="1" smtClean="0"/>
              <a:t>aggunta</a:t>
            </a:r>
            <a:r>
              <a:rPr lang="it-IT" sz="5000" dirty="0" smtClean="0"/>
              <a:t> dello stemma della città, con la motivazione dei meriti. </a:t>
            </a:r>
            <a:r>
              <a:rPr lang="it-IT" sz="5000" dirty="0" err="1" smtClean="0"/>
              <a:t>Scapellata</a:t>
            </a:r>
            <a:r>
              <a:rPr lang="it-IT" sz="5000" dirty="0" smtClean="0"/>
              <a:t> dai soldati francesi, nella campagna militare del 1796, ci resta in un libro Storia di Feltre.</a:t>
            </a:r>
          </a:p>
          <a:p>
            <a:r>
              <a:rPr lang="it-IT" sz="5000" dirty="0" smtClean="0"/>
              <a:t>		</a:t>
            </a:r>
            <a:r>
              <a:rPr lang="it-IT" sz="5000" dirty="0" err="1" smtClean="0"/>
              <a:t>FELTRIIS</a:t>
            </a:r>
            <a:r>
              <a:rPr lang="it-IT" sz="5000" dirty="0" smtClean="0"/>
              <a:t> </a:t>
            </a:r>
            <a:r>
              <a:rPr lang="it-IT" sz="5000" dirty="0" err="1" smtClean="0"/>
              <a:t>AQUA</a:t>
            </a:r>
            <a:r>
              <a:rPr lang="it-IT" sz="5000" dirty="0" smtClean="0"/>
              <a:t> </a:t>
            </a:r>
            <a:r>
              <a:rPr lang="it-IT" sz="5000" dirty="0" err="1" smtClean="0"/>
              <a:t>LABOR</a:t>
            </a:r>
            <a:r>
              <a:rPr lang="it-IT" sz="5000" dirty="0" smtClean="0"/>
              <a:t> – </a:t>
            </a:r>
            <a:r>
              <a:rPr lang="it-IT" sz="5000" dirty="0" err="1" smtClean="0"/>
              <a:t>AUG</a:t>
            </a:r>
            <a:r>
              <a:rPr lang="it-IT" sz="5000" dirty="0" smtClean="0"/>
              <a:t>(</a:t>
            </a:r>
            <a:r>
              <a:rPr lang="it-IT" sz="5000" dirty="0" err="1" smtClean="0"/>
              <a:t>elus</a:t>
            </a:r>
            <a:r>
              <a:rPr lang="it-IT" sz="5000" dirty="0" smtClean="0"/>
              <a:t>). </a:t>
            </a:r>
            <a:r>
              <a:rPr lang="it-IT" sz="5000" dirty="0" err="1" smtClean="0"/>
              <a:t>AEMIS</a:t>
            </a:r>
            <a:r>
              <a:rPr lang="it-IT" sz="5000" dirty="0" smtClean="0"/>
              <a:t>(</a:t>
            </a:r>
            <a:r>
              <a:rPr lang="it-IT" sz="5000" dirty="0" err="1" smtClean="0"/>
              <a:t>lianus</a:t>
            </a:r>
            <a:r>
              <a:rPr lang="it-IT" sz="5000" dirty="0" smtClean="0"/>
              <a:t>). </a:t>
            </a:r>
            <a:r>
              <a:rPr lang="it-IT" sz="5000" dirty="0" err="1" smtClean="0"/>
              <a:t>PRAETOR</a:t>
            </a:r>
            <a:r>
              <a:rPr lang="it-IT" sz="5000" dirty="0" smtClean="0"/>
              <a:t> - </a:t>
            </a:r>
            <a:r>
              <a:rPr lang="it-IT" sz="5000" dirty="0" err="1" smtClean="0"/>
              <a:t>OB</a:t>
            </a:r>
            <a:r>
              <a:rPr lang="it-IT" sz="5000" dirty="0" smtClean="0"/>
              <a:t> </a:t>
            </a:r>
            <a:r>
              <a:rPr lang="it-IT" sz="5000" dirty="0" err="1" smtClean="0"/>
              <a:t>AFFECTIONEM</a:t>
            </a:r>
            <a:r>
              <a:rPr lang="it-IT" sz="5000" dirty="0" smtClean="0"/>
              <a:t> - ET </a:t>
            </a:r>
            <a:r>
              <a:rPr lang="it-IT" sz="5000" dirty="0" err="1" smtClean="0"/>
              <a:t>PIETATEM</a:t>
            </a:r>
            <a:r>
              <a:rPr lang="it-IT" sz="5000" dirty="0" smtClean="0"/>
              <a:t> </a:t>
            </a:r>
            <a:r>
              <a:rPr lang="it-IT" sz="5000" dirty="0" err="1" smtClean="0"/>
              <a:t>EX1MIAM</a:t>
            </a:r>
            <a:endParaRPr lang="it-IT" sz="5000" dirty="0" smtClean="0"/>
          </a:p>
          <a:p>
            <a:r>
              <a:rPr lang="it-IT" sz="5000" dirty="0" smtClean="0"/>
              <a:t>FONT. D. - </a:t>
            </a:r>
            <a:r>
              <a:rPr lang="it-IT" sz="5000" dirty="0" err="1" smtClean="0"/>
              <a:t>UTILITATI</a:t>
            </a:r>
            <a:r>
              <a:rPr lang="it-IT" sz="5000" dirty="0" smtClean="0"/>
              <a:t> ET ORNAMENTO.</a:t>
            </a:r>
          </a:p>
          <a:p>
            <a:r>
              <a:rPr lang="it-IT" sz="5000" dirty="0" smtClean="0"/>
              <a:t>Traduzione, un po’ libera: Acqua e lavoro impiegò il nobile podestà Miani, spinto da grandissimo affetto e senso del dovere, le fontane dedicò a utilità e ornamento del Feltrino.</a:t>
            </a:r>
          </a:p>
          <a:p>
            <a:r>
              <a:rPr lang="it-IT" sz="5000" dirty="0" smtClean="0"/>
              <a:t>Angelo Miani aveva tracciato anche il disegno delle mura e convinto i cittadini a pagare il tutto. Al suo successore, un anno dopo verrà dalle autorità di Venezia il reclamo ad attivarsi rinfacciandogli l’esempio del predecessore.</a:t>
            </a:r>
          </a:p>
          <a:p>
            <a:endParaRPr lang="it-IT" sz="2000" dirty="0"/>
          </a:p>
        </p:txBody>
      </p:sp>
    </p:spTree>
    <p:extLst>
      <p:ext uri="{BB962C8B-B14F-4D97-AF65-F5344CB8AC3E}">
        <p14:creationId xmlns:p14="http://schemas.microsoft.com/office/powerpoint/2010/main" val="41539398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0" y="116632"/>
            <a:ext cx="9144000" cy="6741368"/>
          </a:xfrm>
        </p:spPr>
        <p:txBody>
          <a:bodyPr>
            <a:normAutofit/>
          </a:bodyPr>
          <a:lstStyle/>
          <a:p>
            <a:endParaRPr lang="it-IT" sz="2000" dirty="0" smtClean="0"/>
          </a:p>
          <a:p>
            <a:endParaRPr lang="it-IT" sz="2000" dirty="0"/>
          </a:p>
          <a:p>
            <a:endParaRPr lang="it-IT" sz="2000" dirty="0" smtClean="0"/>
          </a:p>
          <a:p>
            <a:endParaRPr lang="it-IT" sz="2000" dirty="0"/>
          </a:p>
          <a:p>
            <a:r>
              <a:rPr lang="it-IT" sz="2000" dirty="0" smtClean="0"/>
              <a:t>Grazie a Marin </a:t>
            </a:r>
            <a:r>
              <a:rPr lang="it-IT" sz="2000" dirty="0" err="1" smtClean="0"/>
              <a:t>Sanudo</a:t>
            </a:r>
            <a:r>
              <a:rPr lang="it-IT" sz="2000" dirty="0" smtClean="0"/>
              <a:t> ed ai suoi Diari, ai quali si è potuto solo recentemente accedere,  si hanno notizie di ... giornata.</a:t>
            </a:r>
          </a:p>
          <a:p>
            <a:r>
              <a:rPr lang="it-IT" sz="2000" dirty="0" smtClean="0"/>
              <a:t>a. il primo settembre 1511, Girolamo Miani, prigioniero di Mercurio Bua, è segnalato a Montebelluna, nell’accampamento. </a:t>
            </a:r>
          </a:p>
          <a:p>
            <a:r>
              <a:rPr lang="it-IT" sz="2000" dirty="0" smtClean="0"/>
              <a:t>b. L’11.9.1511, l’accampamento si sposta a Nervesa: Mercurio Bua vi è presente.</a:t>
            </a:r>
          </a:p>
          <a:p>
            <a:r>
              <a:rPr lang="it-IT" sz="2000" dirty="0" smtClean="0"/>
              <a:t>c. il 27 settembre 1511, l’accampamento si sposta a Maserada, torre di Maserada, ( </a:t>
            </a:r>
            <a:r>
              <a:rPr lang="it-IT" sz="2000" dirty="0" err="1" smtClean="0"/>
              <a:t>com</a:t>
            </a:r>
            <a:r>
              <a:rPr lang="it-IT" sz="2000" dirty="0" smtClean="0"/>
              <a:t> dicono quanti hanno spiato, notte tempo i movimenti dell’accampamento nemico ), </a:t>
            </a:r>
            <a:r>
              <a:rPr lang="it-IT" sz="2000" dirty="0" err="1" smtClean="0"/>
              <a:t>sfilaciandosi</a:t>
            </a:r>
            <a:r>
              <a:rPr lang="it-IT" sz="2000" dirty="0" smtClean="0"/>
              <a:t> lungo 4 chilometri fino a Breda di Piave.</a:t>
            </a:r>
          </a:p>
          <a:p>
            <a:endParaRPr lang="it-IT" sz="2000" dirty="0" smtClean="0"/>
          </a:p>
          <a:p>
            <a:endParaRPr lang="it-IT" sz="2000" dirty="0"/>
          </a:p>
        </p:txBody>
      </p:sp>
    </p:spTree>
    <p:extLst>
      <p:ext uri="{BB962C8B-B14F-4D97-AF65-F5344CB8AC3E}">
        <p14:creationId xmlns:p14="http://schemas.microsoft.com/office/powerpoint/2010/main" val="1675601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093296"/>
            <a:ext cx="8229600" cy="764704"/>
          </a:xfrm>
        </p:spPr>
        <p:txBody>
          <a:bodyPr>
            <a:noAutofit/>
          </a:bodyPr>
          <a:lstStyle/>
          <a:p>
            <a:r>
              <a:rPr lang="it-IT" sz="2000" dirty="0" smtClean="0"/>
              <a:t>Primo schizzo di Castelnovo di Quero di Marin </a:t>
            </a:r>
            <a:r>
              <a:rPr lang="it-IT" sz="2000" dirty="0" err="1" smtClean="0"/>
              <a:t>Sanudo</a:t>
            </a:r>
            <a:r>
              <a:rPr lang="it-IT" sz="2000" dirty="0" smtClean="0"/>
              <a:t> 1490. Posizione strategica </a:t>
            </a:r>
            <a:r>
              <a:rPr lang="it-IT" sz="2000" dirty="0" err="1" smtClean="0"/>
              <a:t>dulla</a:t>
            </a:r>
            <a:r>
              <a:rPr lang="it-IT" sz="2000" dirty="0" smtClean="0"/>
              <a:t> strada Feltre Treviso</a:t>
            </a:r>
            <a:endParaRPr lang="it-IT"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4130"/>
            <a:ext cx="7793532" cy="5845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13734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17453" y="5949280"/>
            <a:ext cx="9126547" cy="908720"/>
          </a:xfrm>
        </p:spPr>
        <p:txBody>
          <a:bodyPr>
            <a:normAutofit fontScale="40000" lnSpcReduction="20000"/>
          </a:bodyPr>
          <a:lstStyle/>
          <a:p>
            <a:r>
              <a:rPr lang="it-IT" sz="5000" dirty="0" smtClean="0"/>
              <a:t>A Maserada dicono gli archeologi di Treviso non è mai esistita una torre. A Breda di Piave ne sono esistite </a:t>
            </a:r>
            <a:r>
              <a:rPr lang="it-IT" sz="5000" dirty="0" err="1" smtClean="0"/>
              <a:t>almento</a:t>
            </a:r>
            <a:r>
              <a:rPr lang="it-IT" sz="5000" dirty="0" smtClean="0"/>
              <a:t> tre, avanzi di un antico castello medievale.</a:t>
            </a:r>
          </a:p>
          <a:p>
            <a:r>
              <a:rPr lang="it-IT" sz="5000" dirty="0" smtClean="0"/>
              <a:t>Di una si ha testimonianza archivistica solamente.</a:t>
            </a:r>
          </a:p>
          <a:p>
            <a:endParaRPr lang="it-IT" sz="20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53" y="0"/>
            <a:ext cx="7844712" cy="5877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33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295014"/>
            <a:ext cx="9144000" cy="1562986"/>
          </a:xfrm>
        </p:spPr>
        <p:txBody>
          <a:bodyPr>
            <a:normAutofit fontScale="92500" lnSpcReduction="20000"/>
          </a:bodyPr>
          <a:lstStyle/>
          <a:p>
            <a:r>
              <a:rPr lang="it-IT" sz="2000" dirty="0" smtClean="0"/>
              <a:t>Venezia, San </a:t>
            </a:r>
            <a:r>
              <a:rPr lang="it-IT" sz="2000" dirty="0" err="1" smtClean="0"/>
              <a:t>Vidal</a:t>
            </a:r>
            <a:r>
              <a:rPr lang="it-IT" sz="2000" dirty="0" smtClean="0"/>
              <a:t>, casa dei Miani, difficilmente fotografabile. Il disegna, con le due vie di accesso, vie d’acqua dice delle importanza. Un solo ingresso nel retro.</a:t>
            </a:r>
          </a:p>
          <a:p>
            <a:r>
              <a:rPr lang="it-IT" sz="2000" dirty="0" smtClean="0"/>
              <a:t>Di qui, da poco </a:t>
            </a:r>
            <a:r>
              <a:rPr lang="it-IT" sz="2000" dirty="0" err="1" smtClean="0"/>
              <a:t>24.enne</a:t>
            </a:r>
            <a:r>
              <a:rPr lang="it-IT" sz="2000" dirty="0" smtClean="0"/>
              <a:t>, partì Girolamo, che ‘alla varietà dei tempi’ sempre </a:t>
            </a:r>
            <a:r>
              <a:rPr lang="it-IT" sz="2000" dirty="0" err="1" smtClean="0"/>
              <a:t>accomodossi</a:t>
            </a:r>
            <a:r>
              <a:rPr lang="it-IT" sz="2000" dirty="0" smtClean="0"/>
              <a:t>  ( primo biografo, 1537), (cioè Godi, godi </a:t>
            </a:r>
            <a:r>
              <a:rPr lang="it-IT" sz="2000" dirty="0" err="1" smtClean="0"/>
              <a:t>gioninezza</a:t>
            </a:r>
            <a:r>
              <a:rPr lang="it-IT" sz="2000" dirty="0" smtClean="0"/>
              <a:t> che pur fuggi tuttavia. Del </a:t>
            </a:r>
            <a:r>
              <a:rPr lang="it-IT" sz="2000" dirty="0" err="1" smtClean="0"/>
              <a:t>doman</a:t>
            </a:r>
            <a:r>
              <a:rPr lang="it-IT" sz="2000" dirty="0" smtClean="0"/>
              <a:t> non v’è certezza ), alla difesa di </a:t>
            </a:r>
            <a:r>
              <a:rPr lang="it-IT" sz="2000" dirty="0" err="1" smtClean="0"/>
              <a:t>Castellnovo</a:t>
            </a:r>
            <a:r>
              <a:rPr lang="it-IT" sz="2000" dirty="0" smtClean="0"/>
              <a:t> </a:t>
            </a:r>
            <a:r>
              <a:rPr lang="it-IT" sz="2000" dirty="0" err="1" smtClean="0"/>
              <a:t>dQuero</a:t>
            </a:r>
            <a:r>
              <a:rPr lang="it-IT" sz="2000" dirty="0" smtClean="0"/>
              <a:t>. Primavera del 155. Venezia alle prese con la lega di </a:t>
            </a:r>
            <a:r>
              <a:rPr lang="it-IT" sz="2000" dirty="0" err="1" smtClean="0"/>
              <a:t>Cambrai</a:t>
            </a:r>
            <a:r>
              <a:rPr lang="it-IT" sz="2000" dirty="0" smtClean="0"/>
              <a:t>.</a:t>
            </a:r>
            <a:endParaRPr lang="it-IT"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938422" cy="5229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1168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smtClean="0"/>
              <a:t>.</a:t>
            </a:r>
            <a:endParaRPr lang="it-IT" dirty="0"/>
          </a:p>
        </p:txBody>
      </p:sp>
      <p:sp>
        <p:nvSpPr>
          <p:cNvPr id="3" name="Segnaposto contenuto 2"/>
          <p:cNvSpPr>
            <a:spLocks noGrp="1"/>
          </p:cNvSpPr>
          <p:nvPr>
            <p:ph idx="1"/>
          </p:nvPr>
        </p:nvSpPr>
        <p:spPr>
          <a:xfrm>
            <a:off x="457200" y="5589240"/>
            <a:ext cx="8686800" cy="1224136"/>
          </a:xfrm>
        </p:spPr>
        <p:txBody>
          <a:bodyPr>
            <a:normAutofit fontScale="85000" lnSpcReduction="20000"/>
          </a:bodyPr>
          <a:lstStyle/>
          <a:p>
            <a:r>
              <a:rPr lang="it-IT" sz="2000" dirty="0" smtClean="0"/>
              <a:t>Sostituisce il fratello Luca, che alla difesa del castello della Scala, strada Feltre-Valsugana che porta in Germania, il 77.1510, combattendo pur eroicamente perse il castello ed il braccio destro.</a:t>
            </a:r>
          </a:p>
          <a:p>
            <a:r>
              <a:rPr lang="it-IT" sz="2000" dirty="0" smtClean="0"/>
              <a:t>Lo stato lo ricompensa donandogli la castellania di Quero, dove però deve andare un suo delegato: Girolamo. Lui è senza un ‘</a:t>
            </a:r>
            <a:r>
              <a:rPr lang="it-IT" sz="2000" dirty="0" err="1" smtClean="0"/>
              <a:t>brazo</a:t>
            </a:r>
            <a:r>
              <a:rPr lang="it-IT" sz="2000" dirty="0" smtClean="0"/>
              <a:t>’ per 7 reggimenti, quasi una trentina d’anni.</a:t>
            </a:r>
            <a:endParaRPr lang="it-IT" sz="20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80" y="-1"/>
            <a:ext cx="9006216" cy="5561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8042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457200" y="6381328"/>
            <a:ext cx="8229600" cy="476672"/>
          </a:xfrm>
        </p:spPr>
        <p:txBody>
          <a:bodyPr>
            <a:normAutofit fontScale="70000" lnSpcReduction="20000"/>
          </a:bodyPr>
          <a:lstStyle/>
          <a:p>
            <a:r>
              <a:rPr lang="it-IT" dirty="0" smtClean="0"/>
              <a:t>Dai primi mesi del 1511 Girolamo Miani è alla castellania di Quero.</a:t>
            </a:r>
            <a:endParaRPr lang="it-IT"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30" y="0"/>
            <a:ext cx="9050751"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80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5733256"/>
            <a:ext cx="9036496" cy="1124744"/>
          </a:xfrm>
        </p:spPr>
        <p:txBody>
          <a:bodyPr>
            <a:normAutofit fontScale="62500" lnSpcReduction="20000"/>
          </a:bodyPr>
          <a:lstStyle/>
          <a:p>
            <a:r>
              <a:rPr lang="it-IT" dirty="0" smtClean="0"/>
              <a:t>Da Montebelluna il 27 8.1511, giunge all’assedio del Castello l’albanese Giorgio Mercurio Bua, con 300 cavalieri: sotto il castello avrebbe dovuto passare l’</a:t>
            </a:r>
            <a:r>
              <a:rPr lang="it-IT" dirty="0" err="1" smtClean="0"/>
              <a:t>imperartore</a:t>
            </a:r>
            <a:r>
              <a:rPr lang="it-IT" dirty="0" smtClean="0"/>
              <a:t> Massimiliano II, che cercava tutti i pretesti per posticipare il suo sostegno alla guerra, detto </a:t>
            </a:r>
            <a:r>
              <a:rPr lang="it-IT" dirty="0" err="1" smtClean="0"/>
              <a:t>Honegeld</a:t>
            </a:r>
            <a:r>
              <a:rPr lang="it-IT" dirty="0" smtClean="0"/>
              <a:t>, senza danari.</a:t>
            </a:r>
            <a:endParaRPr lang="it-IT"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71" y="-31860"/>
            <a:ext cx="9045168" cy="569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23350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a:xfrm>
            <a:off x="457200" y="0"/>
            <a:ext cx="8229600" cy="6126163"/>
          </a:xfrm>
        </p:spPr>
        <p:txBody>
          <a:bodyPr>
            <a:normAutofit/>
          </a:bodyPr>
          <a:lstStyle/>
          <a:p>
            <a:r>
              <a:rPr lang="it-IT" sz="2000" dirty="0" smtClean="0"/>
              <a:t>Con una sola cinquantina di soldati, una ventina proveniente da Belluno, di cui si conoscono i nomi, Girolamo difende eroicamente il catello, che alla sera deve arrendersi. Tutti i </a:t>
            </a:r>
            <a:r>
              <a:rPr lang="it-IT" sz="2000" dirty="0" err="1" smtClean="0"/>
              <a:t>sopravissuti</a:t>
            </a:r>
            <a:r>
              <a:rPr lang="it-IT" sz="2000" dirty="0" smtClean="0"/>
              <a:t> </a:t>
            </a:r>
            <a:r>
              <a:rPr lang="it-IT" sz="2000" dirty="0" err="1" smtClean="0"/>
              <a:t>tajà</a:t>
            </a:r>
            <a:r>
              <a:rPr lang="it-IT" sz="2000" dirty="0" smtClean="0"/>
              <a:t> a pezzi, tranne Girolamo e due altri facoltosi, nella speranza di ottenere un riscatto per essi.</a:t>
            </a:r>
            <a:endParaRPr lang="it-IT" sz="2000" dirty="0"/>
          </a:p>
        </p:txBody>
      </p:sp>
    </p:spTree>
    <p:extLst>
      <p:ext uri="{BB962C8B-B14F-4D97-AF65-F5344CB8AC3E}">
        <p14:creationId xmlns:p14="http://schemas.microsoft.com/office/powerpoint/2010/main" val="947239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3933056"/>
            <a:ext cx="9144000" cy="2924944"/>
          </a:xfrm>
        </p:spPr>
        <p:txBody>
          <a:bodyPr>
            <a:normAutofit fontScale="92500"/>
          </a:bodyPr>
          <a:lstStyle/>
          <a:p>
            <a:r>
              <a:rPr lang="it-IT" sz="2000" dirty="0" smtClean="0"/>
              <a:t>Figura tra i combattenti anche Vittore Dal Pozzo, feltrino, che tentando una sortita, finirà con il non </a:t>
            </a:r>
            <a:r>
              <a:rPr lang="it-IT" sz="2000" dirty="0" err="1" smtClean="0"/>
              <a:t>pter</a:t>
            </a:r>
            <a:r>
              <a:rPr lang="it-IT" sz="2000" dirty="0" smtClean="0"/>
              <a:t> rientrare. Ripara </a:t>
            </a:r>
            <a:r>
              <a:rPr lang="it-IT" sz="2000" dirty="0" err="1" smtClean="0"/>
              <a:t>aFeltre</a:t>
            </a:r>
            <a:r>
              <a:rPr lang="it-IT" sz="2000" dirty="0" smtClean="0"/>
              <a:t> portando la notizia della caduta di Castelnovo. </a:t>
            </a:r>
          </a:p>
          <a:p>
            <a:r>
              <a:rPr lang="it-IT" sz="2000" dirty="0" smtClean="0"/>
              <a:t>Feltre, via dedicata a Vittore Dal Pozzo, che immette in Piazza Maggiore, salendo dalla via sottostante.</a:t>
            </a:r>
          </a:p>
          <a:p>
            <a:r>
              <a:rPr lang="it-IT" sz="2000" dirty="0" smtClean="0"/>
              <a:t>Nel 1516, finita la </a:t>
            </a:r>
            <a:r>
              <a:rPr lang="it-IT" sz="2000" dirty="0" err="1" smtClean="0"/>
              <a:t>guera</a:t>
            </a:r>
            <a:r>
              <a:rPr lang="it-IT" sz="2000" dirty="0" smtClean="0"/>
              <a:t>, </a:t>
            </a:r>
            <a:r>
              <a:rPr lang="it-IT" sz="2000" dirty="0" err="1" smtClean="0"/>
              <a:t>Sebastino</a:t>
            </a:r>
            <a:r>
              <a:rPr lang="it-IT" sz="2000" dirty="0" smtClean="0"/>
              <a:t> Dal Pozzo, in una lite civile per questioni di confini dei campi, ottenuta in premio dei suoi meriti militari, egli esigerà la testimonianza di Girolamo Miani, che avrebbe (senz’altro) sostenuto il suo:” Valore ( grandissimo), la sua </a:t>
            </a:r>
            <a:r>
              <a:rPr lang="it-IT" sz="2000" dirty="0" err="1" smtClean="0"/>
              <a:t>disponilità</a:t>
            </a:r>
            <a:r>
              <a:rPr lang="it-IT" sz="2000" dirty="0" smtClean="0"/>
              <a:t> ( generosissima), il suo disprezzo del pericolo (senza limiti) ...</a:t>
            </a:r>
            <a:endParaRPr lang="it-IT" sz="20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7" y="-14407"/>
            <a:ext cx="5069749" cy="3806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8316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dirty="0"/>
          </a:p>
        </p:txBody>
      </p:sp>
      <p:sp>
        <p:nvSpPr>
          <p:cNvPr id="3" name="Segnaposto contenuto 2"/>
          <p:cNvSpPr>
            <a:spLocks noGrp="1"/>
          </p:cNvSpPr>
          <p:nvPr>
            <p:ph idx="1"/>
          </p:nvPr>
        </p:nvSpPr>
        <p:spPr>
          <a:xfrm>
            <a:off x="0" y="6165304"/>
            <a:ext cx="9144000" cy="692696"/>
          </a:xfrm>
        </p:spPr>
        <p:txBody>
          <a:bodyPr>
            <a:noAutofit/>
          </a:bodyPr>
          <a:lstStyle/>
          <a:p>
            <a:r>
              <a:rPr lang="it-IT" sz="2000" dirty="0" smtClean="0"/>
              <a:t>Seguendo le biografie del Miani ( che vanno riviste alla luce di nuove  scoperte di documenti ), Girolamo è tenuto in prigione a Quero per un mese.</a:t>
            </a:r>
          </a:p>
          <a:p>
            <a:r>
              <a:rPr lang="it-IT" sz="2000" dirty="0" smtClean="0"/>
              <a:t> </a:t>
            </a:r>
          </a:p>
          <a:p>
            <a:endParaRPr lang="it-IT" sz="20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078729"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304925"/>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871</Words>
  <Application>Microsoft Office PowerPoint</Application>
  <PresentationFormat>Presentazione su schermo (4:3)</PresentationFormat>
  <Paragraphs>41</Paragraphs>
  <Slides>20</Slides>
  <Notes>0</Notes>
  <HiddenSlides>0</HiddenSlides>
  <MMClips>0</MMClips>
  <ScaleCrop>false</ScaleCrop>
  <HeadingPairs>
    <vt:vector size="4" baseType="variant">
      <vt:variant>
        <vt:lpstr>Tema</vt:lpstr>
      </vt:variant>
      <vt:variant>
        <vt:i4>1</vt:i4>
      </vt:variant>
      <vt:variant>
        <vt:lpstr>Titoli diapositive</vt:lpstr>
      </vt:variant>
      <vt:variant>
        <vt:i4>20</vt:i4>
      </vt:variant>
    </vt:vector>
  </HeadingPairs>
  <TitlesOfParts>
    <vt:vector size="21" baseType="lpstr">
      <vt:lpstr>Tema di Office</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lenovo</dc:creator>
  <cp:lastModifiedBy>lenovo</cp:lastModifiedBy>
  <cp:revision>1</cp:revision>
  <dcterms:created xsi:type="dcterms:W3CDTF">2020-06-30T09:43:45Z</dcterms:created>
  <dcterms:modified xsi:type="dcterms:W3CDTF">2020-06-30T09:45:33Z</dcterms:modified>
</cp:coreProperties>
</file>