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8" r:id="rId2"/>
    <p:sldId id="256" r:id="rId3"/>
    <p:sldId id="264" r:id="rId4"/>
    <p:sldId id="266" r:id="rId5"/>
    <p:sldId id="269" r:id="rId6"/>
    <p:sldId id="267" r:id="rId7"/>
    <p:sldId id="265" r:id="rId8"/>
    <p:sldId id="258" r:id="rId9"/>
    <p:sldId id="263" r:id="rId10"/>
    <p:sldId id="259" r:id="rId11"/>
    <p:sldId id="262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69" autoAdjust="0"/>
  </p:normalViewPr>
  <p:slideViewPr>
    <p:cSldViewPr>
      <p:cViewPr>
        <p:scale>
          <a:sx n="66" d="100"/>
          <a:sy n="66" d="100"/>
        </p:scale>
        <p:origin x="-15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F66FE-72A6-47F7-BF6B-13C8A9CCCCAB}" type="datetimeFigureOut">
              <a:rPr lang="it-IT" smtClean="0"/>
              <a:t>02/06/2015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5ADB9-3365-4B34-8360-7EA90825DB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6802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/>
              <a:t>« Forse</a:t>
            </a:r>
            <a:r>
              <a:rPr lang="it-IT" sz="1200" baseline="0" dirty="0" smtClean="0"/>
              <a:t> l</a:t>
            </a:r>
            <a:r>
              <a:rPr lang="it-IT" sz="1200" dirty="0" smtClean="0"/>
              <a:t>a prima immagine di Girolamo</a:t>
            </a:r>
            <a:r>
              <a:rPr lang="it-IT" sz="1200" baseline="0" dirty="0" smtClean="0"/>
              <a:t> </a:t>
            </a:r>
            <a:r>
              <a:rPr lang="it-IT" sz="1200" dirty="0" smtClean="0"/>
              <a:t>esposta alla venerazione.»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p. Maurizio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Brioli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scheda tecnica 18_Caimotto, http://iconografiasgm.altervista.org/schede_tecniche/st.php?recid=18 </a:t>
            </a:r>
          </a:p>
          <a:p>
            <a:endParaRPr lang="it-IT" sz="120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5ADB9-3365-4B34-8360-7EA90825DB5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3652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«Risponde al decreto del 1608 che tutti i luoghi abbiano il quadro di S. Girolamo. Padre Dorati era morto da poco a Somasca. Rettore di Somasca era il p. Bartolomeo Brocco stimatissimo dal P. Generale Stella che volle che si facessero i quadri» (nota ms. di p. Tentorio).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p. Maurizio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Brioli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crs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scheda tecnica 18_Caimotto, http://iconografiasgm.altervista.org/schede_tecniche/st.php?recid=18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5ADB9-3365-4B34-8360-7EA90825DB5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8277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La prima</a:t>
            </a:r>
            <a:r>
              <a:rPr lang="it-IT" baseline="0" dirty="0" smtClean="0"/>
              <a:t> freccia rossa indica la Luce [di Dio] che viene catturata dagli occhi di SGM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5ADB9-3365-4B34-8360-7EA90825DB5A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4346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Queste due frecce rosse indicano lo sguarda</a:t>
            </a:r>
            <a:r>
              <a:rPr lang="it-IT" baseline="0" dirty="0" smtClean="0"/>
              <a:t> fisso dei due compagni di SGM [ p. Gambarana e p. Evangelista Dorati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5ADB9-3365-4B34-8360-7EA90825DB5A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3774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5ADB9-3365-4B34-8360-7EA90825DB5A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6102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D646-D952-4FAD-AC14-469771A52279}" type="datetimeFigureOut">
              <a:rPr lang="it-IT" smtClean="0"/>
              <a:t>02/06/2015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2711-3D00-4903-B071-666812BE8E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1652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D646-D952-4FAD-AC14-469771A52279}" type="datetimeFigureOut">
              <a:rPr lang="it-IT" smtClean="0"/>
              <a:t>02/06/2015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2711-3D00-4903-B071-666812BE8E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6891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D646-D952-4FAD-AC14-469771A52279}" type="datetimeFigureOut">
              <a:rPr lang="it-IT" smtClean="0"/>
              <a:t>02/06/2015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2711-3D00-4903-B071-666812BE8E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114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D646-D952-4FAD-AC14-469771A52279}" type="datetimeFigureOut">
              <a:rPr lang="it-IT" smtClean="0"/>
              <a:t>02/06/2015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2711-3D00-4903-B071-666812BE8E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4746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D646-D952-4FAD-AC14-469771A52279}" type="datetimeFigureOut">
              <a:rPr lang="it-IT" smtClean="0"/>
              <a:t>02/06/2015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2711-3D00-4903-B071-666812BE8E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8243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D646-D952-4FAD-AC14-469771A52279}" type="datetimeFigureOut">
              <a:rPr lang="it-IT" smtClean="0"/>
              <a:t>02/06/2015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2711-3D00-4903-B071-666812BE8E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44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D646-D952-4FAD-AC14-469771A52279}" type="datetimeFigureOut">
              <a:rPr lang="it-IT" smtClean="0"/>
              <a:t>02/06/2015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2711-3D00-4903-B071-666812BE8E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609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D646-D952-4FAD-AC14-469771A52279}" type="datetimeFigureOut">
              <a:rPr lang="it-IT" smtClean="0"/>
              <a:t>02/06/2015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2711-3D00-4903-B071-666812BE8E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386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D646-D952-4FAD-AC14-469771A52279}" type="datetimeFigureOut">
              <a:rPr lang="it-IT" smtClean="0"/>
              <a:t>02/06/2015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2711-3D00-4903-B071-666812BE8E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3625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D646-D952-4FAD-AC14-469771A52279}" type="datetimeFigureOut">
              <a:rPr lang="it-IT" smtClean="0"/>
              <a:t>02/06/2015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2711-3D00-4903-B071-666812BE8E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3662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D646-D952-4FAD-AC14-469771A52279}" type="datetimeFigureOut">
              <a:rPr lang="it-IT" smtClean="0"/>
              <a:t>02/06/2015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2711-3D00-4903-B071-666812BE8E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232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6D646-D952-4FAD-AC14-469771A52279}" type="datetimeFigureOut">
              <a:rPr lang="it-IT" smtClean="0"/>
              <a:t>02/06/2015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12711-3D00-4903-B071-666812BE8E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000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2274" y="1340768"/>
            <a:ext cx="9198224" cy="44627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‘SAN GIROLAMO IN GLORIA </a:t>
            </a:r>
          </a:p>
          <a:p>
            <a:pPr algn="ctr"/>
            <a:r>
              <a:rPr lang="it-IT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 DUE PADRI SOMASCHI’</a:t>
            </a:r>
          </a:p>
          <a:p>
            <a:pPr algn="ctr"/>
            <a:endParaRPr lang="it-IT" sz="4400" i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it-IT" sz="44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Forse l</a:t>
            </a:r>
            <a:r>
              <a:rPr lang="it-IT" sz="4400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 prima immagine di </a:t>
            </a:r>
          </a:p>
          <a:p>
            <a:pPr algn="ctr"/>
            <a:r>
              <a:rPr lang="it-IT" sz="44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San </a:t>
            </a:r>
            <a:r>
              <a:rPr lang="it-IT" sz="4400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Girolamo Miani</a:t>
            </a:r>
          </a:p>
          <a:p>
            <a:pPr algn="ctr"/>
            <a:r>
              <a:rPr lang="it-IT" sz="4400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esposta alla venerazione.</a:t>
            </a:r>
            <a:endParaRPr lang="it-IT" sz="4400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376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389" y="30268"/>
            <a:ext cx="5526321" cy="6827731"/>
          </a:xfrm>
        </p:spPr>
      </p:pic>
      <p:grpSp>
        <p:nvGrpSpPr>
          <p:cNvPr id="22" name="Gruppo 21"/>
          <p:cNvGrpSpPr/>
          <p:nvPr/>
        </p:nvGrpSpPr>
        <p:grpSpPr>
          <a:xfrm>
            <a:off x="4211960" y="0"/>
            <a:ext cx="4032448" cy="4098374"/>
            <a:chOff x="2267744" y="0"/>
            <a:chExt cx="4320480" cy="4077072"/>
          </a:xfrm>
        </p:grpSpPr>
        <p:cxnSp>
          <p:nvCxnSpPr>
            <p:cNvPr id="3" name="Connettore 1 2"/>
            <p:cNvCxnSpPr/>
            <p:nvPr/>
          </p:nvCxnSpPr>
          <p:spPr>
            <a:xfrm flipV="1">
              <a:off x="2267744" y="1052736"/>
              <a:ext cx="2232248" cy="2808312"/>
            </a:xfrm>
            <a:prstGeom prst="straightConnector1">
              <a:avLst/>
            </a:prstGeom>
            <a:ln w="38100" cap="rnd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2"/>
            <p:cNvCxnSpPr/>
            <p:nvPr/>
          </p:nvCxnSpPr>
          <p:spPr>
            <a:xfrm flipH="1" flipV="1">
              <a:off x="4644008" y="1196752"/>
              <a:ext cx="1944216" cy="2880320"/>
            </a:xfrm>
            <a:prstGeom prst="straightConnector1">
              <a:avLst/>
            </a:prstGeom>
            <a:ln w="381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2"/>
            <p:cNvCxnSpPr/>
            <p:nvPr/>
          </p:nvCxnSpPr>
          <p:spPr>
            <a:xfrm>
              <a:off x="3203848" y="0"/>
              <a:ext cx="1440160" cy="1196752"/>
            </a:xfrm>
            <a:prstGeom prst="straightConnector1">
              <a:avLst/>
            </a:prstGeom>
            <a:ln w="381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CasellaDiTesto 22"/>
          <p:cNvSpPr txBox="1"/>
          <p:nvPr/>
        </p:nvSpPr>
        <p:spPr>
          <a:xfrm>
            <a:off x="0" y="1844824"/>
            <a:ext cx="3528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Ne la profonda e chiara sussistenza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de l’alto lume </a:t>
            </a:r>
            <a:r>
              <a:rPr lang="it-IT" b="1" dirty="0" err="1" smtClean="0">
                <a:solidFill>
                  <a:schemeClr val="bg1"/>
                </a:solidFill>
              </a:rPr>
              <a:t>parvermi</a:t>
            </a:r>
            <a:r>
              <a:rPr lang="it-IT" b="1" dirty="0" smtClean="0">
                <a:solidFill>
                  <a:schemeClr val="bg1"/>
                </a:solidFill>
              </a:rPr>
              <a:t> tre giri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di tre colori e d’una contenenza;                                    </a:t>
            </a:r>
          </a:p>
          <a:p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e l’un da l’altro come iri da iri </a:t>
            </a:r>
          </a:p>
          <a:p>
            <a:r>
              <a:rPr lang="it-IT" b="1" dirty="0" err="1" smtClean="0">
                <a:solidFill>
                  <a:schemeClr val="bg1"/>
                </a:solidFill>
              </a:rPr>
              <a:t>parea</a:t>
            </a:r>
            <a:r>
              <a:rPr lang="it-IT" b="1" dirty="0" smtClean="0">
                <a:solidFill>
                  <a:schemeClr val="bg1"/>
                </a:solidFill>
              </a:rPr>
              <a:t> reflesso, e ‘l terzo </a:t>
            </a:r>
            <a:r>
              <a:rPr lang="it-IT" b="1" dirty="0" err="1" smtClean="0">
                <a:solidFill>
                  <a:schemeClr val="bg1"/>
                </a:solidFill>
              </a:rPr>
              <a:t>parea</a:t>
            </a:r>
            <a:r>
              <a:rPr lang="it-IT" b="1" dirty="0" smtClean="0">
                <a:solidFill>
                  <a:schemeClr val="bg1"/>
                </a:solidFill>
              </a:rPr>
              <a:t> foco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che quinci e quindi </a:t>
            </a:r>
            <a:r>
              <a:rPr lang="it-IT" b="1" dirty="0" err="1" smtClean="0">
                <a:solidFill>
                  <a:schemeClr val="bg1"/>
                </a:solidFill>
              </a:rPr>
              <a:t>igualmente</a:t>
            </a:r>
            <a:r>
              <a:rPr lang="it-IT" b="1" dirty="0" smtClean="0">
                <a:solidFill>
                  <a:schemeClr val="bg1"/>
                </a:solidFill>
              </a:rPr>
              <a:t> si spiri.                       </a:t>
            </a:r>
          </a:p>
          <a:p>
            <a:endParaRPr lang="it-IT" b="1" dirty="0">
              <a:solidFill>
                <a:schemeClr val="bg1"/>
              </a:solidFill>
            </a:endParaRPr>
          </a:p>
          <a:p>
            <a:r>
              <a:rPr lang="it-IT" b="1" cap="small" dirty="0" smtClean="0">
                <a:solidFill>
                  <a:schemeClr val="bg1"/>
                </a:solidFill>
              </a:rPr>
              <a:t>Dante; Paradiso XXXIII, 115-120</a:t>
            </a:r>
            <a:endParaRPr lang="it-IT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76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389" y="30268"/>
            <a:ext cx="5526321" cy="6827731"/>
          </a:xfrm>
        </p:spPr>
      </p:pic>
      <p:grpSp>
        <p:nvGrpSpPr>
          <p:cNvPr id="22" name="Gruppo 21"/>
          <p:cNvGrpSpPr/>
          <p:nvPr/>
        </p:nvGrpSpPr>
        <p:grpSpPr>
          <a:xfrm>
            <a:off x="4211960" y="0"/>
            <a:ext cx="4032448" cy="4098374"/>
            <a:chOff x="2267744" y="0"/>
            <a:chExt cx="4320480" cy="4077072"/>
          </a:xfrm>
        </p:grpSpPr>
        <p:cxnSp>
          <p:nvCxnSpPr>
            <p:cNvPr id="3" name="Connettore 1 2"/>
            <p:cNvCxnSpPr/>
            <p:nvPr/>
          </p:nvCxnSpPr>
          <p:spPr>
            <a:xfrm flipV="1">
              <a:off x="2267744" y="1052736"/>
              <a:ext cx="2232248" cy="2808312"/>
            </a:xfrm>
            <a:prstGeom prst="straightConnector1">
              <a:avLst/>
            </a:prstGeom>
            <a:ln w="38100" cap="rnd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2"/>
            <p:cNvCxnSpPr/>
            <p:nvPr/>
          </p:nvCxnSpPr>
          <p:spPr>
            <a:xfrm flipH="1" flipV="1">
              <a:off x="4644008" y="1196752"/>
              <a:ext cx="1944216" cy="2880320"/>
            </a:xfrm>
            <a:prstGeom prst="straightConnector1">
              <a:avLst/>
            </a:prstGeom>
            <a:ln w="381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2"/>
            <p:cNvCxnSpPr/>
            <p:nvPr/>
          </p:nvCxnSpPr>
          <p:spPr>
            <a:xfrm>
              <a:off x="3203848" y="0"/>
              <a:ext cx="1440160" cy="1196752"/>
            </a:xfrm>
            <a:prstGeom prst="straightConnector1">
              <a:avLst/>
            </a:prstGeom>
            <a:ln w="381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CasellaDiTesto 22"/>
          <p:cNvSpPr txBox="1"/>
          <p:nvPr/>
        </p:nvSpPr>
        <p:spPr>
          <a:xfrm>
            <a:off x="0" y="1844824"/>
            <a:ext cx="3528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Ne la profonda e chiara sussistenza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de l’alto lume </a:t>
            </a:r>
            <a:r>
              <a:rPr lang="it-IT" b="1" dirty="0" err="1" smtClean="0">
                <a:solidFill>
                  <a:schemeClr val="bg1"/>
                </a:solidFill>
              </a:rPr>
              <a:t>parvermi</a:t>
            </a:r>
            <a:r>
              <a:rPr lang="it-IT" b="1" dirty="0" smtClean="0">
                <a:solidFill>
                  <a:schemeClr val="bg1"/>
                </a:solidFill>
              </a:rPr>
              <a:t> tre giri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di tre colori e d’una contenenza;                                    </a:t>
            </a:r>
          </a:p>
          <a:p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e l’un da l’altro come iri da iri </a:t>
            </a:r>
          </a:p>
          <a:p>
            <a:r>
              <a:rPr lang="it-IT" b="1" dirty="0" err="1" smtClean="0">
                <a:solidFill>
                  <a:schemeClr val="bg1"/>
                </a:solidFill>
              </a:rPr>
              <a:t>parea</a:t>
            </a:r>
            <a:r>
              <a:rPr lang="it-IT" b="1" dirty="0" smtClean="0">
                <a:solidFill>
                  <a:schemeClr val="bg1"/>
                </a:solidFill>
              </a:rPr>
              <a:t> reflesso, e ‘l terzo </a:t>
            </a:r>
            <a:r>
              <a:rPr lang="it-IT" b="1" dirty="0" err="1" smtClean="0">
                <a:solidFill>
                  <a:schemeClr val="bg1"/>
                </a:solidFill>
              </a:rPr>
              <a:t>parea</a:t>
            </a:r>
            <a:r>
              <a:rPr lang="it-IT" b="1" dirty="0" smtClean="0">
                <a:solidFill>
                  <a:schemeClr val="bg1"/>
                </a:solidFill>
              </a:rPr>
              <a:t> foco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che quinci e quindi </a:t>
            </a:r>
            <a:r>
              <a:rPr lang="it-IT" b="1" dirty="0" err="1" smtClean="0">
                <a:solidFill>
                  <a:schemeClr val="bg1"/>
                </a:solidFill>
              </a:rPr>
              <a:t>igualmente</a:t>
            </a:r>
            <a:r>
              <a:rPr lang="it-IT" b="1" dirty="0" smtClean="0">
                <a:solidFill>
                  <a:schemeClr val="bg1"/>
                </a:solidFill>
              </a:rPr>
              <a:t> si spiri.                       </a:t>
            </a:r>
          </a:p>
          <a:p>
            <a:endParaRPr lang="it-IT" b="1" dirty="0">
              <a:solidFill>
                <a:schemeClr val="bg1"/>
              </a:solidFill>
            </a:endParaRPr>
          </a:p>
          <a:p>
            <a:r>
              <a:rPr lang="it-IT" b="1" cap="small" dirty="0" smtClean="0">
                <a:solidFill>
                  <a:schemeClr val="bg1"/>
                </a:solidFill>
              </a:rPr>
              <a:t>Dante; Paradiso XXXIII, 115-120</a:t>
            </a:r>
            <a:endParaRPr lang="it-IT" b="1" cap="small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68745"/>
            <a:ext cx="4320480" cy="322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14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904167"/>
            <a:ext cx="9144000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«La nostra </a:t>
            </a:r>
            <a:r>
              <a:rPr lang="it-IT" sz="32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tradizione più autentica</a:t>
            </a:r>
            <a:r>
              <a:rPr lang="it-IT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[…]</a:t>
            </a:r>
          </a:p>
          <a:p>
            <a:pPr algn="ctr"/>
            <a:r>
              <a:rPr lang="it-IT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c’insegna che il linguaggio della bellezza, </a:t>
            </a:r>
          </a:p>
          <a:p>
            <a:pPr algn="ctr"/>
            <a:r>
              <a:rPr lang="it-IT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messo </a:t>
            </a:r>
            <a:r>
              <a:rPr lang="it-IT" sz="32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al servizio</a:t>
            </a:r>
            <a:r>
              <a:rPr lang="it-IT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della fede, </a:t>
            </a:r>
          </a:p>
          <a:p>
            <a:pPr algn="ctr"/>
            <a:r>
              <a:rPr lang="it-IT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è capace di raggiungere il cuore degli uomini, </a:t>
            </a:r>
          </a:p>
          <a:p>
            <a:pPr algn="ctr"/>
            <a:r>
              <a:rPr lang="it-IT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di far loro conoscere dal di dentro </a:t>
            </a:r>
          </a:p>
          <a:p>
            <a:pPr algn="ctr"/>
            <a:r>
              <a:rPr lang="it-IT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Colui che noi osiamo </a:t>
            </a:r>
          </a:p>
          <a:p>
            <a:pPr algn="ctr"/>
            <a:r>
              <a:rPr lang="it-IT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rappresentare nelle immagini, Gesù Cristo»</a:t>
            </a:r>
          </a:p>
          <a:p>
            <a:pPr algn="ctr"/>
            <a:endParaRPr lang="it-IT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it-IT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San Giovanni Paolo II</a:t>
            </a:r>
            <a:endParaRPr lang="it-IT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629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783" cy="6858000"/>
          </a:xfrm>
        </p:spPr>
      </p:pic>
    </p:spTree>
    <p:extLst>
      <p:ext uri="{BB962C8B-B14F-4D97-AF65-F5344CB8AC3E}">
        <p14:creationId xmlns:p14="http://schemas.microsoft.com/office/powerpoint/2010/main" val="153001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126163"/>
          </a:xfrm>
        </p:spPr>
      </p:pic>
    </p:spTree>
    <p:extLst>
      <p:ext uri="{BB962C8B-B14F-4D97-AF65-F5344CB8AC3E}">
        <p14:creationId xmlns:p14="http://schemas.microsoft.com/office/powerpoint/2010/main" val="330110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126163"/>
          </a:xfrm>
        </p:spPr>
      </p:pic>
      <p:sp>
        <p:nvSpPr>
          <p:cNvPr id="3" name="Rettangolo 2"/>
          <p:cNvSpPr/>
          <p:nvPr/>
        </p:nvSpPr>
        <p:spPr>
          <a:xfrm>
            <a:off x="1258640" y="332656"/>
            <a:ext cx="6264696" cy="5256584"/>
          </a:xfrm>
          <a:prstGeom prst="rect">
            <a:avLst/>
          </a:prstGeom>
          <a:solidFill>
            <a:schemeClr val="accent1">
              <a:alpha val="69000"/>
            </a:schemeClr>
          </a:solidFill>
          <a:ln>
            <a:solidFill>
              <a:schemeClr val="accent1">
                <a:shade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9022" y="594928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0" y="5856947"/>
            <a:ext cx="3456384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Area della chiesa al tempo di San Girolamo (attuale presbiterio)</a:t>
            </a:r>
          </a:p>
          <a:p>
            <a:endParaRPr lang="it-IT" dirty="0"/>
          </a:p>
        </p:txBody>
      </p:sp>
      <p:cxnSp>
        <p:nvCxnSpPr>
          <p:cNvPr id="10" name="Connettore 2 9"/>
          <p:cNvCxnSpPr/>
          <p:nvPr/>
        </p:nvCxnSpPr>
        <p:spPr>
          <a:xfrm flipH="1" flipV="1">
            <a:off x="5770054" y="5312583"/>
            <a:ext cx="1728192" cy="2520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 flipV="1">
            <a:off x="5796136" y="1916832"/>
            <a:ext cx="0" cy="2988332"/>
          </a:xfrm>
          <a:prstGeom prst="line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V="1">
            <a:off x="2987824" y="1823086"/>
            <a:ext cx="0" cy="3082078"/>
          </a:xfrm>
          <a:prstGeom prst="line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V="1">
            <a:off x="1300531" y="5312583"/>
            <a:ext cx="1728192" cy="2520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>
            <a:off x="2987824" y="1823085"/>
            <a:ext cx="2808312" cy="3489497"/>
          </a:xfrm>
          <a:prstGeom prst="rect">
            <a:avLst/>
          </a:prstGeom>
          <a:solidFill>
            <a:srgbClr val="FF0000">
              <a:alpha val="6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8" name="Gruppo 97"/>
          <p:cNvGrpSpPr/>
          <p:nvPr/>
        </p:nvGrpSpPr>
        <p:grpSpPr>
          <a:xfrm>
            <a:off x="1258640" y="332656"/>
            <a:ext cx="1729184" cy="5256584"/>
            <a:chOff x="1258640" y="332656"/>
            <a:chExt cx="1729184" cy="4824536"/>
          </a:xfrm>
        </p:grpSpPr>
        <p:grpSp>
          <p:nvGrpSpPr>
            <p:cNvPr id="42" name="Gruppo 41"/>
            <p:cNvGrpSpPr/>
            <p:nvPr/>
          </p:nvGrpSpPr>
          <p:grpSpPr>
            <a:xfrm>
              <a:off x="1259632" y="332656"/>
              <a:ext cx="1728192" cy="4824536"/>
              <a:chOff x="1259632" y="332656"/>
              <a:chExt cx="1728192" cy="4824536"/>
            </a:xfrm>
          </p:grpSpPr>
          <p:cxnSp>
            <p:nvCxnSpPr>
              <p:cNvPr id="43" name="Connettore 1 42"/>
              <p:cNvCxnSpPr/>
              <p:nvPr/>
            </p:nvCxnSpPr>
            <p:spPr>
              <a:xfrm>
                <a:off x="1259632" y="332656"/>
                <a:ext cx="0" cy="4824536"/>
              </a:xfrm>
              <a:prstGeom prst="line">
                <a:avLst/>
              </a:prstGeom>
              <a:ln w="508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ttore 1 43"/>
              <p:cNvCxnSpPr/>
              <p:nvPr/>
            </p:nvCxnSpPr>
            <p:spPr>
              <a:xfrm>
                <a:off x="2987824" y="1823086"/>
                <a:ext cx="0" cy="3082078"/>
              </a:xfrm>
              <a:prstGeom prst="line">
                <a:avLst/>
              </a:prstGeom>
              <a:ln w="508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ttore 1 44"/>
              <p:cNvCxnSpPr/>
              <p:nvPr/>
            </p:nvCxnSpPr>
            <p:spPr>
              <a:xfrm flipH="1" flipV="1">
                <a:off x="2323278" y="332656"/>
                <a:ext cx="664546" cy="1490430"/>
              </a:xfrm>
              <a:prstGeom prst="line">
                <a:avLst/>
              </a:prstGeom>
              <a:ln w="508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ttore 1 45"/>
              <p:cNvCxnSpPr/>
              <p:nvPr/>
            </p:nvCxnSpPr>
            <p:spPr>
              <a:xfrm flipH="1">
                <a:off x="1259632" y="332656"/>
                <a:ext cx="1048182" cy="0"/>
              </a:xfrm>
              <a:prstGeom prst="line">
                <a:avLst/>
              </a:prstGeom>
              <a:ln w="508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ttore 1 46"/>
              <p:cNvCxnSpPr/>
              <p:nvPr/>
            </p:nvCxnSpPr>
            <p:spPr>
              <a:xfrm flipH="1">
                <a:off x="1291570" y="4905164"/>
                <a:ext cx="1696254" cy="252028"/>
              </a:xfrm>
              <a:prstGeom prst="line">
                <a:avLst/>
              </a:prstGeom>
              <a:ln w="508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0" name="Connettore 1 59"/>
            <p:cNvCxnSpPr/>
            <p:nvPr/>
          </p:nvCxnSpPr>
          <p:spPr>
            <a:xfrm flipH="1">
              <a:off x="1291574" y="3068960"/>
              <a:ext cx="1696250" cy="172819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1 81"/>
            <p:cNvCxnSpPr/>
            <p:nvPr/>
          </p:nvCxnSpPr>
          <p:spPr>
            <a:xfrm flipH="1">
              <a:off x="1521677" y="3717032"/>
              <a:ext cx="1466147" cy="144016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1 85"/>
            <p:cNvCxnSpPr/>
            <p:nvPr/>
          </p:nvCxnSpPr>
          <p:spPr>
            <a:xfrm flipH="1">
              <a:off x="1258640" y="1880828"/>
              <a:ext cx="1696250" cy="172819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1 86"/>
            <p:cNvCxnSpPr/>
            <p:nvPr/>
          </p:nvCxnSpPr>
          <p:spPr>
            <a:xfrm flipH="1">
              <a:off x="1258640" y="2500029"/>
              <a:ext cx="1696250" cy="172819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1 87"/>
            <p:cNvCxnSpPr/>
            <p:nvPr/>
          </p:nvCxnSpPr>
          <p:spPr>
            <a:xfrm flipH="1">
              <a:off x="1259632" y="1340768"/>
              <a:ext cx="1512168" cy="158417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ttore 1 90"/>
            <p:cNvCxnSpPr/>
            <p:nvPr/>
          </p:nvCxnSpPr>
          <p:spPr>
            <a:xfrm flipH="1">
              <a:off x="1258641" y="836712"/>
              <a:ext cx="1297135" cy="129614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ttore 1 94"/>
            <p:cNvCxnSpPr/>
            <p:nvPr/>
          </p:nvCxnSpPr>
          <p:spPr>
            <a:xfrm flipH="1">
              <a:off x="1258640" y="332656"/>
              <a:ext cx="1049174" cy="100811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uppo 98"/>
          <p:cNvGrpSpPr/>
          <p:nvPr/>
        </p:nvGrpSpPr>
        <p:grpSpPr>
          <a:xfrm>
            <a:off x="5796135" y="293270"/>
            <a:ext cx="1728193" cy="5295969"/>
            <a:chOff x="1258640" y="332656"/>
            <a:chExt cx="1729184" cy="4824536"/>
          </a:xfrm>
          <a:scene3d>
            <a:camera prst="orthographicFront">
              <a:rot lat="0" lon="10800000" rev="0"/>
            </a:camera>
            <a:lightRig rig="threePt" dir="t"/>
          </a:scene3d>
        </p:grpSpPr>
        <p:grpSp>
          <p:nvGrpSpPr>
            <p:cNvPr id="100" name="Gruppo 99"/>
            <p:cNvGrpSpPr/>
            <p:nvPr/>
          </p:nvGrpSpPr>
          <p:grpSpPr>
            <a:xfrm>
              <a:off x="1259632" y="332656"/>
              <a:ext cx="1728192" cy="4824536"/>
              <a:chOff x="1259632" y="332656"/>
              <a:chExt cx="1728192" cy="4824536"/>
            </a:xfrm>
          </p:grpSpPr>
          <p:cxnSp>
            <p:nvCxnSpPr>
              <p:cNvPr id="108" name="Connettore 1 107"/>
              <p:cNvCxnSpPr/>
              <p:nvPr/>
            </p:nvCxnSpPr>
            <p:spPr>
              <a:xfrm>
                <a:off x="1259632" y="332656"/>
                <a:ext cx="0" cy="4824536"/>
              </a:xfrm>
              <a:prstGeom prst="line">
                <a:avLst/>
              </a:prstGeom>
              <a:ln w="508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onnettore 1 108"/>
              <p:cNvCxnSpPr/>
              <p:nvPr/>
            </p:nvCxnSpPr>
            <p:spPr>
              <a:xfrm>
                <a:off x="2987824" y="1823086"/>
                <a:ext cx="0" cy="3082078"/>
              </a:xfrm>
              <a:prstGeom prst="line">
                <a:avLst/>
              </a:prstGeom>
              <a:ln w="508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Connettore 1 109"/>
              <p:cNvCxnSpPr/>
              <p:nvPr/>
            </p:nvCxnSpPr>
            <p:spPr>
              <a:xfrm flipH="1" flipV="1">
                <a:off x="2323278" y="332656"/>
                <a:ext cx="664546" cy="1490430"/>
              </a:xfrm>
              <a:prstGeom prst="line">
                <a:avLst/>
              </a:prstGeom>
              <a:ln w="508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nettore 1 110"/>
              <p:cNvCxnSpPr/>
              <p:nvPr/>
            </p:nvCxnSpPr>
            <p:spPr>
              <a:xfrm flipH="1">
                <a:off x="1259632" y="332656"/>
                <a:ext cx="1048182" cy="0"/>
              </a:xfrm>
              <a:prstGeom prst="line">
                <a:avLst/>
              </a:prstGeom>
              <a:ln w="508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ttore 1 111"/>
              <p:cNvCxnSpPr/>
              <p:nvPr/>
            </p:nvCxnSpPr>
            <p:spPr>
              <a:xfrm flipH="1">
                <a:off x="1291570" y="4905164"/>
                <a:ext cx="1696254" cy="252028"/>
              </a:xfrm>
              <a:prstGeom prst="line">
                <a:avLst/>
              </a:prstGeom>
              <a:ln w="508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1" name="Connettore 1 100"/>
            <p:cNvCxnSpPr/>
            <p:nvPr/>
          </p:nvCxnSpPr>
          <p:spPr>
            <a:xfrm flipH="1">
              <a:off x="1291574" y="3068960"/>
              <a:ext cx="1696250" cy="172819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1 101"/>
            <p:cNvCxnSpPr/>
            <p:nvPr/>
          </p:nvCxnSpPr>
          <p:spPr>
            <a:xfrm flipH="1">
              <a:off x="1521677" y="3717032"/>
              <a:ext cx="1466147" cy="144016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1 102"/>
            <p:cNvCxnSpPr/>
            <p:nvPr/>
          </p:nvCxnSpPr>
          <p:spPr>
            <a:xfrm flipH="1">
              <a:off x="1258640" y="1880828"/>
              <a:ext cx="1696250" cy="172819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1 103"/>
            <p:cNvCxnSpPr/>
            <p:nvPr/>
          </p:nvCxnSpPr>
          <p:spPr>
            <a:xfrm flipH="1">
              <a:off x="1258640" y="2500029"/>
              <a:ext cx="1696250" cy="172819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1 104"/>
            <p:cNvCxnSpPr/>
            <p:nvPr/>
          </p:nvCxnSpPr>
          <p:spPr>
            <a:xfrm flipH="1">
              <a:off x="1259632" y="1340768"/>
              <a:ext cx="1512168" cy="158417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ttore 1 105"/>
            <p:cNvCxnSpPr/>
            <p:nvPr/>
          </p:nvCxnSpPr>
          <p:spPr>
            <a:xfrm flipH="1">
              <a:off x="1258641" y="836712"/>
              <a:ext cx="1297135" cy="129614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ttore 1 106"/>
            <p:cNvCxnSpPr/>
            <p:nvPr/>
          </p:nvCxnSpPr>
          <p:spPr>
            <a:xfrm flipH="1">
              <a:off x="1258640" y="332656"/>
              <a:ext cx="1049174" cy="100811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rapezio 113"/>
          <p:cNvSpPr/>
          <p:nvPr/>
        </p:nvSpPr>
        <p:spPr>
          <a:xfrm>
            <a:off x="2339752" y="332656"/>
            <a:ext cx="4104580" cy="1508787"/>
          </a:xfrm>
          <a:prstGeom prst="trapezoid">
            <a:avLst>
              <a:gd name="adj" fmla="val 43278"/>
            </a:avLst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9" name="Trapezio 118"/>
          <p:cNvSpPr/>
          <p:nvPr/>
        </p:nvSpPr>
        <p:spPr>
          <a:xfrm>
            <a:off x="1263576" y="5312583"/>
            <a:ext cx="6213323" cy="276657"/>
          </a:xfrm>
          <a:prstGeom prst="trapezoid">
            <a:avLst>
              <a:gd name="adj" fmla="val 198098"/>
            </a:avLst>
          </a:prstGeom>
          <a:solidFill>
            <a:srgbClr val="FFFF00">
              <a:alpha val="6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454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126163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5627687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95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0"/>
            <a:ext cx="6087113" cy="6870253"/>
          </a:xfrm>
        </p:spPr>
      </p:pic>
    </p:spTree>
    <p:extLst>
      <p:ext uri="{BB962C8B-B14F-4D97-AF65-F5344CB8AC3E}">
        <p14:creationId xmlns:p14="http://schemas.microsoft.com/office/powerpoint/2010/main" val="295129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6054789" cy="6833770"/>
          </a:xfrm>
        </p:spPr>
      </p:pic>
      <p:sp>
        <p:nvSpPr>
          <p:cNvPr id="7" name="Rettangolo 6"/>
          <p:cNvSpPr/>
          <p:nvPr/>
        </p:nvSpPr>
        <p:spPr>
          <a:xfrm>
            <a:off x="4283968" y="908720"/>
            <a:ext cx="720080" cy="43204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2 8"/>
          <p:cNvCxnSpPr/>
          <p:nvPr/>
        </p:nvCxnSpPr>
        <p:spPr>
          <a:xfrm>
            <a:off x="5004048" y="1340768"/>
            <a:ext cx="504056" cy="432048"/>
          </a:xfrm>
          <a:prstGeom prst="straightConnector1">
            <a:avLst/>
          </a:prstGeom>
          <a:ln w="349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1979712" y="3645024"/>
            <a:ext cx="720080" cy="43204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2 10"/>
          <p:cNvCxnSpPr/>
          <p:nvPr/>
        </p:nvCxnSpPr>
        <p:spPr>
          <a:xfrm>
            <a:off x="2699792" y="4077072"/>
            <a:ext cx="504056" cy="432048"/>
          </a:xfrm>
          <a:prstGeom prst="straightConnector1">
            <a:avLst/>
          </a:prstGeom>
          <a:ln w="349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6480212" y="3861048"/>
            <a:ext cx="720080" cy="432048"/>
          </a:xfrm>
          <a:prstGeom prst="rect">
            <a:avLst/>
          </a:prstGeom>
          <a:solidFill>
            <a:schemeClr val="bg1">
              <a:alpha val="0"/>
            </a:schemeClr>
          </a:solidFill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5508104" y="1772816"/>
            <a:ext cx="1944216" cy="1344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85515"/>
            <a:ext cx="1944216" cy="1332149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3179986" y="4509120"/>
            <a:ext cx="1428950" cy="1505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986" y="4509120"/>
            <a:ext cx="1428950" cy="1505160"/>
          </a:xfrm>
          <a:prstGeom prst="rect">
            <a:avLst/>
          </a:prstGeom>
        </p:spPr>
      </p:pic>
      <p:sp>
        <p:nvSpPr>
          <p:cNvPr id="19" name="Rettangolo 18"/>
          <p:cNvSpPr/>
          <p:nvPr/>
        </p:nvSpPr>
        <p:spPr>
          <a:xfrm>
            <a:off x="4788148" y="4829780"/>
            <a:ext cx="1219883" cy="1184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829780"/>
            <a:ext cx="1219883" cy="1184500"/>
          </a:xfrm>
          <a:prstGeom prst="rect">
            <a:avLst/>
          </a:prstGeom>
        </p:spPr>
      </p:pic>
      <p:cxnSp>
        <p:nvCxnSpPr>
          <p:cNvPr id="26" name="Connettore 2 25"/>
          <p:cNvCxnSpPr/>
          <p:nvPr/>
        </p:nvCxnSpPr>
        <p:spPr>
          <a:xfrm flipH="1">
            <a:off x="6007907" y="4293096"/>
            <a:ext cx="472305" cy="536684"/>
          </a:xfrm>
          <a:prstGeom prst="straightConnector1">
            <a:avLst/>
          </a:prstGeom>
          <a:ln w="349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19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389" y="30268"/>
            <a:ext cx="5526321" cy="6827731"/>
          </a:xfrm>
        </p:spPr>
      </p:pic>
      <p:cxnSp>
        <p:nvCxnSpPr>
          <p:cNvPr id="17" name="Connettore 1 2"/>
          <p:cNvCxnSpPr/>
          <p:nvPr/>
        </p:nvCxnSpPr>
        <p:spPr>
          <a:xfrm>
            <a:off x="5085657" y="0"/>
            <a:ext cx="1344149" cy="1203005"/>
          </a:xfrm>
          <a:prstGeom prst="straightConnector1">
            <a:avLst/>
          </a:prstGeom>
          <a:ln w="38100" cap="rnd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0" y="1844824"/>
            <a:ext cx="3528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Ne la profonda e chiara sussistenza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de l’alto lume </a:t>
            </a:r>
            <a:r>
              <a:rPr lang="it-IT" b="1" dirty="0" err="1" smtClean="0">
                <a:solidFill>
                  <a:schemeClr val="bg1"/>
                </a:solidFill>
              </a:rPr>
              <a:t>parvermi</a:t>
            </a:r>
            <a:r>
              <a:rPr lang="it-IT" b="1" dirty="0" smtClean="0">
                <a:solidFill>
                  <a:schemeClr val="bg1"/>
                </a:solidFill>
              </a:rPr>
              <a:t> tre giri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di tre colori e d’una contenenza;                                    </a:t>
            </a:r>
          </a:p>
          <a:p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e l’un da l’altro come iri da iri </a:t>
            </a:r>
          </a:p>
          <a:p>
            <a:r>
              <a:rPr lang="it-IT" b="1" dirty="0" err="1" smtClean="0">
                <a:solidFill>
                  <a:schemeClr val="bg1"/>
                </a:solidFill>
              </a:rPr>
              <a:t>parea</a:t>
            </a:r>
            <a:r>
              <a:rPr lang="it-IT" b="1" dirty="0" smtClean="0">
                <a:solidFill>
                  <a:schemeClr val="bg1"/>
                </a:solidFill>
              </a:rPr>
              <a:t> reflesso, e ‘l terzo </a:t>
            </a:r>
            <a:r>
              <a:rPr lang="it-IT" b="1" dirty="0" err="1" smtClean="0">
                <a:solidFill>
                  <a:schemeClr val="bg1"/>
                </a:solidFill>
              </a:rPr>
              <a:t>parea</a:t>
            </a:r>
            <a:r>
              <a:rPr lang="it-IT" b="1" dirty="0" smtClean="0">
                <a:solidFill>
                  <a:schemeClr val="bg1"/>
                </a:solidFill>
              </a:rPr>
              <a:t> foco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che quinci e quindi </a:t>
            </a:r>
            <a:r>
              <a:rPr lang="it-IT" b="1" dirty="0" err="1" smtClean="0">
                <a:solidFill>
                  <a:schemeClr val="bg1"/>
                </a:solidFill>
              </a:rPr>
              <a:t>igualmente</a:t>
            </a:r>
            <a:r>
              <a:rPr lang="it-IT" b="1" dirty="0" smtClean="0">
                <a:solidFill>
                  <a:schemeClr val="bg1"/>
                </a:solidFill>
              </a:rPr>
              <a:t> si spiri.                       </a:t>
            </a:r>
          </a:p>
          <a:p>
            <a:endParaRPr lang="it-IT" b="1" dirty="0">
              <a:solidFill>
                <a:schemeClr val="bg1"/>
              </a:solidFill>
            </a:endParaRPr>
          </a:p>
          <a:p>
            <a:r>
              <a:rPr lang="it-IT" b="1" cap="small" dirty="0" smtClean="0">
                <a:solidFill>
                  <a:schemeClr val="bg1"/>
                </a:solidFill>
              </a:rPr>
              <a:t>Dante; Paradiso XXXIII, 115-120</a:t>
            </a:r>
            <a:endParaRPr lang="it-IT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3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378</Words>
  <Application>Microsoft Office PowerPoint</Application>
  <PresentationFormat>Presentazione su schermo (4:3)</PresentationFormat>
  <Paragraphs>53</Paragraphs>
  <Slides>11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Umberto</dc:creator>
  <cp:lastModifiedBy>Umberto</cp:lastModifiedBy>
  <cp:revision>15</cp:revision>
  <dcterms:created xsi:type="dcterms:W3CDTF">2015-06-02T11:49:45Z</dcterms:created>
  <dcterms:modified xsi:type="dcterms:W3CDTF">2015-06-02T15:02:02Z</dcterms:modified>
</cp:coreProperties>
</file>