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9" r:id="rId2"/>
    <p:sldId id="270" r:id="rId3"/>
    <p:sldId id="271" r:id="rId4"/>
    <p:sldId id="272" r:id="rId5"/>
    <p:sldId id="258" r:id="rId6"/>
    <p:sldId id="273" r:id="rId7"/>
    <p:sldId id="257" r:id="rId8"/>
    <p:sldId id="268" r:id="rId9"/>
    <p:sldId id="259" r:id="rId10"/>
    <p:sldId id="260" r:id="rId11"/>
    <p:sldId id="261" r:id="rId12"/>
    <p:sldId id="262" r:id="rId13"/>
    <p:sldId id="263" r:id="rId14"/>
    <p:sldId id="264" r:id="rId15"/>
    <p:sldId id="265" r:id="rId16"/>
    <p:sldId id="267" r:id="rId1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1" d="100"/>
          <a:sy n="81" d="100"/>
        </p:scale>
        <p:origin x="-1044" y="-84"/>
      </p:cViewPr>
      <p:guideLst>
        <p:guide orient="horz" pos="2160"/>
        <p:guide pos="2880"/>
      </p:guideLst>
    </p:cSldViewPr>
  </p:slideViewPr>
  <p:notesTextViewPr>
    <p:cViewPr>
      <p:scale>
        <a:sx n="1" d="1"/>
        <a:sy n="1" d="1"/>
      </p:scale>
      <p:origin x="0" y="0"/>
    </p:cViewPr>
  </p:notesTextViewPr>
  <p:sorterViewPr>
    <p:cViewPr>
      <p:scale>
        <a:sx n="100" d="100"/>
        <a:sy n="100" d="100"/>
      </p:scale>
      <p:origin x="0" y="1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E41656-E2D2-43BD-AAAA-63CD0B4637A8}" type="datetimeFigureOut">
              <a:rPr lang="it-IT" smtClean="0"/>
              <a:t>23/03/2020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B48713-A1E4-4C88-B03E-3CBA3B409A08}" type="slidenum">
              <a:rPr lang="it-IT" smtClean="0"/>
              <a:t>‹N›</a:t>
            </a:fld>
            <a:endParaRPr lang="it-IT"/>
          </a:p>
        </p:txBody>
      </p:sp>
    </p:spTree>
    <p:extLst>
      <p:ext uri="{BB962C8B-B14F-4D97-AF65-F5344CB8AC3E}">
        <p14:creationId xmlns:p14="http://schemas.microsoft.com/office/powerpoint/2010/main" val="752859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naturaosta.it/valdaosta.htm#Cogne"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www.naturaosta.it/cantieri.htm" TargetMode="External"/><Relationship Id="rId4" Type="http://schemas.openxmlformats.org/officeDocument/2006/relationships/hyperlink" Target="http://www.naturaosta.it/images/orrido_pondel.jp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kern="1200" dirty="0" smtClean="0">
                <a:solidFill>
                  <a:schemeClr val="tx1"/>
                </a:solidFill>
                <a:effectLst/>
                <a:latin typeface="+mn-lt"/>
                <a:ea typeface="+mn-ea"/>
                <a:cs typeface="+mn-cs"/>
              </a:rPr>
              <a:t>La Via delle </a:t>
            </a:r>
            <a:r>
              <a:rPr lang="it-IT" sz="1200" b="1" kern="1200" dirty="0" err="1" smtClean="0">
                <a:solidFill>
                  <a:schemeClr val="tx1"/>
                </a:solidFill>
                <a:effectLst/>
                <a:latin typeface="+mn-lt"/>
                <a:ea typeface="+mn-ea"/>
                <a:cs typeface="+mn-cs"/>
              </a:rPr>
              <a:t>Gallie</a:t>
            </a:r>
            <a:endParaRPr lang="it-IT"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La strada consolare delle </a:t>
            </a:r>
            <a:r>
              <a:rPr lang="it-IT" sz="1200" kern="1200" dirty="0" err="1" smtClean="0">
                <a:solidFill>
                  <a:schemeClr val="tx1"/>
                </a:solidFill>
                <a:effectLst/>
                <a:latin typeface="+mn-lt"/>
                <a:ea typeface="+mn-ea"/>
                <a:cs typeface="+mn-cs"/>
              </a:rPr>
              <a:t>Gallie</a:t>
            </a:r>
            <a:r>
              <a:rPr lang="it-IT" sz="1200" kern="1200" dirty="0" smtClean="0">
                <a:solidFill>
                  <a:schemeClr val="tx1"/>
                </a:solidFill>
                <a:effectLst/>
                <a:latin typeface="+mn-lt"/>
                <a:ea typeface="+mn-ea"/>
                <a:cs typeface="+mn-cs"/>
              </a:rPr>
              <a:t>, costruita negli anni immediatamente successivi alla conquista della regione e all’edificazione di </a:t>
            </a:r>
            <a:r>
              <a:rPr lang="it-IT" sz="1200" i="1" kern="1200" dirty="0" smtClean="0">
                <a:solidFill>
                  <a:schemeClr val="tx1"/>
                </a:solidFill>
                <a:effectLst/>
                <a:latin typeface="+mn-lt"/>
                <a:ea typeface="+mn-ea"/>
                <a:cs typeface="+mn-cs"/>
              </a:rPr>
              <a:t>Augusta </a:t>
            </a:r>
            <a:r>
              <a:rPr lang="it-IT" sz="1200" i="1" kern="1200" dirty="0" err="1" smtClean="0">
                <a:solidFill>
                  <a:schemeClr val="tx1"/>
                </a:solidFill>
                <a:effectLst/>
                <a:latin typeface="+mn-lt"/>
                <a:ea typeface="+mn-ea"/>
                <a:cs typeface="+mn-cs"/>
              </a:rPr>
              <a:t>Praetoria</a:t>
            </a:r>
            <a:r>
              <a:rPr lang="it-IT" sz="1200" kern="1200" dirty="0" smtClean="0">
                <a:solidFill>
                  <a:schemeClr val="tx1"/>
                </a:solidFill>
                <a:effectLst/>
                <a:latin typeface="+mn-lt"/>
                <a:ea typeface="+mn-ea"/>
                <a:cs typeface="+mn-cs"/>
              </a:rPr>
              <a:t>, attraversava l’intera Valle d’Aosta. Ad Aosta si biforcava per raggiungere a ovest l’</a:t>
            </a:r>
            <a:r>
              <a:rPr lang="it-IT" sz="1200" kern="1200" dirty="0" err="1" smtClean="0">
                <a:solidFill>
                  <a:schemeClr val="tx1"/>
                </a:solidFill>
                <a:effectLst/>
                <a:latin typeface="+mn-lt"/>
                <a:ea typeface="+mn-ea"/>
                <a:cs typeface="+mn-cs"/>
              </a:rPr>
              <a:t>Alpis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Graia</a:t>
            </a:r>
            <a:r>
              <a:rPr lang="it-IT" sz="1200" kern="1200" dirty="0" smtClean="0">
                <a:solidFill>
                  <a:schemeClr val="tx1"/>
                </a:solidFill>
                <a:effectLst/>
                <a:latin typeface="+mn-lt"/>
                <a:ea typeface="+mn-ea"/>
                <a:cs typeface="+mn-cs"/>
              </a:rPr>
              <a:t> (oggi Piccolo San Bernardo) e a nord il </a:t>
            </a:r>
            <a:r>
              <a:rPr lang="it-IT" sz="1200" i="1" kern="1200" dirty="0" err="1" smtClean="0">
                <a:solidFill>
                  <a:schemeClr val="tx1"/>
                </a:solidFill>
                <a:effectLst/>
                <a:latin typeface="+mn-lt"/>
                <a:ea typeface="+mn-ea"/>
                <a:cs typeface="+mn-cs"/>
              </a:rPr>
              <a:t>Summus</a:t>
            </a:r>
            <a:r>
              <a:rPr lang="it-IT" sz="1200" i="1" kern="1200" dirty="0" smtClean="0">
                <a:solidFill>
                  <a:schemeClr val="tx1"/>
                </a:solidFill>
                <a:effectLst/>
                <a:latin typeface="+mn-lt"/>
                <a:ea typeface="+mn-ea"/>
                <a:cs typeface="+mn-cs"/>
              </a:rPr>
              <a:t> </a:t>
            </a:r>
            <a:r>
              <a:rPr lang="it-IT" sz="1200" i="1" kern="1200" dirty="0" err="1" smtClean="0">
                <a:solidFill>
                  <a:schemeClr val="tx1"/>
                </a:solidFill>
                <a:effectLst/>
                <a:latin typeface="+mn-lt"/>
                <a:ea typeface="+mn-ea"/>
                <a:cs typeface="+mn-cs"/>
              </a:rPr>
              <a:t>Poenino</a:t>
            </a:r>
            <a:r>
              <a:rPr lang="it-IT" sz="1200" kern="1200" dirty="0" smtClean="0">
                <a:solidFill>
                  <a:schemeClr val="tx1"/>
                </a:solidFill>
                <a:effectLst/>
                <a:latin typeface="+mn-lt"/>
                <a:ea typeface="+mn-ea"/>
                <a:cs typeface="+mn-cs"/>
              </a:rPr>
              <a:t> (oggi Gran San Bernardo). La strada romana, di larghezza regolare di circa 4 m, procedeva per segmenti rettilinei per la difficoltà di curvare dei carri dell’epoca. Il tracciato si sviluppava sulla sinistra orografica della Dora, più soleggiata e quindi maggiormente sgombra dalla neve. Allo sbocco delle valli laterali, una serie di ponti permetteva di superare gli impetuosi torrenti che scendono dalle montagne. Alcuni ponti romani sono tuttora transitabili mentre di altri rimangono resti significativi. Il più impressionante è sicuramente quello di Pont-Saint-Martin che supera il torrente </a:t>
            </a:r>
            <a:r>
              <a:rPr lang="it-IT" sz="1200" kern="1200" dirty="0" err="1" smtClean="0">
                <a:solidFill>
                  <a:schemeClr val="tx1"/>
                </a:solidFill>
                <a:effectLst/>
                <a:latin typeface="+mn-lt"/>
                <a:ea typeface="+mn-ea"/>
                <a:cs typeface="+mn-cs"/>
              </a:rPr>
              <a:t>Lys</a:t>
            </a:r>
            <a:r>
              <a:rPr lang="it-IT" sz="1200" kern="1200" dirty="0" smtClean="0">
                <a:solidFill>
                  <a:schemeClr val="tx1"/>
                </a:solidFill>
                <a:effectLst/>
                <a:latin typeface="+mn-lt"/>
                <a:ea typeface="+mn-ea"/>
                <a:cs typeface="+mn-cs"/>
              </a:rPr>
              <a:t> a 23 m di altezza. Con la sua arcata unica di 36 m è il più lungo ponte romano ancora integro. L’imponenza di queste opere, destinate certo a durare nel tempo, testimonia indubbiamente anche la volontà di impressionare e incutere rispetto.</a:t>
            </a:r>
          </a:p>
          <a:p>
            <a:r>
              <a:rPr lang="it-IT" sz="1200" kern="1200" dirty="0" smtClean="0">
                <a:solidFill>
                  <a:schemeClr val="tx1"/>
                </a:solidFill>
                <a:effectLst/>
                <a:latin typeface="+mn-lt"/>
                <a:ea typeface="+mn-ea"/>
                <a:cs typeface="+mn-cs"/>
              </a:rPr>
              <a:t>Numerosi tratti della strada romana, rimasta in uso ancora nel medioevo, sono visibili in vari punti della regione, in particolare dove la valle si faceva più stretta e impervia. Spettacolare è il tratto di strada tra Donnas e Bard dove, per superare un tratto roccioso a fianco della Dora, i romani hanno ricavato la sede stradale scalpellando un imponente tratto di roccia. Un contrafforte ad arco rivela il profilo originale della parete e testimonia l’opera ciclopica che furono capaci di realizzare. Un altro passaggio suggestivo è quello di Pierre </a:t>
            </a:r>
            <a:r>
              <a:rPr lang="it-IT" sz="1200" kern="1200" dirty="0" err="1" smtClean="0">
                <a:solidFill>
                  <a:schemeClr val="tx1"/>
                </a:solidFill>
                <a:effectLst/>
                <a:latin typeface="+mn-lt"/>
                <a:ea typeface="+mn-ea"/>
                <a:cs typeface="+mn-cs"/>
              </a:rPr>
              <a:t>Taillée</a:t>
            </a:r>
            <a:r>
              <a:rPr lang="it-IT" sz="1200" kern="1200" dirty="0" smtClean="0">
                <a:solidFill>
                  <a:schemeClr val="tx1"/>
                </a:solidFill>
                <a:effectLst/>
                <a:latin typeface="+mn-lt"/>
                <a:ea typeface="+mn-ea"/>
                <a:cs typeface="+mn-cs"/>
              </a:rPr>
              <a:t>, oltre Runaz, in direzione del Piccolo San Bernardo. Qui la stretta gola è superata con una serie di ardite sostruzioni, alternate a tratti ricavati nella roccia viva.</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C70BD880-1C14-4E10-AAF6-D935BB12F1CA}" type="slidenum">
              <a:rPr lang="it-IT" smtClean="0"/>
              <a:t>1</a:t>
            </a:fld>
            <a:endParaRPr lang="it-IT"/>
          </a:p>
        </p:txBody>
      </p:sp>
    </p:spTree>
    <p:extLst>
      <p:ext uri="{BB962C8B-B14F-4D97-AF65-F5344CB8AC3E}">
        <p14:creationId xmlns:p14="http://schemas.microsoft.com/office/powerpoint/2010/main" val="3932632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All'imbocco della </a:t>
            </a:r>
            <a:r>
              <a:rPr lang="it-IT" sz="1200" b="1" kern="1200" dirty="0" smtClean="0">
                <a:solidFill>
                  <a:schemeClr val="tx1"/>
                </a:solidFill>
                <a:effectLst/>
                <a:latin typeface="+mn-lt"/>
                <a:ea typeface="+mn-ea"/>
                <a:cs typeface="+mn-cs"/>
                <a:hlinkClick r:id="rId3"/>
              </a:rPr>
              <a:t>Valle di Cogne</a:t>
            </a:r>
            <a:r>
              <a:rPr lang="it-IT" sz="1200" kern="1200" dirty="0" smtClean="0">
                <a:solidFill>
                  <a:schemeClr val="tx1"/>
                </a:solidFill>
                <a:effectLst/>
                <a:latin typeface="+mn-lt"/>
                <a:ea typeface="+mn-ea"/>
                <a:cs typeface="+mn-cs"/>
              </a:rPr>
              <a:t> si può ammirare un'opera idraulica e civile unica: un ponte-acquedotto realizzato nel 3 </a:t>
            </a:r>
            <a:r>
              <a:rPr lang="it-IT" sz="1200" kern="1200" dirty="0" err="1" smtClean="0">
                <a:solidFill>
                  <a:schemeClr val="tx1"/>
                </a:solidFill>
                <a:effectLst/>
                <a:latin typeface="+mn-lt"/>
                <a:ea typeface="+mn-ea"/>
                <a:cs typeface="+mn-cs"/>
              </a:rPr>
              <a:t>A.C</a:t>
            </a:r>
            <a:r>
              <a:rPr lang="it-IT" sz="1200" kern="1200" dirty="0" smtClean="0">
                <a:solidFill>
                  <a:schemeClr val="tx1"/>
                </a:solidFill>
                <a:effectLst/>
                <a:latin typeface="+mn-lt"/>
                <a:ea typeface="+mn-ea"/>
                <a:cs typeface="+mn-cs"/>
              </a:rPr>
              <a:t>, due decenni dopo la costruzione della città romana di Augusta </a:t>
            </a:r>
            <a:r>
              <a:rPr lang="it-IT" sz="1200" kern="1200" dirty="0" err="1" smtClean="0">
                <a:solidFill>
                  <a:schemeClr val="tx1"/>
                </a:solidFill>
                <a:effectLst/>
                <a:latin typeface="+mn-lt"/>
                <a:ea typeface="+mn-ea"/>
                <a:cs typeface="+mn-cs"/>
              </a:rPr>
              <a:t>Praetoria</a:t>
            </a:r>
            <a:r>
              <a:rPr lang="it-IT" sz="1200" kern="1200" dirty="0" smtClean="0">
                <a:solidFill>
                  <a:schemeClr val="tx1"/>
                </a:solidFill>
                <a:effectLst/>
                <a:latin typeface="+mn-lt"/>
                <a:ea typeface="+mn-ea"/>
                <a:cs typeface="+mn-cs"/>
              </a:rPr>
              <a:t>, da un imprenditore privato, il patavino </a:t>
            </a:r>
            <a:r>
              <a:rPr lang="it-IT" sz="1200" kern="1200" dirty="0" err="1" smtClean="0">
                <a:solidFill>
                  <a:schemeClr val="tx1"/>
                </a:solidFill>
                <a:effectLst/>
                <a:latin typeface="+mn-lt"/>
                <a:ea typeface="+mn-ea"/>
                <a:cs typeface="+mn-cs"/>
              </a:rPr>
              <a:t>Caius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Aimus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Avilius</a:t>
            </a:r>
            <a:r>
              <a:rPr lang="it-IT" sz="1200" kern="1200" dirty="0" smtClean="0">
                <a:solidFill>
                  <a:schemeClr val="tx1"/>
                </a:solidFill>
                <a:effectLst/>
                <a:latin typeface="+mn-lt"/>
                <a:ea typeface="+mn-ea"/>
                <a:cs typeface="+mn-cs"/>
              </a:rPr>
              <a:t>, membro di una potente famiglia di imprenditori, attiva nel commercio di schiavi e nello sfruttamento di cave e miniere. Il ponte scavalca l'impressionante </a:t>
            </a:r>
            <a:r>
              <a:rPr lang="it-IT" sz="1200" kern="1200" dirty="0" smtClean="0">
                <a:solidFill>
                  <a:schemeClr val="tx1"/>
                </a:solidFill>
                <a:effectLst/>
                <a:latin typeface="+mn-lt"/>
                <a:ea typeface="+mn-ea"/>
                <a:cs typeface="+mn-cs"/>
                <a:hlinkClick r:id="rId4"/>
              </a:rPr>
              <a:t>orrido</a:t>
            </a:r>
            <a:r>
              <a:rPr lang="it-IT" sz="1200" kern="1200" dirty="0" smtClean="0">
                <a:solidFill>
                  <a:schemeClr val="tx1"/>
                </a:solidFill>
                <a:effectLst/>
                <a:latin typeface="+mn-lt"/>
                <a:ea typeface="+mn-ea"/>
                <a:cs typeface="+mn-cs"/>
              </a:rPr>
              <a:t> scavato dal torrente </a:t>
            </a:r>
            <a:r>
              <a:rPr lang="it-IT" sz="1200" kern="1200" dirty="0" err="1" smtClean="0">
                <a:solidFill>
                  <a:schemeClr val="tx1"/>
                </a:solidFill>
                <a:effectLst/>
                <a:latin typeface="+mn-lt"/>
                <a:ea typeface="+mn-ea"/>
                <a:cs typeface="+mn-cs"/>
              </a:rPr>
              <a:t>Grand</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Eyvia</a:t>
            </a:r>
            <a:r>
              <a:rPr lang="it-IT" sz="1200" kern="1200" dirty="0" smtClean="0">
                <a:solidFill>
                  <a:schemeClr val="tx1"/>
                </a:solidFill>
                <a:effectLst/>
                <a:latin typeface="+mn-lt"/>
                <a:ea typeface="+mn-ea"/>
                <a:cs typeface="+mn-cs"/>
              </a:rPr>
              <a:t>. Nella parte superiore della costruzione scorreva il canale mentre al di sotto c'è un passaggio pedonale coperto. </a:t>
            </a:r>
          </a:p>
          <a:p>
            <a:r>
              <a:rPr lang="it-IT" sz="1200" kern="1200" dirty="0" smtClean="0">
                <a:solidFill>
                  <a:schemeClr val="tx1"/>
                </a:solidFill>
                <a:latin typeface="+mn-lt"/>
                <a:ea typeface="+mn-ea"/>
                <a:cs typeface="+mn-cs"/>
              </a:rPr>
              <a:t>Il ponte è stato </a:t>
            </a:r>
            <a:r>
              <a:rPr lang="it-IT" sz="1200" kern="1200" dirty="0" smtClean="0">
                <a:solidFill>
                  <a:schemeClr val="tx1"/>
                </a:solidFill>
                <a:latin typeface="+mn-lt"/>
                <a:ea typeface="+mn-ea"/>
                <a:cs typeface="+mn-cs"/>
                <a:hlinkClick r:id="rId5"/>
              </a:rPr>
              <a:t>recentemente restaurato</a:t>
            </a:r>
            <a:r>
              <a:rPr lang="it-IT" sz="1200" kern="1200" dirty="0" smtClean="0">
                <a:solidFill>
                  <a:schemeClr val="tx1"/>
                </a:solidFill>
                <a:latin typeface="+mn-lt"/>
                <a:ea typeface="+mn-ea"/>
                <a:cs typeface="+mn-cs"/>
              </a:rPr>
              <a:t> e risplende in tutta la sua bellezza. Nuovamente leggibile anche la lapide commemorativa che ne attesta la data di costruzione, il proprietario e l'uso privato. I lavori hanno consentito anche la realizzazione di un punto informazioni, proprio all'imbocco del ponte.</a:t>
            </a:r>
            <a:br>
              <a:rPr lang="it-IT" sz="1200" kern="1200" dirty="0" smtClean="0">
                <a:solidFill>
                  <a:schemeClr val="tx1"/>
                </a:solidFill>
                <a:latin typeface="+mn-lt"/>
                <a:ea typeface="+mn-ea"/>
                <a:cs typeface="+mn-cs"/>
              </a:rPr>
            </a:br>
            <a:r>
              <a:rPr lang="it-IT" sz="1200" kern="1200" dirty="0" smtClean="0">
                <a:solidFill>
                  <a:schemeClr val="tx1"/>
                </a:solidFill>
                <a:latin typeface="+mn-lt"/>
                <a:ea typeface="+mn-ea"/>
                <a:cs typeface="+mn-cs"/>
              </a:rPr>
              <a:t>Con una breve escursione guidata è possibile osservare anche i resti spettacolari del canale romano, più a monte lungo la valle, scavato nella viva roccia a strapiombo sulla gola del torrente </a:t>
            </a:r>
            <a:r>
              <a:rPr lang="it-IT" sz="1200" kern="1200" dirty="0" err="1" smtClean="0">
                <a:solidFill>
                  <a:schemeClr val="tx1"/>
                </a:solidFill>
                <a:latin typeface="+mn-lt"/>
                <a:ea typeface="+mn-ea"/>
                <a:cs typeface="+mn-cs"/>
              </a:rPr>
              <a:t>Grand</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Eyvia</a:t>
            </a:r>
            <a:r>
              <a:rPr lang="it-IT" sz="1200" kern="1200" dirty="0" smtClean="0">
                <a:solidFill>
                  <a:schemeClr val="tx1"/>
                </a:solidFill>
                <a:latin typeface="+mn-lt"/>
                <a:ea typeface="+mn-ea"/>
                <a:cs typeface="+mn-cs"/>
              </a:rPr>
              <a:t>. </a:t>
            </a:r>
            <a:endParaRPr lang="it-IT" dirty="0"/>
          </a:p>
        </p:txBody>
      </p:sp>
      <p:sp>
        <p:nvSpPr>
          <p:cNvPr id="4" name="Segnaposto numero diapositiva 3"/>
          <p:cNvSpPr>
            <a:spLocks noGrp="1"/>
          </p:cNvSpPr>
          <p:nvPr>
            <p:ph type="sldNum" sz="quarter" idx="10"/>
          </p:nvPr>
        </p:nvSpPr>
        <p:spPr/>
        <p:txBody>
          <a:bodyPr/>
          <a:lstStyle/>
          <a:p>
            <a:fld id="{C70BD880-1C14-4E10-AAF6-D935BB12F1CA}" type="slidenum">
              <a:rPr lang="it-IT" smtClean="0"/>
              <a:t>5</a:t>
            </a:fld>
            <a:endParaRPr lang="it-IT"/>
          </a:p>
        </p:txBody>
      </p:sp>
    </p:spTree>
    <p:extLst>
      <p:ext uri="{BB962C8B-B14F-4D97-AF65-F5344CB8AC3E}">
        <p14:creationId xmlns:p14="http://schemas.microsoft.com/office/powerpoint/2010/main" val="2591543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CA190FA-5C3B-434D-9876-EAC45E82EDE6}" type="datetimeFigureOut">
              <a:rPr lang="it-IT" smtClean="0"/>
              <a:t>23/03/2020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128C965-AE58-407F-9FC8-3F25E9E25CA1}" type="slidenum">
              <a:rPr lang="it-IT" smtClean="0"/>
              <a:t>‹N›</a:t>
            </a:fld>
            <a:endParaRPr lang="it-IT"/>
          </a:p>
        </p:txBody>
      </p:sp>
    </p:spTree>
    <p:extLst>
      <p:ext uri="{BB962C8B-B14F-4D97-AF65-F5344CB8AC3E}">
        <p14:creationId xmlns:p14="http://schemas.microsoft.com/office/powerpoint/2010/main" val="3571421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CA190FA-5C3B-434D-9876-EAC45E82EDE6}" type="datetimeFigureOut">
              <a:rPr lang="it-IT" smtClean="0"/>
              <a:t>23/03/2020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128C965-AE58-407F-9FC8-3F25E9E25CA1}" type="slidenum">
              <a:rPr lang="it-IT" smtClean="0"/>
              <a:t>‹N›</a:t>
            </a:fld>
            <a:endParaRPr lang="it-IT"/>
          </a:p>
        </p:txBody>
      </p:sp>
    </p:spTree>
    <p:extLst>
      <p:ext uri="{BB962C8B-B14F-4D97-AF65-F5344CB8AC3E}">
        <p14:creationId xmlns:p14="http://schemas.microsoft.com/office/powerpoint/2010/main" val="1439314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CA190FA-5C3B-434D-9876-EAC45E82EDE6}" type="datetimeFigureOut">
              <a:rPr lang="it-IT" smtClean="0"/>
              <a:t>23/03/2020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128C965-AE58-407F-9FC8-3F25E9E25CA1}" type="slidenum">
              <a:rPr lang="it-IT" smtClean="0"/>
              <a:t>‹N›</a:t>
            </a:fld>
            <a:endParaRPr lang="it-IT"/>
          </a:p>
        </p:txBody>
      </p:sp>
    </p:spTree>
    <p:extLst>
      <p:ext uri="{BB962C8B-B14F-4D97-AF65-F5344CB8AC3E}">
        <p14:creationId xmlns:p14="http://schemas.microsoft.com/office/powerpoint/2010/main" val="152550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CA190FA-5C3B-434D-9876-EAC45E82EDE6}" type="datetimeFigureOut">
              <a:rPr lang="it-IT" smtClean="0"/>
              <a:t>23/03/2020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128C965-AE58-407F-9FC8-3F25E9E25CA1}" type="slidenum">
              <a:rPr lang="it-IT" smtClean="0"/>
              <a:t>‹N›</a:t>
            </a:fld>
            <a:endParaRPr lang="it-IT"/>
          </a:p>
        </p:txBody>
      </p:sp>
    </p:spTree>
    <p:extLst>
      <p:ext uri="{BB962C8B-B14F-4D97-AF65-F5344CB8AC3E}">
        <p14:creationId xmlns:p14="http://schemas.microsoft.com/office/powerpoint/2010/main" val="1959408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CCA190FA-5C3B-434D-9876-EAC45E82EDE6}" type="datetimeFigureOut">
              <a:rPr lang="it-IT" smtClean="0"/>
              <a:t>23/03/2020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128C965-AE58-407F-9FC8-3F25E9E25CA1}" type="slidenum">
              <a:rPr lang="it-IT" smtClean="0"/>
              <a:t>‹N›</a:t>
            </a:fld>
            <a:endParaRPr lang="it-IT"/>
          </a:p>
        </p:txBody>
      </p:sp>
    </p:spTree>
    <p:extLst>
      <p:ext uri="{BB962C8B-B14F-4D97-AF65-F5344CB8AC3E}">
        <p14:creationId xmlns:p14="http://schemas.microsoft.com/office/powerpoint/2010/main" val="1517376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CA190FA-5C3B-434D-9876-EAC45E82EDE6}" type="datetimeFigureOut">
              <a:rPr lang="it-IT" smtClean="0"/>
              <a:t>23/03/2020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128C965-AE58-407F-9FC8-3F25E9E25CA1}" type="slidenum">
              <a:rPr lang="it-IT" smtClean="0"/>
              <a:t>‹N›</a:t>
            </a:fld>
            <a:endParaRPr lang="it-IT"/>
          </a:p>
        </p:txBody>
      </p:sp>
    </p:spTree>
    <p:extLst>
      <p:ext uri="{BB962C8B-B14F-4D97-AF65-F5344CB8AC3E}">
        <p14:creationId xmlns:p14="http://schemas.microsoft.com/office/powerpoint/2010/main" val="45161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CA190FA-5C3B-434D-9876-EAC45E82EDE6}" type="datetimeFigureOut">
              <a:rPr lang="it-IT" smtClean="0"/>
              <a:t>23/03/2020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128C965-AE58-407F-9FC8-3F25E9E25CA1}" type="slidenum">
              <a:rPr lang="it-IT" smtClean="0"/>
              <a:t>‹N›</a:t>
            </a:fld>
            <a:endParaRPr lang="it-IT"/>
          </a:p>
        </p:txBody>
      </p:sp>
    </p:spTree>
    <p:extLst>
      <p:ext uri="{BB962C8B-B14F-4D97-AF65-F5344CB8AC3E}">
        <p14:creationId xmlns:p14="http://schemas.microsoft.com/office/powerpoint/2010/main" val="3685292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CA190FA-5C3B-434D-9876-EAC45E82EDE6}" type="datetimeFigureOut">
              <a:rPr lang="it-IT" smtClean="0"/>
              <a:t>23/03/2020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128C965-AE58-407F-9FC8-3F25E9E25CA1}" type="slidenum">
              <a:rPr lang="it-IT" smtClean="0"/>
              <a:t>‹N›</a:t>
            </a:fld>
            <a:endParaRPr lang="it-IT"/>
          </a:p>
        </p:txBody>
      </p:sp>
    </p:spTree>
    <p:extLst>
      <p:ext uri="{BB962C8B-B14F-4D97-AF65-F5344CB8AC3E}">
        <p14:creationId xmlns:p14="http://schemas.microsoft.com/office/powerpoint/2010/main" val="2716195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CA190FA-5C3B-434D-9876-EAC45E82EDE6}" type="datetimeFigureOut">
              <a:rPr lang="it-IT" smtClean="0"/>
              <a:t>23/03/2020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128C965-AE58-407F-9FC8-3F25E9E25CA1}" type="slidenum">
              <a:rPr lang="it-IT" smtClean="0"/>
              <a:t>‹N›</a:t>
            </a:fld>
            <a:endParaRPr lang="it-IT"/>
          </a:p>
        </p:txBody>
      </p:sp>
    </p:spTree>
    <p:extLst>
      <p:ext uri="{BB962C8B-B14F-4D97-AF65-F5344CB8AC3E}">
        <p14:creationId xmlns:p14="http://schemas.microsoft.com/office/powerpoint/2010/main" val="1952969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CA190FA-5C3B-434D-9876-EAC45E82EDE6}" type="datetimeFigureOut">
              <a:rPr lang="it-IT" smtClean="0"/>
              <a:t>23/03/2020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128C965-AE58-407F-9FC8-3F25E9E25CA1}" type="slidenum">
              <a:rPr lang="it-IT" smtClean="0"/>
              <a:t>‹N›</a:t>
            </a:fld>
            <a:endParaRPr lang="it-IT"/>
          </a:p>
        </p:txBody>
      </p:sp>
    </p:spTree>
    <p:extLst>
      <p:ext uri="{BB962C8B-B14F-4D97-AF65-F5344CB8AC3E}">
        <p14:creationId xmlns:p14="http://schemas.microsoft.com/office/powerpoint/2010/main" val="482508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CA190FA-5C3B-434D-9876-EAC45E82EDE6}" type="datetimeFigureOut">
              <a:rPr lang="it-IT" smtClean="0"/>
              <a:t>23/03/2020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128C965-AE58-407F-9FC8-3F25E9E25CA1}" type="slidenum">
              <a:rPr lang="it-IT" smtClean="0"/>
              <a:t>‹N›</a:t>
            </a:fld>
            <a:endParaRPr lang="it-IT"/>
          </a:p>
        </p:txBody>
      </p:sp>
    </p:spTree>
    <p:extLst>
      <p:ext uri="{BB962C8B-B14F-4D97-AF65-F5344CB8AC3E}">
        <p14:creationId xmlns:p14="http://schemas.microsoft.com/office/powerpoint/2010/main" val="1939774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A190FA-5C3B-434D-9876-EAC45E82EDE6}" type="datetimeFigureOut">
              <a:rPr lang="it-IT" smtClean="0"/>
              <a:t>23/03/2020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28C965-AE58-407F-9FC8-3F25E9E25CA1}" type="slidenum">
              <a:rPr lang="it-IT" smtClean="0"/>
              <a:t>‹N›</a:t>
            </a:fld>
            <a:endParaRPr lang="it-IT"/>
          </a:p>
        </p:txBody>
      </p:sp>
    </p:spTree>
    <p:extLst>
      <p:ext uri="{BB962C8B-B14F-4D97-AF65-F5344CB8AC3E}">
        <p14:creationId xmlns:p14="http://schemas.microsoft.com/office/powerpoint/2010/main" val="1445360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97" y="0"/>
            <a:ext cx="7321594" cy="6858000"/>
          </a:xfrm>
        </p:spPr>
      </p:pic>
    </p:spTree>
    <p:extLst>
      <p:ext uri="{BB962C8B-B14F-4D97-AF65-F5344CB8AC3E}">
        <p14:creationId xmlns:p14="http://schemas.microsoft.com/office/powerpoint/2010/main" val="39548871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665495" cy="6858000"/>
          </a:xfrm>
        </p:spPr>
      </p:pic>
    </p:spTree>
    <p:extLst>
      <p:ext uri="{BB962C8B-B14F-4D97-AF65-F5344CB8AC3E}">
        <p14:creationId xmlns:p14="http://schemas.microsoft.com/office/powerpoint/2010/main" val="23195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21140" cy="6858000"/>
          </a:xfrm>
        </p:spPr>
      </p:pic>
    </p:spTree>
    <p:extLst>
      <p:ext uri="{BB962C8B-B14F-4D97-AF65-F5344CB8AC3E}">
        <p14:creationId xmlns:p14="http://schemas.microsoft.com/office/powerpoint/2010/main" val="41979834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09" y="0"/>
            <a:ext cx="9174582" cy="6858000"/>
          </a:xfrm>
        </p:spPr>
      </p:pic>
    </p:spTree>
    <p:extLst>
      <p:ext uri="{BB962C8B-B14F-4D97-AF65-F5344CB8AC3E}">
        <p14:creationId xmlns:p14="http://schemas.microsoft.com/office/powerpoint/2010/main" val="20273874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5" y="0"/>
            <a:ext cx="9109842" cy="2492896"/>
          </a:xfrm>
        </p:spPr>
      </p:pic>
    </p:spTree>
    <p:extLst>
      <p:ext uri="{BB962C8B-B14F-4D97-AF65-F5344CB8AC3E}">
        <p14:creationId xmlns:p14="http://schemas.microsoft.com/office/powerpoint/2010/main" val="24256757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56" y="0"/>
            <a:ext cx="9109842" cy="2492896"/>
          </a:xfrm>
        </p:spPr>
      </p:pic>
    </p:spTree>
    <p:extLst>
      <p:ext uri="{BB962C8B-B14F-4D97-AF65-F5344CB8AC3E}">
        <p14:creationId xmlns:p14="http://schemas.microsoft.com/office/powerpoint/2010/main" val="24631393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37" y="20886"/>
            <a:ext cx="9296655" cy="2544017"/>
          </a:xfrm>
        </p:spPr>
      </p:pic>
    </p:spTree>
    <p:extLst>
      <p:ext uri="{BB962C8B-B14F-4D97-AF65-F5344CB8AC3E}">
        <p14:creationId xmlns:p14="http://schemas.microsoft.com/office/powerpoint/2010/main" val="2651731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Tree>
    <p:extLst>
      <p:ext uri="{BB962C8B-B14F-4D97-AF65-F5344CB8AC3E}">
        <p14:creationId xmlns:p14="http://schemas.microsoft.com/office/powerpoint/2010/main" val="2567013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0887"/>
            <a:ext cx="4623531" cy="6837113"/>
          </a:xfrm>
        </p:spPr>
      </p:pic>
    </p:spTree>
    <p:extLst>
      <p:ext uri="{BB962C8B-B14F-4D97-AF65-F5344CB8AC3E}">
        <p14:creationId xmlns:p14="http://schemas.microsoft.com/office/powerpoint/2010/main" val="36967654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18" y="0"/>
            <a:ext cx="4758905" cy="6858000"/>
          </a:xfrm>
        </p:spPr>
      </p:pic>
    </p:spTree>
    <p:extLst>
      <p:ext uri="{BB962C8B-B14F-4D97-AF65-F5344CB8AC3E}">
        <p14:creationId xmlns:p14="http://schemas.microsoft.com/office/powerpoint/2010/main" val="3028355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572000" cy="6906346"/>
          </a:xfrm>
        </p:spPr>
      </p:pic>
    </p:spTree>
    <p:extLst>
      <p:ext uri="{BB962C8B-B14F-4D97-AF65-F5344CB8AC3E}">
        <p14:creationId xmlns:p14="http://schemas.microsoft.com/office/powerpoint/2010/main" val="3808438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 name="Segnaposto contenuto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7711068" cy="6858000"/>
          </a:xfrm>
        </p:spPr>
      </p:pic>
    </p:spTree>
    <p:extLst>
      <p:ext uri="{BB962C8B-B14F-4D97-AF65-F5344CB8AC3E}">
        <p14:creationId xmlns:p14="http://schemas.microsoft.com/office/powerpoint/2010/main" val="2494819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825"/>
            <a:ext cx="4564244" cy="6852175"/>
          </a:xfrm>
        </p:spPr>
      </p:pic>
    </p:spTree>
    <p:extLst>
      <p:ext uri="{BB962C8B-B14F-4D97-AF65-F5344CB8AC3E}">
        <p14:creationId xmlns:p14="http://schemas.microsoft.com/office/powerpoint/2010/main" val="4738488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2503"/>
            <a:ext cx="8599871" cy="6845497"/>
          </a:xfrm>
        </p:spPr>
      </p:pic>
    </p:spTree>
    <p:extLst>
      <p:ext uri="{BB962C8B-B14F-4D97-AF65-F5344CB8AC3E}">
        <p14:creationId xmlns:p14="http://schemas.microsoft.com/office/powerpoint/2010/main" val="42666705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282"/>
            <a:ext cx="5827594" cy="6872282"/>
          </a:xfrm>
        </p:spPr>
      </p:pic>
    </p:spTree>
    <p:extLst>
      <p:ext uri="{BB962C8B-B14F-4D97-AF65-F5344CB8AC3E}">
        <p14:creationId xmlns:p14="http://schemas.microsoft.com/office/powerpoint/2010/main" val="3759267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8615578" cy="6858000"/>
          </a:xfrm>
        </p:spPr>
      </p:pic>
    </p:spTree>
    <p:extLst>
      <p:ext uri="{BB962C8B-B14F-4D97-AF65-F5344CB8AC3E}">
        <p14:creationId xmlns:p14="http://schemas.microsoft.com/office/powerpoint/2010/main" val="176779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472</Words>
  <Application>Microsoft Office PowerPoint</Application>
  <PresentationFormat>Presentazione su schermo (4:3)</PresentationFormat>
  <Paragraphs>7</Paragraphs>
  <Slides>16</Slides>
  <Notes>2</Notes>
  <HiddenSlides>0</HiddenSlides>
  <MMClips>0</MMClips>
  <ScaleCrop>false</ScaleCrop>
  <HeadingPairs>
    <vt:vector size="4" baseType="variant">
      <vt:variant>
        <vt:lpstr>Tema</vt:lpstr>
      </vt:variant>
      <vt:variant>
        <vt:i4>1</vt:i4>
      </vt:variant>
      <vt:variant>
        <vt:lpstr>Titoli diapositive</vt:lpstr>
      </vt:variant>
      <vt:variant>
        <vt:i4>16</vt:i4>
      </vt:variant>
    </vt:vector>
  </HeadingPairs>
  <TitlesOfParts>
    <vt:vector size="17"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lenovo</dc:creator>
  <cp:lastModifiedBy>lenovo</cp:lastModifiedBy>
  <cp:revision>3</cp:revision>
  <dcterms:created xsi:type="dcterms:W3CDTF">2016-03-20T15:35:41Z</dcterms:created>
  <dcterms:modified xsi:type="dcterms:W3CDTF">2020-03-23T20:32:54Z</dcterms:modified>
</cp:coreProperties>
</file>