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7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95AC7-6FC3-43E5-9451-AD8D7FB3A56C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A0E4E-C9EA-47F6-8EF9-E4A615F5C1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37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aosta.it/cantieri.htm#teatr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Dopo anni di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delicati restauri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è nuovamente visibile in tutta la sua imponenza, la monumentale facciata meridionale del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teatro romano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Aosta, alta ben 22 m., scandita da robusti contrafforti e alleggerita da 4 serie di aperture sovrapposte. L'opera venne realizzata in una fase successiva alla fondazione della città e fu ampliata ulteriormente nei secoli successivi. La cavea è inscritta in un recinto rettangolare che si suppone sostenesse una copertura. L'edificio pubblico era di notevoli proporzioni, si stima infatti che la cavea potesse ospitare oltre 3.000 spettatori, a riprova della grande importanza della città in epoca romana.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D880-1C14-4E10-AAF6-D935BB12F1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99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caratteristiche morfologiche del territorio furono gli elementi che determinarono la scelta dello spazio per l’edificazione della città romana di </a:t>
            </a:r>
            <a:r>
              <a:rPr lang="it-IT" b="1" dirty="0" err="1" smtClean="0">
                <a:effectLst/>
              </a:rPr>
              <a:t>Austusta</a:t>
            </a:r>
            <a:r>
              <a:rPr lang="it-IT" b="1" dirty="0" smtClean="0">
                <a:effectLst/>
              </a:rPr>
              <a:t> </a:t>
            </a:r>
            <a:r>
              <a:rPr lang="it-IT" b="1" dirty="0" err="1" smtClean="0">
                <a:effectLst/>
              </a:rPr>
              <a:t>Praetoria</a:t>
            </a:r>
            <a:r>
              <a:rPr lang="it-IT" b="1" dirty="0" smtClean="0">
                <a:effectLst/>
              </a:rPr>
              <a:t> </a:t>
            </a:r>
            <a:r>
              <a:rPr lang="it-IT" b="1" dirty="0" err="1" smtClean="0">
                <a:effectLst/>
              </a:rPr>
              <a:t>Salassorum</a:t>
            </a:r>
            <a:r>
              <a:rPr lang="it-IT" dirty="0" smtClean="0"/>
              <a:t> nel </a:t>
            </a:r>
            <a:r>
              <a:rPr lang="it-IT" dirty="0" err="1" smtClean="0"/>
              <a:t>25.a.C</a:t>
            </a:r>
            <a:r>
              <a:rPr lang="it-IT" dirty="0" smtClean="0"/>
              <a:t>. , nel luogo di biforcazione delle antiche vie per i valichi dell’</a:t>
            </a:r>
            <a:r>
              <a:rPr lang="it-IT" i="1" dirty="0" err="1" smtClean="0">
                <a:effectLst/>
              </a:rPr>
              <a:t>Alpis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Graia</a:t>
            </a:r>
            <a:r>
              <a:rPr lang="it-IT" i="1" dirty="0" smtClean="0">
                <a:effectLst/>
              </a:rPr>
              <a:t> </a:t>
            </a:r>
            <a:r>
              <a:rPr lang="it-IT" dirty="0" smtClean="0"/>
              <a:t>(passo del Piccolo S. Bernardo) e dell’</a:t>
            </a:r>
            <a:r>
              <a:rPr lang="it-IT" i="1" dirty="0" err="1" smtClean="0">
                <a:effectLst/>
              </a:rPr>
              <a:t>Alpis</a:t>
            </a:r>
            <a:r>
              <a:rPr lang="it-IT" i="1" dirty="0" smtClean="0">
                <a:effectLst/>
              </a:rPr>
              <a:t> </a:t>
            </a:r>
            <a:r>
              <a:rPr lang="it-IT" i="1" dirty="0" err="1" smtClean="0">
                <a:effectLst/>
              </a:rPr>
              <a:t>Poenina</a:t>
            </a:r>
            <a:r>
              <a:rPr lang="it-IT" i="1" dirty="0" smtClean="0">
                <a:effectLst/>
              </a:rPr>
              <a:t> </a:t>
            </a:r>
            <a:r>
              <a:rPr lang="it-IT" dirty="0" smtClean="0"/>
              <a:t>(passo del Gran San Bernardo). </a:t>
            </a:r>
          </a:p>
          <a:p>
            <a:r>
              <a:rPr lang="it-IT" dirty="0" smtClean="0"/>
              <a:t>La funzione politico strategica che determinò il sorgere della città di </a:t>
            </a:r>
            <a:r>
              <a:rPr lang="it-IT" b="1" dirty="0" smtClean="0">
                <a:effectLst/>
              </a:rPr>
              <a:t>Augusta </a:t>
            </a:r>
            <a:r>
              <a:rPr lang="it-IT" b="1" dirty="0" err="1" smtClean="0">
                <a:effectLst/>
              </a:rPr>
              <a:t>Praetoria</a:t>
            </a:r>
            <a:r>
              <a:rPr lang="it-IT" dirty="0" smtClean="0"/>
              <a:t>, nata per volontà di Augusto, è sottolineata </a:t>
            </a:r>
            <a:r>
              <a:rPr lang="it-IT" b="1" dirty="0" smtClean="0">
                <a:effectLst/>
              </a:rPr>
              <a:t>dal solenne Arco di Augusto</a:t>
            </a:r>
            <a:r>
              <a:rPr lang="it-IT" dirty="0" smtClean="0"/>
              <a:t>, quinta architettonica propagandistica, preceduto sulla via consolare delle </a:t>
            </a:r>
            <a:r>
              <a:rPr lang="it-IT" dirty="0" err="1" smtClean="0"/>
              <a:t>Gallie</a:t>
            </a:r>
            <a:r>
              <a:rPr lang="it-IT" dirty="0" smtClean="0"/>
              <a:t> dal Ponte Romano sul Buthier, dalla monumentale </a:t>
            </a:r>
            <a:r>
              <a:rPr lang="it-IT" b="1" dirty="0" smtClean="0">
                <a:effectLst/>
              </a:rPr>
              <a:t>Porta </a:t>
            </a:r>
            <a:r>
              <a:rPr lang="it-IT" b="1" dirty="0" err="1" smtClean="0">
                <a:effectLst/>
              </a:rPr>
              <a:t>Praetoria</a:t>
            </a:r>
            <a:r>
              <a:rPr lang="it-IT" dirty="0" smtClean="0"/>
              <a:t>, con doppia cortina muraria in cui si aprono tre passaggi,</a:t>
            </a:r>
            <a:r>
              <a:rPr lang="it-IT" b="1" dirty="0" smtClean="0">
                <a:effectLst/>
              </a:rPr>
              <a:t> </a:t>
            </a:r>
            <a:r>
              <a:rPr lang="it-IT" dirty="0" smtClean="0"/>
              <a:t>dalla poderosa </a:t>
            </a:r>
            <a:r>
              <a:rPr lang="it-IT" b="1" dirty="0" smtClean="0">
                <a:effectLst/>
              </a:rPr>
              <a:t>cinta muraria fortificata</a:t>
            </a:r>
            <a:r>
              <a:rPr lang="it-IT" dirty="0" smtClean="0"/>
              <a:t>,</a:t>
            </a:r>
            <a:r>
              <a:rPr lang="it-IT" b="1" dirty="0" smtClean="0">
                <a:effectLst/>
              </a:rPr>
              <a:t> </a:t>
            </a:r>
            <a:r>
              <a:rPr lang="it-IT" dirty="0" smtClean="0"/>
              <a:t>dall’imponente </a:t>
            </a:r>
            <a:r>
              <a:rPr lang="it-IT" b="1" dirty="0" smtClean="0">
                <a:effectLst/>
              </a:rPr>
              <a:t>Teatro Romano</a:t>
            </a:r>
            <a:r>
              <a:rPr lang="it-IT" dirty="0" smtClean="0"/>
              <a:t>, austero e maestoso, di forma rettangolare in opera quadrata rustica che include la cavea, </a:t>
            </a:r>
            <a:r>
              <a:rPr lang="it-IT" b="1" dirty="0" smtClean="0">
                <a:effectLst/>
              </a:rPr>
              <a:t>dal Foro</a:t>
            </a:r>
            <a:r>
              <a:rPr lang="it-IT" dirty="0" smtClean="0"/>
              <a:t>, fulcro religioso, politico e sociale della città di Augusta </a:t>
            </a:r>
            <a:r>
              <a:rPr lang="it-IT" dirty="0" err="1" smtClean="0"/>
              <a:t>Praetoria</a:t>
            </a:r>
            <a:r>
              <a:rPr lang="it-IT" dirty="0" smtClean="0"/>
              <a:t>, con il grandioso </a:t>
            </a:r>
            <a:r>
              <a:rPr lang="it-IT" b="1" dirty="0" smtClean="0">
                <a:effectLst/>
              </a:rPr>
              <a:t>criptoportico</a:t>
            </a:r>
            <a:r>
              <a:rPr lang="it-IT" dirty="0" smtClean="0"/>
              <a:t>, stupefacente galleria voltata a botte, a doppia corsia, con poderose arcate.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D880-1C14-4E10-AAF6-D935BB12F1C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68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25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78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94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73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15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3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37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76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87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16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E004-131F-4E1D-AD41-7D397138459D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0E42-2965-4A75-944D-12CA323F3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0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377" cy="5805264"/>
          </a:xfrm>
        </p:spPr>
      </p:pic>
    </p:spTree>
    <p:extLst>
      <p:ext uri="{BB962C8B-B14F-4D97-AF65-F5344CB8AC3E}">
        <p14:creationId xmlns:p14="http://schemas.microsoft.com/office/powerpoint/2010/main" val="248877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" y="0"/>
            <a:ext cx="9045062" cy="6858000"/>
          </a:xfrm>
        </p:spPr>
      </p:pic>
    </p:spTree>
    <p:extLst>
      <p:ext uri="{BB962C8B-B14F-4D97-AF65-F5344CB8AC3E}">
        <p14:creationId xmlns:p14="http://schemas.microsoft.com/office/powerpoint/2010/main" val="352334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" y="-9842"/>
            <a:ext cx="9262718" cy="6175145"/>
          </a:xfrm>
        </p:spPr>
      </p:pic>
    </p:spTree>
    <p:extLst>
      <p:ext uri="{BB962C8B-B14F-4D97-AF65-F5344CB8AC3E}">
        <p14:creationId xmlns:p14="http://schemas.microsoft.com/office/powerpoint/2010/main" val="130635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138"/>
            <a:ext cx="9209019" cy="6879138"/>
          </a:xfrm>
        </p:spPr>
      </p:pic>
    </p:spTree>
    <p:extLst>
      <p:ext uri="{BB962C8B-B14F-4D97-AF65-F5344CB8AC3E}">
        <p14:creationId xmlns:p14="http://schemas.microsoft.com/office/powerpoint/2010/main" val="426223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28" cy="6093296"/>
          </a:xfrm>
        </p:spPr>
      </p:pic>
    </p:spTree>
    <p:extLst>
      <p:ext uri="{BB962C8B-B14F-4D97-AF65-F5344CB8AC3E}">
        <p14:creationId xmlns:p14="http://schemas.microsoft.com/office/powerpoint/2010/main" val="138305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45787" cy="6381328"/>
          </a:xfrm>
        </p:spPr>
      </p:pic>
    </p:spTree>
    <p:extLst>
      <p:ext uri="{BB962C8B-B14F-4D97-AF65-F5344CB8AC3E}">
        <p14:creationId xmlns:p14="http://schemas.microsoft.com/office/powerpoint/2010/main" val="125490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7553" cy="6237312"/>
          </a:xfrm>
        </p:spPr>
      </p:pic>
    </p:spTree>
    <p:extLst>
      <p:ext uri="{BB962C8B-B14F-4D97-AF65-F5344CB8AC3E}">
        <p14:creationId xmlns:p14="http://schemas.microsoft.com/office/powerpoint/2010/main" val="35125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1" y="0"/>
            <a:ext cx="8437973" cy="6858000"/>
          </a:xfrm>
        </p:spPr>
      </p:pic>
    </p:spTree>
    <p:extLst>
      <p:ext uri="{BB962C8B-B14F-4D97-AF65-F5344CB8AC3E}">
        <p14:creationId xmlns:p14="http://schemas.microsoft.com/office/powerpoint/2010/main" val="295264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6182" cy="6858000"/>
          </a:xfrm>
        </p:spPr>
      </p:pic>
    </p:spTree>
    <p:extLst>
      <p:ext uri="{BB962C8B-B14F-4D97-AF65-F5344CB8AC3E}">
        <p14:creationId xmlns:p14="http://schemas.microsoft.com/office/powerpoint/2010/main" val="296249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88" cy="6237312"/>
          </a:xfrm>
        </p:spPr>
      </p:pic>
    </p:spTree>
    <p:extLst>
      <p:ext uri="{BB962C8B-B14F-4D97-AF65-F5344CB8AC3E}">
        <p14:creationId xmlns:p14="http://schemas.microsoft.com/office/powerpoint/2010/main" val="196013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" y="35986"/>
            <a:ext cx="9241478" cy="2528918"/>
          </a:xfrm>
        </p:spPr>
      </p:pic>
    </p:spTree>
    <p:extLst>
      <p:ext uri="{BB962C8B-B14F-4D97-AF65-F5344CB8AC3E}">
        <p14:creationId xmlns:p14="http://schemas.microsoft.com/office/powerpoint/2010/main" val="263890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35537" cy="6858000"/>
          </a:xfrm>
        </p:spPr>
      </p:pic>
    </p:spTree>
    <p:extLst>
      <p:ext uri="{BB962C8B-B14F-4D97-AF65-F5344CB8AC3E}">
        <p14:creationId xmlns:p14="http://schemas.microsoft.com/office/powerpoint/2010/main" val="417439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6602" cy="6858000"/>
          </a:xfrm>
        </p:spPr>
      </p:pic>
    </p:spTree>
    <p:extLst>
      <p:ext uri="{BB962C8B-B14F-4D97-AF65-F5344CB8AC3E}">
        <p14:creationId xmlns:p14="http://schemas.microsoft.com/office/powerpoint/2010/main" val="360261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2"/>
            <a:ext cx="6845182" cy="6830398"/>
          </a:xfrm>
        </p:spPr>
      </p:pic>
    </p:spTree>
    <p:extLst>
      <p:ext uri="{BB962C8B-B14F-4D97-AF65-F5344CB8AC3E}">
        <p14:creationId xmlns:p14="http://schemas.microsoft.com/office/powerpoint/2010/main" val="3921778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286</Words>
  <Application>Microsoft Office PowerPoint</Application>
  <PresentationFormat>Presentazione su schermo (4:3)</PresentationFormat>
  <Paragraphs>5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2016-03-20T15:01:37Z</dcterms:created>
  <dcterms:modified xsi:type="dcterms:W3CDTF">2016-03-20T15:32:40Z</dcterms:modified>
</cp:coreProperties>
</file>