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3"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083771-4FF5-477F-8703-697D22E3E7D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645C224-A0C3-4CA4-9BFC-C8B000775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B3304CB-868B-4B2F-8E67-0047B5220143}"/>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5" name="Segnaposto piè di pagina 4">
            <a:extLst>
              <a:ext uri="{FF2B5EF4-FFF2-40B4-BE49-F238E27FC236}">
                <a16:creationId xmlns:a16="http://schemas.microsoft.com/office/drawing/2014/main" id="{33C1F940-CF93-4446-8CDB-AC2C3DDCE95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1844967-643A-4320-994A-1C5835F6CA10}"/>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4179872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2741F9-FD00-43A2-A93C-E7607214530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512428A-6AE6-4AAA-86F1-3126D4D4A5A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9F0CEB3-EECF-4EB1-B2F1-6391205213C1}"/>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5" name="Segnaposto piè di pagina 4">
            <a:extLst>
              <a:ext uri="{FF2B5EF4-FFF2-40B4-BE49-F238E27FC236}">
                <a16:creationId xmlns:a16="http://schemas.microsoft.com/office/drawing/2014/main" id="{FD225453-6641-4A59-8BA0-ED71005E92C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70EE841-24A2-4454-8742-5FF11E615F15}"/>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2246013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919B0AE-74BE-4D7D-BC1D-125459A5C47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A015FA-07E0-4C45-A7A1-D5A047F0875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A7E51B9-0580-442A-9086-871945440E76}"/>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5" name="Segnaposto piè di pagina 4">
            <a:extLst>
              <a:ext uri="{FF2B5EF4-FFF2-40B4-BE49-F238E27FC236}">
                <a16:creationId xmlns:a16="http://schemas.microsoft.com/office/drawing/2014/main" id="{7C2D01D0-38C7-47A7-9C15-207FB6EB97A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A73DCF-68C9-4E43-9FD2-35027C362D0E}"/>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308890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B44F36-74F4-4D58-A0E8-7317FB7579E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795C4CD-AADF-47D0-B38E-03DE3B68D43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9E2F2E8-95FB-407C-BE6B-17F194EA8D53}"/>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5" name="Segnaposto piè di pagina 4">
            <a:extLst>
              <a:ext uri="{FF2B5EF4-FFF2-40B4-BE49-F238E27FC236}">
                <a16:creationId xmlns:a16="http://schemas.microsoft.com/office/drawing/2014/main" id="{28E64D7A-5D81-45B2-BD65-445A5DFB3FE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187366C-C3AA-4E6D-8D74-AB1DE146AABE}"/>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721820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9F0BB6-4C53-46B0-976D-0BF47CA7226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ACE8CFF-5B82-43A0-800D-E7C7B73965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D8F9421-777F-4B4D-A2E9-8BBAEEE49191}"/>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5" name="Segnaposto piè di pagina 4">
            <a:extLst>
              <a:ext uri="{FF2B5EF4-FFF2-40B4-BE49-F238E27FC236}">
                <a16:creationId xmlns:a16="http://schemas.microsoft.com/office/drawing/2014/main" id="{E051739F-1307-4DF0-8D6F-DAD769121D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6C16AEB-531B-47C5-B3E6-ADB1C89443FE}"/>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278695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4CD3D7-9E14-4A82-BC5D-FBFB942F65B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E825E23-C39F-4D46-B8F6-4165684B21A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4080F02-90F6-4D23-8F55-237FBBBCD0F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EC1DD6C-FEAC-4CA8-835D-5CF0F6357DA0}"/>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6" name="Segnaposto piè di pagina 5">
            <a:extLst>
              <a:ext uri="{FF2B5EF4-FFF2-40B4-BE49-F238E27FC236}">
                <a16:creationId xmlns:a16="http://schemas.microsoft.com/office/drawing/2014/main" id="{F57BB903-F7E5-4EF2-8C89-16C9C82AC90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09D0628-6D57-4483-942F-25958CABC449}"/>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372586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B0F0A2-0F70-417D-8BCD-45F6526521A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5BCE84F-8EDC-4BF1-9E7E-D5E8E0566B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83EC1D7-B41F-428F-9E06-BA9696B98DD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98E8711-C717-459E-A41A-F2E8AEEFC3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C436AB6-A337-4616-8EA6-FD340F8F471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5C3FFED-72AD-48D0-8664-5972A64AAD88}"/>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8" name="Segnaposto piè di pagina 7">
            <a:extLst>
              <a:ext uri="{FF2B5EF4-FFF2-40B4-BE49-F238E27FC236}">
                <a16:creationId xmlns:a16="http://schemas.microsoft.com/office/drawing/2014/main" id="{4BA64BF6-9271-4F10-B6E1-063E9630DE2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0076C89-E5D8-4882-8C6D-BE26A5250400}"/>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1901956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EF617E-0864-4232-ADE9-70155C015F3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EC8120D-B96E-4212-98F9-B847F6AF16D2}"/>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4" name="Segnaposto piè di pagina 3">
            <a:extLst>
              <a:ext uri="{FF2B5EF4-FFF2-40B4-BE49-F238E27FC236}">
                <a16:creationId xmlns:a16="http://schemas.microsoft.com/office/drawing/2014/main" id="{B0B9417E-9272-4402-B681-8759D9F3C3B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6082B40-287B-4AF7-B599-91F583B566D8}"/>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1937117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5C19745-6C19-484E-A5B5-CFFF1BB928F8}"/>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3" name="Segnaposto piè di pagina 2">
            <a:extLst>
              <a:ext uri="{FF2B5EF4-FFF2-40B4-BE49-F238E27FC236}">
                <a16:creationId xmlns:a16="http://schemas.microsoft.com/office/drawing/2014/main" id="{CA859E8E-26CE-4C14-8014-204AE35495F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32AEC22-06A7-45D2-9DC4-78754099213A}"/>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3598184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AE6471-3992-4D2D-A047-F330C837F0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D13D6DE-5E4D-4DA9-8E47-17C6922818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1CB0DFA-EE08-4C17-BECF-8DC4287AD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7A18D22-E0EE-4419-A205-8D133D45DF0C}"/>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6" name="Segnaposto piè di pagina 5">
            <a:extLst>
              <a:ext uri="{FF2B5EF4-FFF2-40B4-BE49-F238E27FC236}">
                <a16:creationId xmlns:a16="http://schemas.microsoft.com/office/drawing/2014/main" id="{229484C8-0AFE-4E2A-851D-D07A06BAC11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A11A41E-0882-4A34-B06E-6BC34DCB1E73}"/>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310315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72ED2-F673-49D6-BBA6-098549B22E3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A82EB02-8CF9-4564-810A-2639677CDF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3DD82E4-74E9-4054-A398-066C642B89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DA9E1C6-5E74-486B-8B20-1FF79787F85F}"/>
              </a:ext>
            </a:extLst>
          </p:cNvPr>
          <p:cNvSpPr>
            <a:spLocks noGrp="1"/>
          </p:cNvSpPr>
          <p:nvPr>
            <p:ph type="dt" sz="half" idx="10"/>
          </p:nvPr>
        </p:nvSpPr>
        <p:spPr/>
        <p:txBody>
          <a:bodyPr/>
          <a:lstStyle/>
          <a:p>
            <a:fld id="{D3FB76A0-3E5A-437F-A269-7095C88D0C9C}" type="datetimeFigureOut">
              <a:rPr lang="it-IT" smtClean="0"/>
              <a:t>28/08/2021</a:t>
            </a:fld>
            <a:endParaRPr lang="it-IT"/>
          </a:p>
        </p:txBody>
      </p:sp>
      <p:sp>
        <p:nvSpPr>
          <p:cNvPr id="6" name="Segnaposto piè di pagina 5">
            <a:extLst>
              <a:ext uri="{FF2B5EF4-FFF2-40B4-BE49-F238E27FC236}">
                <a16:creationId xmlns:a16="http://schemas.microsoft.com/office/drawing/2014/main" id="{EA1840B1-AD04-495F-9CA1-172B73596E7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20F3D01-727B-496A-8558-7937DA36B7D3}"/>
              </a:ext>
            </a:extLst>
          </p:cNvPr>
          <p:cNvSpPr>
            <a:spLocks noGrp="1"/>
          </p:cNvSpPr>
          <p:nvPr>
            <p:ph type="sldNum" sz="quarter" idx="12"/>
          </p:nvPr>
        </p:nvSpPr>
        <p:spPr/>
        <p:txBody>
          <a:bodyPr/>
          <a:lstStyle/>
          <a:p>
            <a:fld id="{EA614EC9-E163-4044-A1AD-EAD834F54466}" type="slidenum">
              <a:rPr lang="it-IT" smtClean="0"/>
              <a:t>‹N›</a:t>
            </a:fld>
            <a:endParaRPr lang="it-IT"/>
          </a:p>
        </p:txBody>
      </p:sp>
    </p:spTree>
    <p:extLst>
      <p:ext uri="{BB962C8B-B14F-4D97-AF65-F5344CB8AC3E}">
        <p14:creationId xmlns:p14="http://schemas.microsoft.com/office/powerpoint/2010/main" val="232982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7965B24-39E2-4E7F-99C4-F9FB22AD3F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5F9E8A1-EE28-4250-B5D0-20658B6F4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6C9BD2-C0B0-46E6-A382-CC968893B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B76A0-3E5A-437F-A269-7095C88D0C9C}" type="datetimeFigureOut">
              <a:rPr lang="it-IT" smtClean="0"/>
              <a:t>28/08/2021</a:t>
            </a:fld>
            <a:endParaRPr lang="it-IT"/>
          </a:p>
        </p:txBody>
      </p:sp>
      <p:sp>
        <p:nvSpPr>
          <p:cNvPr id="5" name="Segnaposto piè di pagina 4">
            <a:extLst>
              <a:ext uri="{FF2B5EF4-FFF2-40B4-BE49-F238E27FC236}">
                <a16:creationId xmlns:a16="http://schemas.microsoft.com/office/drawing/2014/main" id="{DDF188E2-FC1A-49B2-8241-F9FD5C8C1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CA71EDB-800E-47CC-ABAC-D9E6B319A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14EC9-E163-4044-A1AD-EAD834F54466}" type="slidenum">
              <a:rPr lang="it-IT" smtClean="0"/>
              <a:t>‹N›</a:t>
            </a:fld>
            <a:endParaRPr lang="it-IT"/>
          </a:p>
        </p:txBody>
      </p:sp>
    </p:spTree>
    <p:extLst>
      <p:ext uri="{BB962C8B-B14F-4D97-AF65-F5344CB8AC3E}">
        <p14:creationId xmlns:p14="http://schemas.microsoft.com/office/powerpoint/2010/main" val="388962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670F26-69D2-47A7-80B6-85493E18CDB5}"/>
              </a:ext>
            </a:extLst>
          </p:cNvPr>
          <p:cNvSpPr>
            <a:spLocks noGrp="1"/>
          </p:cNvSpPr>
          <p:nvPr>
            <p:ph type="title"/>
          </p:nvPr>
        </p:nvSpPr>
        <p:spPr>
          <a:xfrm>
            <a:off x="4089400" y="365125"/>
            <a:ext cx="7264400" cy="1325563"/>
          </a:xfrm>
        </p:spPr>
        <p:txBody>
          <a:bodyPr>
            <a:normAutofit/>
          </a:bodyPr>
          <a:lstStyle/>
          <a:p>
            <a:r>
              <a:rPr lang="it-IT" sz="2000" dirty="0"/>
              <a:t>S. Salvador, El Calvario.</a:t>
            </a:r>
            <a:br>
              <a:rPr lang="it-IT" sz="2000" dirty="0"/>
            </a:br>
            <a:r>
              <a:rPr lang="it-IT" sz="2000" dirty="0"/>
              <a:t>Stemma posto sopra l' ogiva dell' arco centrale sulla facciata esterna della chiesa de El Calvario.</a:t>
            </a:r>
            <a:br>
              <a:rPr lang="it-IT" sz="2000" dirty="0"/>
            </a:br>
            <a:endParaRPr lang="it-IT" sz="2000" dirty="0"/>
          </a:p>
        </p:txBody>
      </p:sp>
      <p:pic>
        <p:nvPicPr>
          <p:cNvPr id="4" name="Segnaposto contenuto 3">
            <a:extLst>
              <a:ext uri="{FF2B5EF4-FFF2-40B4-BE49-F238E27FC236}">
                <a16:creationId xmlns:a16="http://schemas.microsoft.com/office/drawing/2014/main" id="{2A82AAC0-4CD2-49F9-A481-82B3E512397C}"/>
              </a:ext>
            </a:extLst>
          </p:cNvPr>
          <p:cNvPicPr>
            <a:picLocks noGrp="1" noChangeAspect="1"/>
          </p:cNvPicPr>
          <p:nvPr>
            <p:ph idx="1"/>
          </p:nvPr>
        </p:nvPicPr>
        <p:blipFill>
          <a:blip r:embed="rId2"/>
          <a:stretch>
            <a:fillRect/>
          </a:stretch>
        </p:blipFill>
        <p:spPr>
          <a:xfrm>
            <a:off x="0" y="0"/>
            <a:ext cx="3849624" cy="6858000"/>
          </a:xfrm>
          <a:prstGeom prst="rect">
            <a:avLst/>
          </a:prstGeom>
        </p:spPr>
      </p:pic>
    </p:spTree>
    <p:extLst>
      <p:ext uri="{BB962C8B-B14F-4D97-AF65-F5344CB8AC3E}">
        <p14:creationId xmlns:p14="http://schemas.microsoft.com/office/powerpoint/2010/main" val="1258827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989A23-9BB2-409E-B112-EA8548296FBF}"/>
              </a:ext>
            </a:extLst>
          </p:cNvPr>
          <p:cNvSpPr>
            <a:spLocks noGrp="1"/>
          </p:cNvSpPr>
          <p:nvPr>
            <p:ph type="title"/>
          </p:nvPr>
        </p:nvSpPr>
        <p:spPr>
          <a:xfrm>
            <a:off x="5410200" y="365125"/>
            <a:ext cx="5943600" cy="4232275"/>
          </a:xfrm>
        </p:spPr>
        <p:txBody>
          <a:bodyPr>
            <a:normAutofit/>
          </a:bodyPr>
          <a:lstStyle/>
          <a:p>
            <a:r>
              <a:rPr lang="it-IT" sz="2000" dirty="0"/>
              <a:t>Como, Collegio Gallio, olio su tela.</a:t>
            </a:r>
            <a:br>
              <a:rPr lang="it-IT" sz="2000" dirty="0"/>
            </a:br>
            <a:r>
              <a:rPr lang="it-IT" sz="2000" dirty="0"/>
              <a:t>La tela si trova appesa nella sala d' aspetto accanto alla portineria del Collegio.</a:t>
            </a:r>
            <a:br>
              <a:rPr lang="it-IT" sz="2000" dirty="0"/>
            </a:br>
            <a:br>
              <a:rPr lang="it-IT" sz="2000" dirty="0"/>
            </a:br>
            <a:r>
              <a:rPr lang="it-IT" sz="1000" b="0" i="0" dirty="0">
                <a:solidFill>
                  <a:srgbClr val="555555"/>
                </a:solidFill>
                <a:effectLst/>
                <a:latin typeface="Roboto" panose="02000000000000000000" pitchFamily="2" charset="0"/>
              </a:rPr>
              <a:t>.</a:t>
            </a:r>
            <a:endParaRPr lang="it-IT" sz="2000" dirty="0"/>
          </a:p>
        </p:txBody>
      </p:sp>
      <p:pic>
        <p:nvPicPr>
          <p:cNvPr id="4" name="Segnaposto contenuto 3">
            <a:extLst>
              <a:ext uri="{FF2B5EF4-FFF2-40B4-BE49-F238E27FC236}">
                <a16:creationId xmlns:a16="http://schemas.microsoft.com/office/drawing/2014/main" id="{EA2971E8-3BF6-46E5-A206-0369F409BE54}"/>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2307678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A14F76-1BD6-4B48-91AE-C61B01890CA6}"/>
              </a:ext>
            </a:extLst>
          </p:cNvPr>
          <p:cNvSpPr>
            <a:spLocks noGrp="1"/>
          </p:cNvSpPr>
          <p:nvPr>
            <p:ph type="title"/>
          </p:nvPr>
        </p:nvSpPr>
        <p:spPr>
          <a:xfrm>
            <a:off x="9271000" y="365125"/>
            <a:ext cx="2921000" cy="5438775"/>
          </a:xfrm>
        </p:spPr>
        <p:txBody>
          <a:bodyPr>
            <a:normAutofit/>
          </a:bodyPr>
          <a:lstStyle/>
          <a:p>
            <a:r>
              <a:rPr lang="it-IT" sz="2000" dirty="0"/>
              <a:t>Albano Laziale, Centro S. Girolamo, olio su tela.</a:t>
            </a:r>
            <a:br>
              <a:rPr lang="it-IT" sz="2000" dirty="0"/>
            </a:br>
            <a:r>
              <a:rPr lang="it-IT" sz="2000" dirty="0"/>
              <a:t>Proviene dall' ex Collegio </a:t>
            </a:r>
            <a:r>
              <a:rPr lang="it-IT" sz="2000" dirty="0" err="1"/>
              <a:t>Sgariglia</a:t>
            </a:r>
            <a:r>
              <a:rPr lang="it-IT" sz="2000" dirty="0"/>
              <a:t> di Foligno (PG).</a:t>
            </a:r>
            <a:br>
              <a:rPr lang="it-IT" sz="2000" dirty="0"/>
            </a:br>
            <a:br>
              <a:rPr lang="it-IT" sz="2000" dirty="0"/>
            </a:br>
            <a:r>
              <a:rPr lang="it-IT" sz="2000" dirty="0"/>
              <a:t>Si trova appeso nella sala della Casa Santa Famiglia (padiglioni di accoglienza).</a:t>
            </a:r>
            <a:br>
              <a:rPr lang="it-IT" sz="2000" dirty="0"/>
            </a:br>
            <a:br>
              <a:rPr lang="it-IT" sz="2000" dirty="0"/>
            </a:br>
            <a:r>
              <a:rPr lang="it-IT" sz="2000" dirty="0"/>
              <a:t>Scheda in: Centro S. Girolamo Emiliani, Albano, Catalogo Opere artistiche, n. 32.</a:t>
            </a:r>
          </a:p>
        </p:txBody>
      </p:sp>
      <p:pic>
        <p:nvPicPr>
          <p:cNvPr id="4" name="Segnaposto contenuto 3">
            <a:extLst>
              <a:ext uri="{FF2B5EF4-FFF2-40B4-BE49-F238E27FC236}">
                <a16:creationId xmlns:a16="http://schemas.microsoft.com/office/drawing/2014/main" id="{DC1D10B6-62A6-44EB-ACC4-16A375D8C44F}"/>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75086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EB4DF1-1D5C-4657-AA2B-F71EA21D9AFF}"/>
              </a:ext>
            </a:extLst>
          </p:cNvPr>
          <p:cNvSpPr>
            <a:spLocks noGrp="1"/>
          </p:cNvSpPr>
          <p:nvPr>
            <p:ph type="title"/>
          </p:nvPr>
        </p:nvSpPr>
        <p:spPr>
          <a:xfrm>
            <a:off x="5283200" y="365125"/>
            <a:ext cx="6070600" cy="1325563"/>
          </a:xfrm>
        </p:spPr>
        <p:txBody>
          <a:bodyPr>
            <a:normAutofit fontScale="90000"/>
          </a:bodyPr>
          <a:lstStyle/>
          <a:p>
            <a:r>
              <a:rPr lang="it-IT" sz="2000" dirty="0"/>
              <a:t>Feltre, SS. </a:t>
            </a:r>
            <a:r>
              <a:rPr lang="it-IT" sz="2000" dirty="0" err="1"/>
              <a:t>Vitore</a:t>
            </a:r>
            <a:r>
              <a:rPr lang="it-IT" sz="2000" dirty="0"/>
              <a:t> e Corona, olio su tela.</a:t>
            </a:r>
            <a:br>
              <a:rPr lang="it-IT" sz="2000" dirty="0"/>
            </a:br>
            <a:br>
              <a:rPr lang="it-IT" sz="2000" dirty="0"/>
            </a:br>
            <a:r>
              <a:rPr lang="it-IT" sz="2000" dirty="0"/>
              <a:t>Appeso in qualche sala dell' ex convento dei Somaschi.</a:t>
            </a:r>
            <a:br>
              <a:rPr lang="it-IT" sz="2000" dirty="0"/>
            </a:br>
            <a:br>
              <a:rPr lang="it-IT" sz="2000" dirty="0"/>
            </a:br>
            <a:r>
              <a:rPr lang="it-IT" sz="2000" dirty="0"/>
              <a:t>La foto è stata reperita in Curia Generale, tra le foto per Vita Somasca (esercizi itineranti?)</a:t>
            </a:r>
          </a:p>
        </p:txBody>
      </p:sp>
      <p:pic>
        <p:nvPicPr>
          <p:cNvPr id="4" name="Segnaposto contenuto 3">
            <a:extLst>
              <a:ext uri="{FF2B5EF4-FFF2-40B4-BE49-F238E27FC236}">
                <a16:creationId xmlns:a16="http://schemas.microsoft.com/office/drawing/2014/main" id="{5CEF3FD6-C183-4BA5-AEE2-800CD50F8DAC}"/>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563955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76D3D0-8625-4FA2-9C62-2DC6F5BBF97C}"/>
              </a:ext>
            </a:extLst>
          </p:cNvPr>
          <p:cNvSpPr>
            <a:spLocks noGrp="1"/>
          </p:cNvSpPr>
          <p:nvPr>
            <p:ph type="title"/>
          </p:nvPr>
        </p:nvSpPr>
        <p:spPr>
          <a:xfrm>
            <a:off x="5257798" y="365125"/>
            <a:ext cx="6096001" cy="5362575"/>
          </a:xfrm>
        </p:spPr>
        <p:txBody>
          <a:bodyPr>
            <a:normAutofit/>
          </a:bodyPr>
          <a:lstStyle/>
          <a:p>
            <a:r>
              <a:rPr lang="it-IT" sz="2000" dirty="0"/>
              <a:t>Bergamo, S. Leonardo, in pietra.</a:t>
            </a:r>
            <a:br>
              <a:rPr lang="it-IT" sz="2000" dirty="0"/>
            </a:br>
            <a:r>
              <a:rPr lang="it-IT" sz="2000" dirty="0"/>
              <a:t>Si trova sul portale di ingresso del Collegio, a dx di chi guarda la facciata della chiesa.</a:t>
            </a:r>
          </a:p>
        </p:txBody>
      </p:sp>
      <p:pic>
        <p:nvPicPr>
          <p:cNvPr id="4" name="Segnaposto contenuto 3">
            <a:extLst>
              <a:ext uri="{FF2B5EF4-FFF2-40B4-BE49-F238E27FC236}">
                <a16:creationId xmlns:a16="http://schemas.microsoft.com/office/drawing/2014/main" id="{1FDF198B-1433-4F32-AF45-E6AF25D5D583}"/>
              </a:ext>
            </a:extLst>
          </p:cNvPr>
          <p:cNvPicPr>
            <a:picLocks noGrp="1" noChangeAspect="1"/>
          </p:cNvPicPr>
          <p:nvPr>
            <p:ph idx="1"/>
          </p:nvPr>
        </p:nvPicPr>
        <p:blipFill>
          <a:blip r:embed="rId2"/>
          <a:stretch>
            <a:fillRect/>
          </a:stretch>
        </p:blipFill>
        <p:spPr>
          <a:xfrm>
            <a:off x="0" y="0"/>
            <a:ext cx="5257799" cy="6858000"/>
          </a:xfrm>
          <a:prstGeom prst="rect">
            <a:avLst/>
          </a:prstGeom>
        </p:spPr>
      </p:pic>
    </p:spTree>
    <p:extLst>
      <p:ext uri="{BB962C8B-B14F-4D97-AF65-F5344CB8AC3E}">
        <p14:creationId xmlns:p14="http://schemas.microsoft.com/office/powerpoint/2010/main" val="385909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89F900-9406-4237-A2C4-75C12320DA81}"/>
              </a:ext>
            </a:extLst>
          </p:cNvPr>
          <p:cNvSpPr>
            <a:spLocks noGrp="1"/>
          </p:cNvSpPr>
          <p:nvPr>
            <p:ph type="title"/>
          </p:nvPr>
        </p:nvSpPr>
        <p:spPr>
          <a:xfrm>
            <a:off x="5600700" y="365125"/>
            <a:ext cx="5753100" cy="1325563"/>
          </a:xfrm>
        </p:spPr>
        <p:txBody>
          <a:bodyPr>
            <a:normAutofit/>
          </a:bodyPr>
          <a:lstStyle/>
          <a:p>
            <a:r>
              <a:rPr lang="it-IT" sz="2000" dirty="0"/>
              <a:t>Di pietra.</a:t>
            </a:r>
          </a:p>
        </p:txBody>
      </p:sp>
      <p:pic>
        <p:nvPicPr>
          <p:cNvPr id="4" name="Segnaposto contenuto 3">
            <a:extLst>
              <a:ext uri="{FF2B5EF4-FFF2-40B4-BE49-F238E27FC236}">
                <a16:creationId xmlns:a16="http://schemas.microsoft.com/office/drawing/2014/main" id="{924A4430-D8C8-415F-A177-8BCB42288B59}"/>
              </a:ext>
            </a:extLst>
          </p:cNvPr>
          <p:cNvPicPr>
            <a:picLocks noGrp="1" noChangeAspect="1"/>
          </p:cNvPicPr>
          <p:nvPr>
            <p:ph idx="1"/>
          </p:nvPr>
        </p:nvPicPr>
        <p:blipFill>
          <a:blip r:embed="rId2"/>
          <a:stretch>
            <a:fillRect/>
          </a:stretch>
        </p:blipFill>
        <p:spPr>
          <a:xfrm>
            <a:off x="0" y="0"/>
            <a:ext cx="5408231" cy="6718300"/>
          </a:xfrm>
          <a:prstGeom prst="rect">
            <a:avLst/>
          </a:prstGeom>
        </p:spPr>
      </p:pic>
    </p:spTree>
    <p:extLst>
      <p:ext uri="{BB962C8B-B14F-4D97-AF65-F5344CB8AC3E}">
        <p14:creationId xmlns:p14="http://schemas.microsoft.com/office/powerpoint/2010/main" val="1094832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9C51EB-FDF5-4DEF-BE83-0FAD1999E493}"/>
              </a:ext>
            </a:extLst>
          </p:cNvPr>
          <p:cNvSpPr>
            <a:spLocks noGrp="1"/>
          </p:cNvSpPr>
          <p:nvPr>
            <p:ph type="title"/>
          </p:nvPr>
        </p:nvSpPr>
        <p:spPr>
          <a:xfrm>
            <a:off x="5562600" y="365125"/>
            <a:ext cx="5791200" cy="5489575"/>
          </a:xfrm>
        </p:spPr>
        <p:txBody>
          <a:bodyPr>
            <a:normAutofit/>
          </a:bodyPr>
          <a:lstStyle/>
          <a:p>
            <a:r>
              <a:rPr lang="it-IT" sz="2000" dirty="0"/>
              <a:t>Somasca, Basilica (facciata), di pietra.</a:t>
            </a:r>
            <a:br>
              <a:rPr lang="it-IT" sz="2000" dirty="0"/>
            </a:br>
            <a:r>
              <a:rPr lang="it-IT" sz="2000" dirty="0" err="1"/>
              <a:t>fr</a:t>
            </a:r>
            <a:r>
              <a:rPr lang="it-IT" sz="2000" dirty="0"/>
              <a:t>. il calco in gesso, solo della parte centrale, fatto dal capomastro Baggioli di Vercurago a fine Ottocento (cfr. 0093_Onus.jpg).</a:t>
            </a:r>
          </a:p>
        </p:txBody>
      </p:sp>
      <p:pic>
        <p:nvPicPr>
          <p:cNvPr id="4" name="Segnaposto contenuto 3">
            <a:extLst>
              <a:ext uri="{FF2B5EF4-FFF2-40B4-BE49-F238E27FC236}">
                <a16:creationId xmlns:a16="http://schemas.microsoft.com/office/drawing/2014/main" id="{789862D7-72D2-42FB-9D21-011A7B67F979}"/>
              </a:ext>
            </a:extLst>
          </p:cNvPr>
          <p:cNvPicPr>
            <a:picLocks noGrp="1" noChangeAspect="1"/>
          </p:cNvPicPr>
          <p:nvPr>
            <p:ph idx="1"/>
          </p:nvPr>
        </p:nvPicPr>
        <p:blipFill>
          <a:blip r:embed="rId2"/>
          <a:stretch>
            <a:fillRect/>
          </a:stretch>
        </p:blipFill>
        <p:spPr>
          <a:xfrm>
            <a:off x="0" y="0"/>
            <a:ext cx="5360077" cy="6756400"/>
          </a:xfrm>
          <a:prstGeom prst="rect">
            <a:avLst/>
          </a:prstGeom>
        </p:spPr>
      </p:pic>
    </p:spTree>
    <p:extLst>
      <p:ext uri="{BB962C8B-B14F-4D97-AF65-F5344CB8AC3E}">
        <p14:creationId xmlns:p14="http://schemas.microsoft.com/office/powerpoint/2010/main" val="646143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8F72DB-CDA5-4151-892C-C4EC129ACAE7}"/>
              </a:ext>
            </a:extLst>
          </p:cNvPr>
          <p:cNvSpPr>
            <a:spLocks noGrp="1"/>
          </p:cNvSpPr>
          <p:nvPr>
            <p:ph type="title"/>
          </p:nvPr>
        </p:nvSpPr>
        <p:spPr>
          <a:xfrm>
            <a:off x="8915400" y="365125"/>
            <a:ext cx="3276600" cy="5426075"/>
          </a:xfrm>
        </p:spPr>
        <p:txBody>
          <a:bodyPr>
            <a:normAutofit/>
          </a:bodyPr>
          <a:lstStyle/>
          <a:p>
            <a:r>
              <a:rPr lang="it-IT" sz="2000" dirty="0"/>
              <a:t>Somasca, Basilica, altare di S. Girolamo, di pietra.</a:t>
            </a:r>
            <a:br>
              <a:rPr lang="it-IT" sz="2000" dirty="0"/>
            </a:br>
            <a:r>
              <a:rPr lang="it-IT" sz="2000" dirty="0"/>
              <a:t>Posto in cima al timpano sopra l' urna del Santo.</a:t>
            </a:r>
          </a:p>
        </p:txBody>
      </p:sp>
      <p:pic>
        <p:nvPicPr>
          <p:cNvPr id="4" name="Segnaposto contenuto 3">
            <a:extLst>
              <a:ext uri="{FF2B5EF4-FFF2-40B4-BE49-F238E27FC236}">
                <a16:creationId xmlns:a16="http://schemas.microsoft.com/office/drawing/2014/main" id="{E0326200-06B4-4D9E-B66A-6218263F3144}"/>
              </a:ext>
            </a:extLst>
          </p:cNvPr>
          <p:cNvPicPr>
            <a:picLocks noGrp="1" noChangeAspect="1"/>
          </p:cNvPicPr>
          <p:nvPr>
            <p:ph idx="1"/>
          </p:nvPr>
        </p:nvPicPr>
        <p:blipFill>
          <a:blip r:embed="rId2"/>
          <a:stretch>
            <a:fillRect/>
          </a:stretch>
        </p:blipFill>
        <p:spPr>
          <a:xfrm>
            <a:off x="-1" y="0"/>
            <a:ext cx="8789669" cy="6858000"/>
          </a:xfrm>
          <a:prstGeom prst="rect">
            <a:avLst/>
          </a:prstGeom>
        </p:spPr>
      </p:pic>
    </p:spTree>
    <p:extLst>
      <p:ext uri="{BB962C8B-B14F-4D97-AF65-F5344CB8AC3E}">
        <p14:creationId xmlns:p14="http://schemas.microsoft.com/office/powerpoint/2010/main" val="198472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B884CD-46D6-46FC-A319-F0CE0832D6C2}"/>
              </a:ext>
            </a:extLst>
          </p:cNvPr>
          <p:cNvSpPr>
            <a:spLocks noGrp="1"/>
          </p:cNvSpPr>
          <p:nvPr>
            <p:ph type="title"/>
          </p:nvPr>
        </p:nvSpPr>
        <p:spPr>
          <a:xfrm>
            <a:off x="4178300" y="365125"/>
            <a:ext cx="7175500" cy="4803775"/>
          </a:xfrm>
        </p:spPr>
        <p:txBody>
          <a:bodyPr>
            <a:normAutofit/>
          </a:bodyPr>
          <a:lstStyle/>
          <a:p>
            <a:r>
              <a:rPr lang="it-IT" sz="2000" dirty="0"/>
              <a:t>Rivolta d’Adda, in pietra.</a:t>
            </a:r>
            <a:br>
              <a:rPr lang="it-IT" sz="2000" dirty="0"/>
            </a:br>
            <a:r>
              <a:rPr lang="it-IT" sz="2000" dirty="0"/>
              <a:t>Foto pubblicata in: RC 1957, 174, pp. 174.</a:t>
            </a:r>
          </a:p>
        </p:txBody>
      </p:sp>
      <p:pic>
        <p:nvPicPr>
          <p:cNvPr id="4" name="Segnaposto contenuto 3">
            <a:extLst>
              <a:ext uri="{FF2B5EF4-FFF2-40B4-BE49-F238E27FC236}">
                <a16:creationId xmlns:a16="http://schemas.microsoft.com/office/drawing/2014/main" id="{342B8669-CC32-43F0-9111-2413BB368A8D}"/>
              </a:ext>
            </a:extLst>
          </p:cNvPr>
          <p:cNvPicPr>
            <a:picLocks noGrp="1" noChangeAspect="1"/>
          </p:cNvPicPr>
          <p:nvPr>
            <p:ph idx="1"/>
          </p:nvPr>
        </p:nvPicPr>
        <p:blipFill>
          <a:blip r:embed="rId2"/>
          <a:stretch>
            <a:fillRect/>
          </a:stretch>
        </p:blipFill>
        <p:spPr>
          <a:xfrm>
            <a:off x="0" y="0"/>
            <a:ext cx="3863339" cy="6858000"/>
          </a:xfrm>
          <a:prstGeom prst="rect">
            <a:avLst/>
          </a:prstGeom>
        </p:spPr>
      </p:pic>
    </p:spTree>
    <p:extLst>
      <p:ext uri="{BB962C8B-B14F-4D97-AF65-F5344CB8AC3E}">
        <p14:creationId xmlns:p14="http://schemas.microsoft.com/office/powerpoint/2010/main" val="2933428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DAB419-9EE7-4E0D-9866-50C685E0C517}"/>
              </a:ext>
            </a:extLst>
          </p:cNvPr>
          <p:cNvSpPr>
            <a:spLocks noGrp="1"/>
          </p:cNvSpPr>
          <p:nvPr>
            <p:ph type="title"/>
          </p:nvPr>
        </p:nvSpPr>
        <p:spPr>
          <a:xfrm>
            <a:off x="5295900" y="365125"/>
            <a:ext cx="6057900" cy="3952875"/>
          </a:xfrm>
        </p:spPr>
        <p:txBody>
          <a:bodyPr>
            <a:normAutofit/>
          </a:bodyPr>
          <a:lstStyle/>
          <a:p>
            <a:r>
              <a:rPr lang="it-IT" sz="2000" dirty="0"/>
              <a:t>Merate, Collegio S. Bartolomeo, in pietra.</a:t>
            </a:r>
            <a:br>
              <a:rPr lang="it-IT" sz="2000" dirty="0"/>
            </a:br>
            <a:r>
              <a:rPr lang="it-IT" sz="2000" dirty="0"/>
              <a:t>Didascalia in basso «</a:t>
            </a:r>
            <a:r>
              <a:rPr lang="it-IT" sz="2000" dirty="0" err="1"/>
              <a:t>Insignia</a:t>
            </a:r>
            <a:r>
              <a:rPr lang="it-IT" sz="2000" dirty="0"/>
              <a:t> </a:t>
            </a:r>
            <a:r>
              <a:rPr lang="it-IT" sz="2000" dirty="0" err="1"/>
              <a:t>Congregationis</a:t>
            </a:r>
            <a:r>
              <a:rPr lang="it-IT" sz="2000" dirty="0"/>
              <a:t> / de </a:t>
            </a:r>
            <a:r>
              <a:rPr lang="it-IT" sz="2000" dirty="0" err="1"/>
              <a:t>Somascha</a:t>
            </a:r>
            <a:r>
              <a:rPr lang="it-IT" sz="2000" dirty="0"/>
              <a:t>». </a:t>
            </a:r>
            <a:r>
              <a:rPr lang="it-IT" sz="2000" dirty="0" err="1"/>
              <a:t>Onus</a:t>
            </a:r>
            <a:r>
              <a:rPr lang="it-IT" sz="2000" dirty="0"/>
              <a:t> </a:t>
            </a:r>
            <a:r>
              <a:rPr lang="it-IT" sz="2000" dirty="0" err="1"/>
              <a:t>meum</a:t>
            </a:r>
            <a:r>
              <a:rPr lang="it-IT" sz="2000" dirty="0"/>
              <a:t> leve inciso sulla croce.</a:t>
            </a:r>
          </a:p>
        </p:txBody>
      </p:sp>
      <p:pic>
        <p:nvPicPr>
          <p:cNvPr id="4" name="Segnaposto contenuto 3">
            <a:extLst>
              <a:ext uri="{FF2B5EF4-FFF2-40B4-BE49-F238E27FC236}">
                <a16:creationId xmlns:a16="http://schemas.microsoft.com/office/drawing/2014/main" id="{CC3DD818-9865-4788-A31A-D29BDFC4B814}"/>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421388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6E57EA-B7E0-4210-83FB-355E20D10420}"/>
              </a:ext>
            </a:extLst>
          </p:cNvPr>
          <p:cNvSpPr>
            <a:spLocks noGrp="1"/>
          </p:cNvSpPr>
          <p:nvPr>
            <p:ph type="title"/>
          </p:nvPr>
        </p:nvSpPr>
        <p:spPr>
          <a:xfrm>
            <a:off x="9154860" y="365125"/>
            <a:ext cx="3037140" cy="1325563"/>
          </a:xfrm>
        </p:spPr>
        <p:txBody>
          <a:bodyPr/>
          <a:lstStyle/>
          <a:p>
            <a:endParaRPr lang="it-IT" dirty="0"/>
          </a:p>
        </p:txBody>
      </p:sp>
      <p:pic>
        <p:nvPicPr>
          <p:cNvPr id="4" name="Segnaposto contenuto 3">
            <a:extLst>
              <a:ext uri="{FF2B5EF4-FFF2-40B4-BE49-F238E27FC236}">
                <a16:creationId xmlns:a16="http://schemas.microsoft.com/office/drawing/2014/main" id="{91FC5230-2507-4794-8B03-5501F287B29C}"/>
              </a:ext>
            </a:extLst>
          </p:cNvPr>
          <p:cNvPicPr>
            <a:picLocks noGrp="1" noChangeAspect="1"/>
          </p:cNvPicPr>
          <p:nvPr>
            <p:ph idx="1"/>
          </p:nvPr>
        </p:nvPicPr>
        <p:blipFill>
          <a:blip r:embed="rId2"/>
          <a:stretch>
            <a:fillRect/>
          </a:stretch>
        </p:blipFill>
        <p:spPr>
          <a:xfrm>
            <a:off x="0" y="0"/>
            <a:ext cx="9154860" cy="6858000"/>
          </a:xfrm>
          <a:prstGeom prst="rect">
            <a:avLst/>
          </a:prstGeom>
        </p:spPr>
      </p:pic>
    </p:spTree>
    <p:extLst>
      <p:ext uri="{BB962C8B-B14F-4D97-AF65-F5344CB8AC3E}">
        <p14:creationId xmlns:p14="http://schemas.microsoft.com/office/powerpoint/2010/main" val="266151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26A8A1-08A1-420B-A952-12262AED481A}"/>
              </a:ext>
            </a:extLst>
          </p:cNvPr>
          <p:cNvSpPr>
            <a:spLocks noGrp="1"/>
          </p:cNvSpPr>
          <p:nvPr>
            <p:ph type="title"/>
          </p:nvPr>
        </p:nvSpPr>
        <p:spPr>
          <a:xfrm>
            <a:off x="4279900" y="365125"/>
            <a:ext cx="7073900" cy="4727575"/>
          </a:xfrm>
        </p:spPr>
        <p:txBody>
          <a:bodyPr>
            <a:normAutofit/>
          </a:bodyPr>
          <a:lstStyle/>
          <a:p>
            <a:r>
              <a:rPr lang="it-IT" sz="2000" dirty="0"/>
              <a:t>Roma, Arch. Gen. CRS, olio su tavola, 24X25,4</a:t>
            </a:r>
            <a:br>
              <a:rPr lang="it-IT" sz="2000" dirty="0"/>
            </a:br>
            <a:r>
              <a:rPr lang="it-IT" sz="2000" dirty="0"/>
              <a:t>«Quadro dei primi del ‘600. Probabilmente una delle prime forme esemplari del nostro stemma, stabilito nel Cap. Gen. del 1607 (sic per 1610). Arch. </a:t>
            </a:r>
            <a:r>
              <a:rPr lang="it-IT" sz="2000" dirty="0" err="1"/>
              <a:t>Madd</a:t>
            </a:r>
            <a:r>
              <a:rPr lang="it-IT" sz="2000" dirty="0"/>
              <a:t>. Genova. p. Tentorio» (nota ms. sul foglietto incollato sul verso della tavola).</a:t>
            </a:r>
            <a:br>
              <a:rPr lang="it-IT" sz="2000" dirty="0"/>
            </a:br>
            <a:br>
              <a:rPr lang="it-IT" sz="2000" dirty="0"/>
            </a:br>
            <a:r>
              <a:rPr lang="it-IT" sz="2000" dirty="0"/>
              <a:t>Il solo dipinto misura 13x11 cm.</a:t>
            </a:r>
          </a:p>
        </p:txBody>
      </p:sp>
      <p:pic>
        <p:nvPicPr>
          <p:cNvPr id="4" name="Segnaposto contenuto 3">
            <a:extLst>
              <a:ext uri="{FF2B5EF4-FFF2-40B4-BE49-F238E27FC236}">
                <a16:creationId xmlns:a16="http://schemas.microsoft.com/office/drawing/2014/main" id="{9D5A8E65-6F70-4459-9CEB-DBDA302D9C70}"/>
              </a:ext>
            </a:extLst>
          </p:cNvPr>
          <p:cNvPicPr>
            <a:picLocks noGrp="1" noChangeAspect="1"/>
          </p:cNvPicPr>
          <p:nvPr>
            <p:ph idx="1"/>
          </p:nvPr>
        </p:nvPicPr>
        <p:blipFill>
          <a:blip r:embed="rId2"/>
          <a:stretch>
            <a:fillRect/>
          </a:stretch>
        </p:blipFill>
        <p:spPr>
          <a:xfrm>
            <a:off x="0" y="0"/>
            <a:ext cx="3863339" cy="6858000"/>
          </a:xfrm>
          <a:prstGeom prst="rect">
            <a:avLst/>
          </a:prstGeom>
        </p:spPr>
      </p:pic>
    </p:spTree>
    <p:extLst>
      <p:ext uri="{BB962C8B-B14F-4D97-AF65-F5344CB8AC3E}">
        <p14:creationId xmlns:p14="http://schemas.microsoft.com/office/powerpoint/2010/main" val="2391263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209188-33E3-43DD-9AA2-C44FDEB52A50}"/>
              </a:ext>
            </a:extLst>
          </p:cNvPr>
          <p:cNvSpPr>
            <a:spLocks noGrp="1"/>
          </p:cNvSpPr>
          <p:nvPr>
            <p:ph type="title"/>
          </p:nvPr>
        </p:nvSpPr>
        <p:spPr>
          <a:xfrm>
            <a:off x="5283200" y="365125"/>
            <a:ext cx="6070600" cy="4168775"/>
          </a:xfrm>
        </p:spPr>
        <p:txBody>
          <a:bodyPr>
            <a:normAutofit/>
          </a:bodyPr>
          <a:lstStyle/>
          <a:p>
            <a:r>
              <a:rPr lang="it-IT" sz="2000" dirty="0"/>
              <a:t>Merate, Collegio S. Bartolomeo, in pietra.</a:t>
            </a:r>
            <a:br>
              <a:rPr lang="it-IT" sz="2000" dirty="0"/>
            </a:br>
            <a:r>
              <a:rPr lang="it-IT" sz="2000" dirty="0"/>
              <a:t>Posto sull’ ingresso dell’ ex convento (verso la chiesa); molto rovinato (sullo stipite dell’ antico ingresso si legge «</a:t>
            </a:r>
            <a:r>
              <a:rPr lang="it-IT" sz="2000" dirty="0" err="1"/>
              <a:t>Collegium</a:t>
            </a:r>
            <a:r>
              <a:rPr lang="it-IT" sz="2000" dirty="0"/>
              <a:t> </a:t>
            </a:r>
            <a:r>
              <a:rPr lang="it-IT" sz="2000" dirty="0" err="1"/>
              <a:t>Cler</a:t>
            </a:r>
            <a:r>
              <a:rPr lang="it-IT" sz="2000" dirty="0"/>
              <a:t>. </a:t>
            </a:r>
            <a:r>
              <a:rPr lang="it-IT" sz="2000" dirty="0" err="1"/>
              <a:t>Regul</a:t>
            </a:r>
            <a:r>
              <a:rPr lang="it-IT" sz="2000" dirty="0"/>
              <a:t>. / </a:t>
            </a:r>
            <a:r>
              <a:rPr lang="it-IT" sz="2000" dirty="0" err="1"/>
              <a:t>Congregat</a:t>
            </a:r>
            <a:r>
              <a:rPr lang="it-IT" sz="2000" dirty="0"/>
              <a:t>. </a:t>
            </a:r>
            <a:r>
              <a:rPr lang="it-IT" sz="2000" dirty="0" err="1"/>
              <a:t>Somaschae</a:t>
            </a:r>
            <a:r>
              <a:rPr lang="it-IT" sz="2000" dirty="0"/>
              <a:t>».</a:t>
            </a:r>
          </a:p>
        </p:txBody>
      </p:sp>
      <p:pic>
        <p:nvPicPr>
          <p:cNvPr id="4" name="Segnaposto contenuto 3">
            <a:extLst>
              <a:ext uri="{FF2B5EF4-FFF2-40B4-BE49-F238E27FC236}">
                <a16:creationId xmlns:a16="http://schemas.microsoft.com/office/drawing/2014/main" id="{8AE0B8CA-2708-44AB-A9E5-17C6C8F2DF3B}"/>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4035665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15FF28-3B6C-4AD6-90C6-754F5B1309B6}"/>
              </a:ext>
            </a:extLst>
          </p:cNvPr>
          <p:cNvSpPr>
            <a:spLocks noGrp="1"/>
          </p:cNvSpPr>
          <p:nvPr>
            <p:ph type="title"/>
          </p:nvPr>
        </p:nvSpPr>
        <p:spPr>
          <a:xfrm>
            <a:off x="10259566" y="365125"/>
            <a:ext cx="1932433" cy="5794375"/>
          </a:xfrm>
        </p:spPr>
        <p:txBody>
          <a:bodyPr>
            <a:normAutofit/>
          </a:bodyPr>
          <a:lstStyle/>
          <a:p>
            <a:r>
              <a:rPr lang="it-IT" sz="2000" dirty="0"/>
              <a:t>Vicenza, SS. Filippo e Giacomo, in pietra.</a:t>
            </a:r>
            <a:br>
              <a:rPr lang="it-IT" sz="2000" dirty="0"/>
            </a:br>
            <a:r>
              <a:rPr lang="it-IT" sz="2000" dirty="0"/>
              <a:t>Portale di ingresso dell' ex Collegio dei SS. Filippo e Giacomo dei Somaschi in Vicenza, ora sede staccata della Biblioteca Civica </a:t>
            </a:r>
            <a:r>
              <a:rPr lang="it-IT" sz="2000" dirty="0" err="1"/>
              <a:t>Bertoliana</a:t>
            </a:r>
            <a:r>
              <a:rPr lang="it-IT" sz="2000" dirty="0"/>
              <a:t>.</a:t>
            </a:r>
          </a:p>
        </p:txBody>
      </p:sp>
      <p:pic>
        <p:nvPicPr>
          <p:cNvPr id="4" name="Segnaposto contenuto 3">
            <a:extLst>
              <a:ext uri="{FF2B5EF4-FFF2-40B4-BE49-F238E27FC236}">
                <a16:creationId xmlns:a16="http://schemas.microsoft.com/office/drawing/2014/main" id="{84CB6B5F-2B97-481C-A9CC-864B88A771E0}"/>
              </a:ext>
            </a:extLst>
          </p:cNvPr>
          <p:cNvPicPr>
            <a:picLocks noGrp="1" noChangeAspect="1"/>
          </p:cNvPicPr>
          <p:nvPr>
            <p:ph idx="1"/>
          </p:nvPr>
        </p:nvPicPr>
        <p:blipFill>
          <a:blip r:embed="rId2"/>
          <a:stretch>
            <a:fillRect/>
          </a:stretch>
        </p:blipFill>
        <p:spPr>
          <a:xfrm>
            <a:off x="0" y="0"/>
            <a:ext cx="10259567" cy="6858000"/>
          </a:xfrm>
          <a:prstGeom prst="rect">
            <a:avLst/>
          </a:prstGeom>
        </p:spPr>
      </p:pic>
    </p:spTree>
    <p:extLst>
      <p:ext uri="{BB962C8B-B14F-4D97-AF65-F5344CB8AC3E}">
        <p14:creationId xmlns:p14="http://schemas.microsoft.com/office/powerpoint/2010/main" val="3852308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C26514-AD79-473C-9DA0-B4292121F6BB}"/>
              </a:ext>
            </a:extLst>
          </p:cNvPr>
          <p:cNvSpPr>
            <a:spLocks noGrp="1"/>
          </p:cNvSpPr>
          <p:nvPr>
            <p:ph type="title"/>
          </p:nvPr>
        </p:nvSpPr>
        <p:spPr>
          <a:xfrm>
            <a:off x="5422900" y="365125"/>
            <a:ext cx="5930900" cy="5146675"/>
          </a:xfrm>
        </p:spPr>
        <p:txBody>
          <a:bodyPr>
            <a:normAutofit/>
          </a:bodyPr>
          <a:lstStyle/>
          <a:p>
            <a:r>
              <a:rPr lang="it-IT" sz="2000" dirty="0"/>
              <a:t>Albano Laziale, Centro S. Girolamo, in rame.</a:t>
            </a:r>
            <a:br>
              <a:rPr lang="it-IT" sz="2000" dirty="0"/>
            </a:br>
            <a:r>
              <a:rPr lang="it-IT" sz="2000" dirty="0"/>
              <a:t>Foto di questo </a:t>
            </a:r>
            <a:r>
              <a:rPr lang="it-IT" sz="2000" dirty="0" err="1"/>
              <a:t>Onus</a:t>
            </a:r>
            <a:r>
              <a:rPr lang="it-IT" sz="2000" dirty="0"/>
              <a:t> in: SSGE, X_442, 21 (aprile - giugno 2000; la didascalia lo dice presente a «Roma, S. Alessio»).</a:t>
            </a:r>
          </a:p>
        </p:txBody>
      </p:sp>
      <p:pic>
        <p:nvPicPr>
          <p:cNvPr id="4" name="Segnaposto contenuto 3">
            <a:extLst>
              <a:ext uri="{FF2B5EF4-FFF2-40B4-BE49-F238E27FC236}">
                <a16:creationId xmlns:a16="http://schemas.microsoft.com/office/drawing/2014/main" id="{0E610DE6-7A31-4305-A48B-E84772B3C83D}"/>
              </a:ext>
            </a:extLst>
          </p:cNvPr>
          <p:cNvPicPr>
            <a:picLocks noGrp="1" noChangeAspect="1"/>
          </p:cNvPicPr>
          <p:nvPr>
            <p:ph idx="1"/>
          </p:nvPr>
        </p:nvPicPr>
        <p:blipFill>
          <a:blip r:embed="rId2"/>
          <a:stretch>
            <a:fillRect/>
          </a:stretch>
        </p:blipFill>
        <p:spPr>
          <a:xfrm>
            <a:off x="0" y="0"/>
            <a:ext cx="5223510" cy="6858000"/>
          </a:xfrm>
          <a:prstGeom prst="rect">
            <a:avLst/>
          </a:prstGeom>
        </p:spPr>
      </p:pic>
    </p:spTree>
    <p:extLst>
      <p:ext uri="{BB962C8B-B14F-4D97-AF65-F5344CB8AC3E}">
        <p14:creationId xmlns:p14="http://schemas.microsoft.com/office/powerpoint/2010/main" val="3006193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60CB9C-1212-451F-8116-1BC8B5A429F1}"/>
              </a:ext>
            </a:extLst>
          </p:cNvPr>
          <p:cNvSpPr>
            <a:spLocks noGrp="1"/>
          </p:cNvSpPr>
          <p:nvPr>
            <p:ph type="title"/>
          </p:nvPr>
        </p:nvSpPr>
        <p:spPr>
          <a:xfrm>
            <a:off x="4775200" y="365125"/>
            <a:ext cx="6578600" cy="4956175"/>
          </a:xfrm>
        </p:spPr>
        <p:txBody>
          <a:bodyPr>
            <a:normAutofit/>
          </a:bodyPr>
          <a:lstStyle/>
          <a:p>
            <a:r>
              <a:rPr lang="it-IT" sz="2000" dirty="0"/>
              <a:t>Somasca, Arch. Casa Madre, atrio, in rame.</a:t>
            </a:r>
            <a:br>
              <a:rPr lang="it-IT" sz="2000" dirty="0"/>
            </a:br>
            <a:r>
              <a:rPr lang="it-IT" sz="2000" dirty="0"/>
              <a:t>Si trova appeso in quadro con altri rami nel corridoio di ingresso all' Archivio di Casa Madre (ACM).</a:t>
            </a:r>
            <a:br>
              <a:rPr lang="it-IT" sz="2000" dirty="0"/>
            </a:br>
            <a:br>
              <a:rPr lang="it-IT" sz="2000" dirty="0"/>
            </a:br>
            <a:r>
              <a:rPr lang="it-IT" sz="2000" dirty="0"/>
              <a:t>cfr. file RameSomasca2.jpg</a:t>
            </a:r>
            <a:br>
              <a:rPr lang="it-IT" sz="2000" dirty="0"/>
            </a:br>
            <a:br>
              <a:rPr lang="it-IT" sz="2000" dirty="0"/>
            </a:br>
            <a:r>
              <a:rPr lang="it-IT" sz="2000" dirty="0"/>
              <a:t>La stampa di questo rame è catalogata in questa banca dati al n. 150 (fotografata il giorno 8 dicembre 2020, si trova appesa incorniciata ad Albano Laziale, nella sala capitolare della comunità religiosa</a:t>
            </a:r>
          </a:p>
        </p:txBody>
      </p:sp>
      <p:pic>
        <p:nvPicPr>
          <p:cNvPr id="4" name="Segnaposto contenuto 3">
            <a:extLst>
              <a:ext uri="{FF2B5EF4-FFF2-40B4-BE49-F238E27FC236}">
                <a16:creationId xmlns:a16="http://schemas.microsoft.com/office/drawing/2014/main" id="{F32591A6-18EA-4466-B6CE-D0C26CC84DFE}"/>
              </a:ext>
            </a:extLst>
          </p:cNvPr>
          <p:cNvPicPr>
            <a:picLocks noGrp="1" noChangeAspect="1"/>
          </p:cNvPicPr>
          <p:nvPr>
            <p:ph idx="1"/>
          </p:nvPr>
        </p:nvPicPr>
        <p:blipFill>
          <a:blip r:embed="rId2"/>
          <a:stretch>
            <a:fillRect/>
          </a:stretch>
        </p:blipFill>
        <p:spPr>
          <a:xfrm>
            <a:off x="-1" y="98424"/>
            <a:ext cx="4900693" cy="6759576"/>
          </a:xfrm>
          <a:prstGeom prst="rect">
            <a:avLst/>
          </a:prstGeom>
        </p:spPr>
      </p:pic>
    </p:spTree>
    <p:extLst>
      <p:ext uri="{BB962C8B-B14F-4D97-AF65-F5344CB8AC3E}">
        <p14:creationId xmlns:p14="http://schemas.microsoft.com/office/powerpoint/2010/main" val="257725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A3DCD2-4482-42F2-897D-1E99AE80FB24}"/>
              </a:ext>
            </a:extLst>
          </p:cNvPr>
          <p:cNvSpPr>
            <a:spLocks noGrp="1"/>
          </p:cNvSpPr>
          <p:nvPr>
            <p:ph type="title"/>
          </p:nvPr>
        </p:nvSpPr>
        <p:spPr>
          <a:xfrm>
            <a:off x="6007100" y="365125"/>
            <a:ext cx="5346700" cy="5222875"/>
          </a:xfrm>
        </p:spPr>
        <p:txBody>
          <a:bodyPr>
            <a:normAutofit/>
          </a:bodyPr>
          <a:lstStyle/>
          <a:p>
            <a:r>
              <a:rPr lang="it-IT" sz="2000" dirty="0"/>
              <a:t>Somasca, </a:t>
            </a:r>
            <a:r>
              <a:rPr lang="it-IT" sz="2000" dirty="0" err="1"/>
              <a:t>Xrch</a:t>
            </a:r>
            <a:r>
              <a:rPr lang="it-IT" sz="2000" dirty="0"/>
              <a:t>. Casa Madre, in rame.</a:t>
            </a:r>
            <a:br>
              <a:rPr lang="it-IT" sz="2000" dirty="0"/>
            </a:br>
            <a:br>
              <a:rPr lang="it-IT" sz="2000" dirty="0"/>
            </a:br>
            <a:r>
              <a:rPr lang="it-IT" sz="2000" dirty="0"/>
              <a:t>Si trova appeso in quadro con altri rami nel corridoio di ingresso all' Archivio di Casa Madre (ACM).</a:t>
            </a:r>
            <a:br>
              <a:rPr lang="it-IT" sz="2000" dirty="0"/>
            </a:br>
            <a:br>
              <a:rPr lang="it-IT" sz="2000" dirty="0"/>
            </a:br>
            <a:r>
              <a:rPr lang="it-IT" sz="2000" dirty="0"/>
              <a:t>Didascalie: «</a:t>
            </a:r>
            <a:r>
              <a:rPr lang="it-IT" sz="2000" dirty="0" err="1"/>
              <a:t>Sanctae</a:t>
            </a:r>
            <a:r>
              <a:rPr lang="it-IT" sz="2000" dirty="0"/>
              <a:t> Mariae </a:t>
            </a:r>
            <a:r>
              <a:rPr lang="it-IT" sz="2000" dirty="0" err="1"/>
              <a:t>Secretae</a:t>
            </a:r>
            <a:r>
              <a:rPr lang="it-IT" sz="2000" dirty="0"/>
              <a:t> Mediol.ni» e «</a:t>
            </a:r>
            <a:r>
              <a:rPr lang="it-IT" sz="2000" dirty="0" err="1"/>
              <a:t>Insignia</a:t>
            </a:r>
            <a:r>
              <a:rPr lang="it-IT" sz="2000" dirty="0"/>
              <a:t> </a:t>
            </a:r>
            <a:r>
              <a:rPr lang="it-IT" sz="2000" dirty="0" err="1"/>
              <a:t>Clericorum</a:t>
            </a:r>
            <a:r>
              <a:rPr lang="it-IT" sz="2000" dirty="0"/>
              <a:t> </a:t>
            </a:r>
            <a:r>
              <a:rPr lang="it-IT" sz="2000" dirty="0" err="1"/>
              <a:t>Regularium</a:t>
            </a:r>
            <a:r>
              <a:rPr lang="it-IT" sz="2000" dirty="0"/>
              <a:t> </a:t>
            </a:r>
            <a:r>
              <a:rPr lang="it-IT" sz="2000" dirty="0" err="1"/>
              <a:t>Congregationis</a:t>
            </a:r>
            <a:r>
              <a:rPr lang="it-IT" sz="2000" dirty="0"/>
              <a:t> </a:t>
            </a:r>
            <a:r>
              <a:rPr lang="it-IT" sz="2000" dirty="0" err="1"/>
              <a:t>Somaschae</a:t>
            </a:r>
            <a:r>
              <a:rPr lang="it-IT" sz="2000" dirty="0"/>
              <a:t>». In basso a dx: «</a:t>
            </a:r>
            <a:r>
              <a:rPr lang="it-IT" sz="2000" dirty="0" err="1"/>
              <a:t>Agnellus</a:t>
            </a:r>
            <a:r>
              <a:rPr lang="it-IT" sz="2000" dirty="0"/>
              <a:t> </a:t>
            </a:r>
            <a:r>
              <a:rPr lang="it-IT" sz="2000" dirty="0" err="1"/>
              <a:t>Sculp</a:t>
            </a:r>
            <a:r>
              <a:rPr lang="it-IT" sz="2000" dirty="0"/>
              <a:t>.».</a:t>
            </a:r>
            <a:br>
              <a:rPr lang="it-IT" sz="2000" dirty="0"/>
            </a:br>
            <a:br>
              <a:rPr lang="it-IT" sz="2000" dirty="0"/>
            </a:br>
            <a:r>
              <a:rPr lang="it-IT" sz="2000" dirty="0"/>
              <a:t>Proviene da S. Maria Segreta di Milano.</a:t>
            </a:r>
          </a:p>
        </p:txBody>
      </p:sp>
      <p:pic>
        <p:nvPicPr>
          <p:cNvPr id="4" name="Segnaposto contenuto 3">
            <a:extLst>
              <a:ext uri="{FF2B5EF4-FFF2-40B4-BE49-F238E27FC236}">
                <a16:creationId xmlns:a16="http://schemas.microsoft.com/office/drawing/2014/main" id="{DABBF3FA-6510-409A-BCA3-6D3C7E738436}"/>
              </a:ext>
            </a:extLst>
          </p:cNvPr>
          <p:cNvPicPr>
            <a:picLocks noGrp="1" noChangeAspect="1"/>
          </p:cNvPicPr>
          <p:nvPr>
            <p:ph idx="1"/>
          </p:nvPr>
        </p:nvPicPr>
        <p:blipFill>
          <a:blip r:embed="rId2"/>
          <a:stretch>
            <a:fillRect/>
          </a:stretch>
        </p:blipFill>
        <p:spPr>
          <a:xfrm>
            <a:off x="-1" y="0"/>
            <a:ext cx="5692139" cy="6858000"/>
          </a:xfrm>
          <a:prstGeom prst="rect">
            <a:avLst/>
          </a:prstGeom>
        </p:spPr>
      </p:pic>
    </p:spTree>
    <p:extLst>
      <p:ext uri="{BB962C8B-B14F-4D97-AF65-F5344CB8AC3E}">
        <p14:creationId xmlns:p14="http://schemas.microsoft.com/office/powerpoint/2010/main" val="4259982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A87A56-FF69-47E2-BB51-462BE17960D2}"/>
              </a:ext>
            </a:extLst>
          </p:cNvPr>
          <p:cNvSpPr>
            <a:spLocks noGrp="1"/>
          </p:cNvSpPr>
          <p:nvPr>
            <p:ph type="title"/>
          </p:nvPr>
        </p:nvSpPr>
        <p:spPr>
          <a:xfrm>
            <a:off x="5067300" y="365125"/>
            <a:ext cx="6286500" cy="5070475"/>
          </a:xfrm>
        </p:spPr>
        <p:txBody>
          <a:bodyPr>
            <a:normAutofit/>
          </a:bodyPr>
          <a:lstStyle/>
          <a:p>
            <a:r>
              <a:rPr lang="it-IT" sz="2000" dirty="0"/>
              <a:t>Somasca, Arch. Casa Madre, atrio, in rame.</a:t>
            </a:r>
            <a:br>
              <a:rPr lang="it-IT" sz="2000" dirty="0"/>
            </a:br>
            <a:r>
              <a:rPr lang="it-IT" sz="2000" dirty="0"/>
              <a:t>Si trova appeso in quadro con altri rami nel corridoio di ingresso all' Archivio di Casa Madre (ACM).</a:t>
            </a:r>
            <a:br>
              <a:rPr lang="it-IT" sz="2000" dirty="0"/>
            </a:br>
            <a:endParaRPr lang="it-IT" sz="2000" dirty="0"/>
          </a:p>
        </p:txBody>
      </p:sp>
      <p:pic>
        <p:nvPicPr>
          <p:cNvPr id="4" name="Segnaposto contenuto 3">
            <a:extLst>
              <a:ext uri="{FF2B5EF4-FFF2-40B4-BE49-F238E27FC236}">
                <a16:creationId xmlns:a16="http://schemas.microsoft.com/office/drawing/2014/main" id="{3184C859-E0CE-4ACA-97A2-8F33D0D9A7BD}"/>
              </a:ext>
            </a:extLst>
          </p:cNvPr>
          <p:cNvPicPr>
            <a:picLocks noGrp="1" noChangeAspect="1"/>
          </p:cNvPicPr>
          <p:nvPr>
            <p:ph idx="1"/>
          </p:nvPr>
        </p:nvPicPr>
        <p:blipFill>
          <a:blip r:embed="rId2"/>
          <a:stretch>
            <a:fillRect/>
          </a:stretch>
        </p:blipFill>
        <p:spPr>
          <a:xfrm>
            <a:off x="0" y="0"/>
            <a:ext cx="4754879" cy="6858000"/>
          </a:xfrm>
          <a:prstGeom prst="rect">
            <a:avLst/>
          </a:prstGeom>
        </p:spPr>
      </p:pic>
    </p:spTree>
    <p:extLst>
      <p:ext uri="{BB962C8B-B14F-4D97-AF65-F5344CB8AC3E}">
        <p14:creationId xmlns:p14="http://schemas.microsoft.com/office/powerpoint/2010/main" val="3394555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DCBD5C-0C42-46EA-A91B-34DC1A8840C7}"/>
              </a:ext>
            </a:extLst>
          </p:cNvPr>
          <p:cNvSpPr>
            <a:spLocks noGrp="1"/>
          </p:cNvSpPr>
          <p:nvPr>
            <p:ph type="title"/>
          </p:nvPr>
        </p:nvSpPr>
        <p:spPr>
          <a:xfrm>
            <a:off x="5003800" y="365125"/>
            <a:ext cx="6350000" cy="4613275"/>
          </a:xfrm>
        </p:spPr>
        <p:txBody>
          <a:bodyPr>
            <a:normAutofit/>
          </a:bodyPr>
          <a:lstStyle/>
          <a:p>
            <a:r>
              <a:rPr lang="it-IT" sz="2000" dirty="0"/>
              <a:t>Somasca, Arch. Casa Madre, in rame</a:t>
            </a:r>
            <a:br>
              <a:rPr lang="it-IT" sz="2000" dirty="0"/>
            </a:br>
            <a:r>
              <a:rPr lang="it-IT" sz="2000" dirty="0"/>
              <a:t>Si trova appeso in quadro con altri rami nel corridoio di ingresso all' Archivio di Casa Madre (ACM).</a:t>
            </a:r>
          </a:p>
        </p:txBody>
      </p:sp>
      <p:pic>
        <p:nvPicPr>
          <p:cNvPr id="4" name="Segnaposto contenuto 3">
            <a:extLst>
              <a:ext uri="{FF2B5EF4-FFF2-40B4-BE49-F238E27FC236}">
                <a16:creationId xmlns:a16="http://schemas.microsoft.com/office/drawing/2014/main" id="{E852A56E-D82C-4F51-BB18-F0CF1898A46B}"/>
              </a:ext>
            </a:extLst>
          </p:cNvPr>
          <p:cNvPicPr>
            <a:picLocks noGrp="1" noChangeAspect="1"/>
          </p:cNvPicPr>
          <p:nvPr>
            <p:ph idx="1"/>
          </p:nvPr>
        </p:nvPicPr>
        <p:blipFill>
          <a:blip r:embed="rId2"/>
          <a:stretch>
            <a:fillRect/>
          </a:stretch>
        </p:blipFill>
        <p:spPr>
          <a:xfrm>
            <a:off x="0" y="0"/>
            <a:ext cx="4823460" cy="6858000"/>
          </a:xfrm>
          <a:prstGeom prst="rect">
            <a:avLst/>
          </a:prstGeom>
        </p:spPr>
      </p:pic>
    </p:spTree>
    <p:extLst>
      <p:ext uri="{BB962C8B-B14F-4D97-AF65-F5344CB8AC3E}">
        <p14:creationId xmlns:p14="http://schemas.microsoft.com/office/powerpoint/2010/main" val="341180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0CAC4A-A157-4771-895F-B6822EBD5680}"/>
              </a:ext>
            </a:extLst>
          </p:cNvPr>
          <p:cNvSpPr>
            <a:spLocks noGrp="1"/>
          </p:cNvSpPr>
          <p:nvPr>
            <p:ph type="title"/>
          </p:nvPr>
        </p:nvSpPr>
        <p:spPr>
          <a:xfrm>
            <a:off x="7035800" y="365125"/>
            <a:ext cx="5041900" cy="5807075"/>
          </a:xfrm>
        </p:spPr>
        <p:txBody>
          <a:bodyPr>
            <a:normAutofit/>
          </a:bodyPr>
          <a:lstStyle/>
          <a:p>
            <a:r>
              <a:rPr lang="it-IT" sz="2000" dirty="0"/>
              <a:t>Cremona, fondazione città di Cremona, olio su tavola, 66X52 cm.</a:t>
            </a:r>
            <a:br>
              <a:rPr lang="it-IT" sz="2000" dirty="0"/>
            </a:br>
            <a:r>
              <a:rPr lang="it-IT" sz="2000" dirty="0"/>
              <a:t>Pittore cremonese del Seicento.</a:t>
            </a:r>
            <a:br>
              <a:rPr lang="it-IT" sz="2000" dirty="0"/>
            </a:br>
            <a:r>
              <a:rPr lang="it-IT" sz="2000" dirty="0"/>
              <a:t>Olio su tavola, 66x54.</a:t>
            </a:r>
            <a:br>
              <a:rPr lang="it-IT" sz="2000" dirty="0"/>
            </a:br>
            <a:br>
              <a:rPr lang="it-IT" sz="2000" dirty="0"/>
            </a:br>
            <a:r>
              <a:rPr lang="it-IT" sz="2000" dirty="0"/>
              <a:t>Fondazione Città di Cremona, </a:t>
            </a:r>
            <a:r>
              <a:rPr lang="it-IT" sz="2000" dirty="0" err="1"/>
              <a:t>Inv</a:t>
            </a:r>
            <a:r>
              <a:rPr lang="it-IT" sz="2000" dirty="0"/>
              <a:t>. Dipinti n. 95.</a:t>
            </a:r>
            <a:br>
              <a:rPr lang="it-IT" sz="2000" dirty="0"/>
            </a:br>
            <a:br>
              <a:rPr lang="it-IT" sz="2000" dirty="0"/>
            </a:br>
            <a:r>
              <a:rPr lang="it-IT" sz="2000" dirty="0"/>
              <a:t>Con il 1 gennaio 2004 nasce la “Fondazione Città di Cremona” (costituita con deliberazione della Giunta della Regione Lombardia n. VII/15772 del 23/12/2003), fondazione senza scopo di lucro, nata a seguito della fusione delle II.PP.A.B. “Istituto Elemosiniere, Istituto Educativo Cremonese, Fondazione Eliseo e Stellina Stradiotti” e dell' I.P.A.B. “F. Soldi - Centro Geriatrico Cremonese”.</a:t>
            </a:r>
            <a:br>
              <a:rPr lang="it-IT" sz="2000" dirty="0"/>
            </a:br>
            <a:br>
              <a:rPr lang="it-IT" sz="2000" dirty="0"/>
            </a:br>
            <a:r>
              <a:rPr lang="it-IT" sz="2000" dirty="0"/>
              <a:t>La Fondazione Città di Cremona raccoglie il patrimonio dei </a:t>
            </a:r>
            <a:r>
              <a:rPr lang="it-IT" sz="2000" dirty="0" err="1"/>
              <a:t>cosidetti</a:t>
            </a:r>
            <a:r>
              <a:rPr lang="it-IT" sz="2000" dirty="0"/>
              <a:t> Luoghi Pii cittadini.</a:t>
            </a:r>
          </a:p>
        </p:txBody>
      </p:sp>
      <p:pic>
        <p:nvPicPr>
          <p:cNvPr id="4" name="Segnaposto contenuto 3">
            <a:extLst>
              <a:ext uri="{FF2B5EF4-FFF2-40B4-BE49-F238E27FC236}">
                <a16:creationId xmlns:a16="http://schemas.microsoft.com/office/drawing/2014/main" id="{B21F9723-966A-40DB-868A-9BB724349D6B}"/>
              </a:ext>
            </a:extLst>
          </p:cNvPr>
          <p:cNvPicPr>
            <a:picLocks noGrp="1" noChangeAspect="1"/>
          </p:cNvPicPr>
          <p:nvPr>
            <p:ph idx="1"/>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2026383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B9D0A-A258-4E7C-8E76-E604BA947931}"/>
              </a:ext>
            </a:extLst>
          </p:cNvPr>
          <p:cNvSpPr>
            <a:spLocks noGrp="1"/>
          </p:cNvSpPr>
          <p:nvPr>
            <p:ph type="title"/>
          </p:nvPr>
        </p:nvSpPr>
        <p:spPr>
          <a:xfrm>
            <a:off x="4076700" y="365125"/>
            <a:ext cx="7277100" cy="1325563"/>
          </a:xfrm>
        </p:spPr>
        <p:txBody>
          <a:bodyPr>
            <a:normAutofit fontScale="90000"/>
          </a:bodyPr>
          <a:lstStyle/>
          <a:p>
            <a:r>
              <a:rPr lang="it-IT" sz="2000" dirty="0"/>
              <a:t>Roma Arch. </a:t>
            </a:r>
            <a:r>
              <a:rPr lang="it-IT" sz="2000" dirty="0" err="1"/>
              <a:t>Gen.le</a:t>
            </a:r>
            <a:r>
              <a:rPr lang="it-IT" sz="2000" dirty="0"/>
              <a:t> CRS., olio su tela</a:t>
            </a:r>
            <a:br>
              <a:rPr lang="it-IT" sz="2000" dirty="0"/>
            </a:br>
            <a:r>
              <a:rPr lang="it-IT" sz="2000" b="0" i="0" dirty="0">
                <a:solidFill>
                  <a:srgbClr val="555555"/>
                </a:solidFill>
                <a:effectLst/>
                <a:latin typeface="Roboto" panose="02000000000000000000" pitchFamily="2" charset="0"/>
              </a:rPr>
              <a:t>Particolare tratto da un dipinto (che ritrae il Preposito Generale p. Ricci Pietro Antonio </a:t>
            </a:r>
            <a:r>
              <a:rPr lang="it-IT" sz="2000" b="0" i="0" dirty="0" err="1">
                <a:solidFill>
                  <a:srgbClr val="555555"/>
                </a:solidFill>
                <a:effectLst/>
                <a:latin typeface="Roboto" panose="02000000000000000000" pitchFamily="2" charset="0"/>
              </a:rPr>
              <a:t>crs</a:t>
            </a:r>
            <a:r>
              <a:rPr lang="it-IT" sz="2000" b="0" i="0" dirty="0">
                <a:solidFill>
                  <a:srgbClr val="555555"/>
                </a:solidFill>
                <a:effectLst/>
                <a:latin typeface="Roboto" panose="02000000000000000000" pitchFamily="2" charset="0"/>
              </a:rPr>
              <a:t>. (1754-59) che fino a settembre 2008 stava appeso in Archivio Generale a Genova (Maddalena); poi portato in AGCRS.</a:t>
            </a:r>
            <a:endParaRPr lang="it-IT" sz="2000" dirty="0"/>
          </a:p>
        </p:txBody>
      </p:sp>
      <p:pic>
        <p:nvPicPr>
          <p:cNvPr id="4" name="Segnaposto contenuto 3">
            <a:extLst>
              <a:ext uri="{FF2B5EF4-FFF2-40B4-BE49-F238E27FC236}">
                <a16:creationId xmlns:a16="http://schemas.microsoft.com/office/drawing/2014/main" id="{6D442E8A-B096-4170-B273-6EAF5D6B018B}"/>
              </a:ext>
            </a:extLst>
          </p:cNvPr>
          <p:cNvPicPr>
            <a:picLocks noGrp="1" noChangeAspect="1"/>
          </p:cNvPicPr>
          <p:nvPr>
            <p:ph idx="1"/>
          </p:nvPr>
        </p:nvPicPr>
        <p:blipFill>
          <a:blip r:embed="rId2"/>
          <a:stretch>
            <a:fillRect/>
          </a:stretch>
        </p:blipFill>
        <p:spPr>
          <a:xfrm>
            <a:off x="0" y="0"/>
            <a:ext cx="3863339" cy="6858000"/>
          </a:xfrm>
          <a:prstGeom prst="rect">
            <a:avLst/>
          </a:prstGeom>
        </p:spPr>
      </p:pic>
    </p:spTree>
    <p:extLst>
      <p:ext uri="{BB962C8B-B14F-4D97-AF65-F5344CB8AC3E}">
        <p14:creationId xmlns:p14="http://schemas.microsoft.com/office/powerpoint/2010/main" val="832291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EC10F6-D77B-42D9-920E-E39F83C0879D}"/>
              </a:ext>
            </a:extLst>
          </p:cNvPr>
          <p:cNvSpPr>
            <a:spLocks noGrp="1"/>
          </p:cNvSpPr>
          <p:nvPr>
            <p:ph type="title"/>
          </p:nvPr>
        </p:nvSpPr>
        <p:spPr>
          <a:xfrm>
            <a:off x="9418318" y="365125"/>
            <a:ext cx="2773681" cy="5121275"/>
          </a:xfrm>
        </p:spPr>
        <p:txBody>
          <a:bodyPr>
            <a:normAutofit/>
          </a:bodyPr>
          <a:lstStyle/>
          <a:p>
            <a:r>
              <a:rPr lang="it-IT" sz="2000" dirty="0"/>
              <a:t>Somasca, Casa Madre, olio su tela</a:t>
            </a:r>
            <a:br>
              <a:rPr lang="it-IT" sz="2000" dirty="0"/>
            </a:br>
            <a:r>
              <a:rPr lang="it-IT" sz="2000" dirty="0"/>
              <a:t>Fino al 1997 questo dipinto stava appeso in Basilica in presbiterio, sotto la finestrella lignea a mezzogiorno, poi occupata da uno dei Dottori del Ceresa. Venne tolto dal parroco p. Balconi Livio </a:t>
            </a:r>
            <a:r>
              <a:rPr lang="it-IT" sz="2000" dirty="0" err="1"/>
              <a:t>crs</a:t>
            </a:r>
            <a:r>
              <a:rPr lang="it-IT" sz="2000" dirty="0"/>
              <a:t>. e appeso in Casa Madre, al primo piano, nella pinacoteca in corridoio.</a:t>
            </a:r>
          </a:p>
        </p:txBody>
      </p:sp>
      <p:pic>
        <p:nvPicPr>
          <p:cNvPr id="4" name="Segnaposto contenuto 3">
            <a:extLst>
              <a:ext uri="{FF2B5EF4-FFF2-40B4-BE49-F238E27FC236}">
                <a16:creationId xmlns:a16="http://schemas.microsoft.com/office/drawing/2014/main" id="{F3B908F3-DB7A-4E22-A9C0-75E32BD979D0}"/>
              </a:ext>
            </a:extLst>
          </p:cNvPr>
          <p:cNvPicPr>
            <a:picLocks noGrp="1" noChangeAspect="1"/>
          </p:cNvPicPr>
          <p:nvPr>
            <p:ph idx="1"/>
          </p:nvPr>
        </p:nvPicPr>
        <p:blipFill>
          <a:blip r:embed="rId2"/>
          <a:stretch>
            <a:fillRect/>
          </a:stretch>
        </p:blipFill>
        <p:spPr>
          <a:xfrm>
            <a:off x="0" y="0"/>
            <a:ext cx="9418319" cy="6858000"/>
          </a:xfrm>
          <a:prstGeom prst="rect">
            <a:avLst/>
          </a:prstGeom>
        </p:spPr>
      </p:pic>
    </p:spTree>
    <p:extLst>
      <p:ext uri="{BB962C8B-B14F-4D97-AF65-F5344CB8AC3E}">
        <p14:creationId xmlns:p14="http://schemas.microsoft.com/office/powerpoint/2010/main" val="226382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EE75EB-6F2C-4459-BADB-C2400294EC67}"/>
              </a:ext>
            </a:extLst>
          </p:cNvPr>
          <p:cNvSpPr>
            <a:spLocks noGrp="1"/>
          </p:cNvSpPr>
          <p:nvPr>
            <p:ph type="title"/>
          </p:nvPr>
        </p:nvSpPr>
        <p:spPr>
          <a:xfrm>
            <a:off x="7543800" y="365125"/>
            <a:ext cx="4495800" cy="1325563"/>
          </a:xfrm>
        </p:spPr>
        <p:txBody>
          <a:bodyPr>
            <a:normAutofit/>
          </a:bodyPr>
          <a:lstStyle/>
          <a:p>
            <a:r>
              <a:rPr lang="it-IT" sz="2000" dirty="0"/>
              <a:t>Somasca, Centro di </a:t>
            </a:r>
            <a:r>
              <a:rPr lang="it-IT" sz="2000" dirty="0" err="1"/>
              <a:t>spirituaità</a:t>
            </a:r>
            <a:r>
              <a:rPr lang="it-IT" sz="2000" dirty="0"/>
              <a:t>, 130X110 cm, olio su tela.</a:t>
            </a:r>
            <a:br>
              <a:rPr lang="it-IT" sz="2000" dirty="0"/>
            </a:br>
            <a:r>
              <a:rPr lang="it-IT" sz="2000" dirty="0"/>
              <a:t>cfr. Iconografia, n. 69</a:t>
            </a:r>
          </a:p>
        </p:txBody>
      </p:sp>
      <p:pic>
        <p:nvPicPr>
          <p:cNvPr id="4" name="Segnaposto contenuto 3">
            <a:extLst>
              <a:ext uri="{FF2B5EF4-FFF2-40B4-BE49-F238E27FC236}">
                <a16:creationId xmlns:a16="http://schemas.microsoft.com/office/drawing/2014/main" id="{5B7DE75E-EDB2-47D0-B4AD-8CFC7D8532FF}"/>
              </a:ext>
            </a:extLst>
          </p:cNvPr>
          <p:cNvPicPr>
            <a:picLocks noGrp="1" noChangeAspect="1"/>
          </p:cNvPicPr>
          <p:nvPr>
            <p:ph idx="1"/>
          </p:nvPr>
        </p:nvPicPr>
        <p:blipFill>
          <a:blip r:embed="rId2"/>
          <a:stretch>
            <a:fillRect/>
          </a:stretch>
        </p:blipFill>
        <p:spPr>
          <a:xfrm>
            <a:off x="0" y="0"/>
            <a:ext cx="7543800" cy="6806437"/>
          </a:xfrm>
          <a:prstGeom prst="rect">
            <a:avLst/>
          </a:prstGeom>
        </p:spPr>
      </p:pic>
    </p:spTree>
    <p:extLst>
      <p:ext uri="{BB962C8B-B14F-4D97-AF65-F5344CB8AC3E}">
        <p14:creationId xmlns:p14="http://schemas.microsoft.com/office/powerpoint/2010/main" val="29330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A7C3CC-C98D-4A29-94D2-D7C5395A7F8D}"/>
              </a:ext>
            </a:extLst>
          </p:cNvPr>
          <p:cNvSpPr>
            <a:spLocks noGrp="1"/>
          </p:cNvSpPr>
          <p:nvPr>
            <p:ph type="title"/>
          </p:nvPr>
        </p:nvSpPr>
        <p:spPr>
          <a:xfrm>
            <a:off x="5524500" y="365125"/>
            <a:ext cx="5829300" cy="5616575"/>
          </a:xfrm>
        </p:spPr>
        <p:txBody>
          <a:bodyPr>
            <a:normAutofit/>
          </a:bodyPr>
          <a:lstStyle/>
          <a:p>
            <a:r>
              <a:rPr lang="it-IT" sz="2000" dirty="0"/>
              <a:t>Corbetta, Istituto Emiliani, 47X36 cm, olio su tela.</a:t>
            </a:r>
            <a:br>
              <a:rPr lang="it-IT" sz="2000" dirty="0"/>
            </a:br>
            <a:br>
              <a:rPr lang="it-IT" sz="2000" dirty="0"/>
            </a:br>
            <a:r>
              <a:rPr lang="it-IT" sz="2000" dirty="0"/>
              <a:t>Foto inviata in AGCRS da p. Amigoni Luigi </a:t>
            </a:r>
            <a:r>
              <a:rPr lang="it-IT" sz="2000" dirty="0" err="1"/>
              <a:t>crs</a:t>
            </a:r>
            <a:r>
              <a:rPr lang="it-IT" sz="2000" dirty="0"/>
              <a:t>. a gennaio 2020.</a:t>
            </a:r>
            <a:br>
              <a:rPr lang="it-IT" sz="2000" dirty="0"/>
            </a:br>
            <a:br>
              <a:rPr lang="it-IT" sz="2000" dirty="0"/>
            </a:br>
            <a:r>
              <a:rPr lang="it-IT" sz="2000" dirty="0"/>
              <a:t>Il dipinto è stato restaurato in dicembre 2019 dalla ditta Luzzana Restauri </a:t>
            </a:r>
            <a:r>
              <a:rPr lang="it-IT" sz="2000" dirty="0" err="1"/>
              <a:t>srl</a:t>
            </a:r>
            <a:r>
              <a:rPr lang="it-IT" sz="2000" dirty="0"/>
              <a:t>. (via Stretta 8, Civate, LC).</a:t>
            </a:r>
            <a:br>
              <a:rPr lang="it-IT" sz="2000" dirty="0"/>
            </a:br>
            <a:br>
              <a:rPr lang="it-IT" sz="2000" dirty="0"/>
            </a:br>
            <a:r>
              <a:rPr lang="it-IT" sz="2000" dirty="0"/>
              <a:t>Nel 2011 si trovava nel corridoio del terzo piano dell' Istituto (così riferisce p. Brunelli Secondo </a:t>
            </a:r>
            <a:r>
              <a:rPr lang="it-IT" sz="2000" dirty="0" err="1"/>
              <a:t>crs</a:t>
            </a:r>
            <a:r>
              <a:rPr lang="it-IT" sz="2000" dirty="0"/>
              <a:t>. il 14 dicembre 2011).</a:t>
            </a:r>
            <a:br>
              <a:rPr lang="it-IT" sz="2000" dirty="0"/>
            </a:br>
            <a:br>
              <a:rPr lang="it-IT" sz="2000" dirty="0"/>
            </a:br>
            <a:r>
              <a:rPr lang="it-IT" sz="2000" dirty="0"/>
              <a:t>Proveniente da qualche casa somasca soppressa; portato poi a Corbetta nel 1935 nello Studentato che lì si andava aprendo.</a:t>
            </a:r>
          </a:p>
        </p:txBody>
      </p:sp>
      <p:pic>
        <p:nvPicPr>
          <p:cNvPr id="4" name="Segnaposto contenuto 3">
            <a:extLst>
              <a:ext uri="{FF2B5EF4-FFF2-40B4-BE49-F238E27FC236}">
                <a16:creationId xmlns:a16="http://schemas.microsoft.com/office/drawing/2014/main" id="{F4248606-C137-413E-BEDE-A92F3F113D1A}"/>
              </a:ext>
            </a:extLst>
          </p:cNvPr>
          <p:cNvPicPr>
            <a:picLocks noGrp="1" noChangeAspect="1"/>
          </p:cNvPicPr>
          <p:nvPr>
            <p:ph idx="1"/>
          </p:nvPr>
        </p:nvPicPr>
        <p:blipFill>
          <a:blip r:embed="rId2"/>
          <a:stretch>
            <a:fillRect/>
          </a:stretch>
        </p:blipFill>
        <p:spPr>
          <a:xfrm>
            <a:off x="0" y="0"/>
            <a:ext cx="5349239" cy="6858000"/>
          </a:xfrm>
          <a:prstGeom prst="rect">
            <a:avLst/>
          </a:prstGeom>
        </p:spPr>
      </p:pic>
    </p:spTree>
    <p:extLst>
      <p:ext uri="{BB962C8B-B14F-4D97-AF65-F5344CB8AC3E}">
        <p14:creationId xmlns:p14="http://schemas.microsoft.com/office/powerpoint/2010/main" val="3365728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CEF6C3-10C9-4F72-8C3D-EFB910D0403C}"/>
              </a:ext>
            </a:extLst>
          </p:cNvPr>
          <p:cNvSpPr>
            <a:spLocks noGrp="1"/>
          </p:cNvSpPr>
          <p:nvPr>
            <p:ph type="title"/>
          </p:nvPr>
        </p:nvSpPr>
        <p:spPr>
          <a:xfrm>
            <a:off x="5702300" y="365125"/>
            <a:ext cx="5651500" cy="4079875"/>
          </a:xfrm>
        </p:spPr>
        <p:txBody>
          <a:bodyPr>
            <a:normAutofit/>
          </a:bodyPr>
          <a:lstStyle/>
          <a:p>
            <a:r>
              <a:rPr lang="it-IT" sz="2000" dirty="0"/>
              <a:t>Roma, SS. Bonifacio ed Alessio all’Aventino, olio su tela, 110X 60 cm.</a:t>
            </a:r>
            <a:br>
              <a:rPr lang="it-IT" sz="2000" dirty="0"/>
            </a:br>
            <a:r>
              <a:rPr lang="it-IT" sz="2000" dirty="0"/>
              <a:t>Si trova appeso sotto il portico di ingresso della Basilica, corrispondente alla parete del campanile.</a:t>
            </a:r>
          </a:p>
        </p:txBody>
      </p:sp>
      <p:pic>
        <p:nvPicPr>
          <p:cNvPr id="4" name="Segnaposto contenuto 3">
            <a:extLst>
              <a:ext uri="{FF2B5EF4-FFF2-40B4-BE49-F238E27FC236}">
                <a16:creationId xmlns:a16="http://schemas.microsoft.com/office/drawing/2014/main" id="{4EAA364A-A32E-4F1C-A19C-3B60AA1B461E}"/>
              </a:ext>
            </a:extLst>
          </p:cNvPr>
          <p:cNvPicPr>
            <a:picLocks noGrp="1" noChangeAspect="1"/>
          </p:cNvPicPr>
          <p:nvPr>
            <p:ph idx="1"/>
          </p:nvPr>
        </p:nvPicPr>
        <p:blipFill>
          <a:blip r:embed="rId2"/>
          <a:stretch>
            <a:fillRect/>
          </a:stretch>
        </p:blipFill>
        <p:spPr>
          <a:xfrm>
            <a:off x="0" y="0"/>
            <a:ext cx="5558662" cy="6591300"/>
          </a:xfrm>
          <a:prstGeom prst="rect">
            <a:avLst/>
          </a:prstGeom>
        </p:spPr>
      </p:pic>
    </p:spTree>
    <p:extLst>
      <p:ext uri="{BB962C8B-B14F-4D97-AF65-F5344CB8AC3E}">
        <p14:creationId xmlns:p14="http://schemas.microsoft.com/office/powerpoint/2010/main" val="3124017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855355-28A7-4259-A3E3-94007B9489AF}"/>
              </a:ext>
            </a:extLst>
          </p:cNvPr>
          <p:cNvSpPr>
            <a:spLocks noGrp="1"/>
          </p:cNvSpPr>
          <p:nvPr>
            <p:ph type="title"/>
          </p:nvPr>
        </p:nvSpPr>
        <p:spPr>
          <a:xfrm>
            <a:off x="9235016" y="365125"/>
            <a:ext cx="2865968" cy="1325563"/>
          </a:xfrm>
        </p:spPr>
        <p:txBody>
          <a:bodyPr>
            <a:normAutofit/>
          </a:bodyPr>
          <a:lstStyle/>
          <a:p>
            <a:r>
              <a:rPr lang="it-IT" sz="2000" dirty="0"/>
              <a:t>Como, Collegio Gallio, olio su tela.</a:t>
            </a:r>
          </a:p>
        </p:txBody>
      </p:sp>
      <p:pic>
        <p:nvPicPr>
          <p:cNvPr id="4" name="Segnaposto contenuto 3">
            <a:extLst>
              <a:ext uri="{FF2B5EF4-FFF2-40B4-BE49-F238E27FC236}">
                <a16:creationId xmlns:a16="http://schemas.microsoft.com/office/drawing/2014/main" id="{2EBD378D-9EF3-49EF-9B2E-EE4534060B03}"/>
              </a:ext>
            </a:extLst>
          </p:cNvPr>
          <p:cNvPicPr>
            <a:picLocks noGrp="1" noChangeAspect="1"/>
          </p:cNvPicPr>
          <p:nvPr>
            <p:ph idx="1"/>
          </p:nvPr>
        </p:nvPicPr>
        <p:blipFill>
          <a:blip r:embed="rId2"/>
          <a:stretch>
            <a:fillRect/>
          </a:stretch>
        </p:blipFill>
        <p:spPr>
          <a:xfrm>
            <a:off x="91016" y="0"/>
            <a:ext cx="9144000" cy="6858000"/>
          </a:xfrm>
          <a:prstGeom prst="rect">
            <a:avLst/>
          </a:prstGeom>
        </p:spPr>
      </p:pic>
    </p:spTree>
    <p:extLst>
      <p:ext uri="{BB962C8B-B14F-4D97-AF65-F5344CB8AC3E}">
        <p14:creationId xmlns:p14="http://schemas.microsoft.com/office/powerpoint/2010/main" val="206356617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1162</Words>
  <Application>Microsoft Office PowerPoint</Application>
  <PresentationFormat>Widescreen</PresentationFormat>
  <Paragraphs>25</Paragraphs>
  <Slides>26</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26</vt:i4>
      </vt:variant>
    </vt:vector>
  </HeadingPairs>
  <TitlesOfParts>
    <vt:vector size="31" baseType="lpstr">
      <vt:lpstr>Arial</vt:lpstr>
      <vt:lpstr>Calibri</vt:lpstr>
      <vt:lpstr>Calibri Light</vt:lpstr>
      <vt:lpstr>Roboto</vt:lpstr>
      <vt:lpstr>Tema di Office</vt:lpstr>
      <vt:lpstr>S. Salvador, El Calvario. Stemma posto sopra l' ogiva dell' arco centrale sulla facciata esterna della chiesa de El Calvario. </vt:lpstr>
      <vt:lpstr>Roma, Arch. Gen. CRS, olio su tavola, 24X25,4 «Quadro dei primi del ‘600. Probabilmente una delle prime forme esemplari del nostro stemma, stabilito nel Cap. Gen. del 1607 (sic per 1610). Arch. Madd. Genova. p. Tentorio» (nota ms. sul foglietto incollato sul verso della tavola).  Il solo dipinto misura 13x11 cm.</vt:lpstr>
      <vt:lpstr>Cremona, fondazione città di Cremona, olio su tavola, 66X52 cm. Pittore cremonese del Seicento. Olio su tavola, 66x54.  Fondazione Città di Cremona, Inv. Dipinti n. 95.  Con il 1 gennaio 2004 nasce la “Fondazione Città di Cremona” (costituita con deliberazione della Giunta della Regione Lombardia n. VII/15772 del 23/12/2003), fondazione senza scopo di lucro, nata a seguito della fusione delle II.PP.A.B. “Istituto Elemosiniere, Istituto Educativo Cremonese, Fondazione Eliseo e Stellina Stradiotti” e dell' I.P.A.B. “F. Soldi - Centro Geriatrico Cremonese”.  La Fondazione Città di Cremona raccoglie il patrimonio dei cosidetti Luoghi Pii cittadini.</vt:lpstr>
      <vt:lpstr>Roma Arch. Gen.le CRS., olio su tela Particolare tratto da un dipinto (che ritrae il Preposito Generale p. Ricci Pietro Antonio crs. (1754-59) che fino a settembre 2008 stava appeso in Archivio Generale a Genova (Maddalena); poi portato in AGCRS.</vt:lpstr>
      <vt:lpstr>Somasca, Casa Madre, olio su tela Fino al 1997 questo dipinto stava appeso in Basilica in presbiterio, sotto la finestrella lignea a mezzogiorno, poi occupata da uno dei Dottori del Ceresa. Venne tolto dal parroco p. Balconi Livio crs. e appeso in Casa Madre, al primo piano, nella pinacoteca in corridoio.</vt:lpstr>
      <vt:lpstr>Somasca, Centro di spirituaità, 130X110 cm, olio su tela. cfr. Iconografia, n. 69</vt:lpstr>
      <vt:lpstr>Corbetta, Istituto Emiliani, 47X36 cm, olio su tela.  Foto inviata in AGCRS da p. Amigoni Luigi crs. a gennaio 2020.  Il dipinto è stato restaurato in dicembre 2019 dalla ditta Luzzana Restauri srl. (via Stretta 8, Civate, LC).  Nel 2011 si trovava nel corridoio del terzo piano dell' Istituto (così riferisce p. Brunelli Secondo crs. il 14 dicembre 2011).  Proveniente da qualche casa somasca soppressa; portato poi a Corbetta nel 1935 nello Studentato che lì si andava aprendo.</vt:lpstr>
      <vt:lpstr>Roma, SS. Bonifacio ed Alessio all’Aventino, olio su tela, 110X 60 cm. Si trova appeso sotto il portico di ingresso della Basilica, corrispondente alla parete del campanile.</vt:lpstr>
      <vt:lpstr>Como, Collegio Gallio, olio su tela.</vt:lpstr>
      <vt:lpstr>Como, Collegio Gallio, olio su tela. La tela si trova appesa nella sala d' aspetto accanto alla portineria del Collegio.  .</vt:lpstr>
      <vt:lpstr>Albano Laziale, Centro S. Girolamo, olio su tela. Proviene dall' ex Collegio Sgariglia di Foligno (PG).  Si trova appeso nella sala della Casa Santa Famiglia (padiglioni di accoglienza).  Scheda in: Centro S. Girolamo Emiliani, Albano, Catalogo Opere artistiche, n. 32.</vt:lpstr>
      <vt:lpstr>Feltre, SS. Vitore e Corona, olio su tela.  Appeso in qualche sala dell' ex convento dei Somaschi.  La foto è stata reperita in Curia Generale, tra le foto per Vita Somasca (esercizi itineranti?)</vt:lpstr>
      <vt:lpstr>Bergamo, S. Leonardo, in pietra. Si trova sul portale di ingresso del Collegio, a dx di chi guarda la facciata della chiesa.</vt:lpstr>
      <vt:lpstr>Di pietra.</vt:lpstr>
      <vt:lpstr>Somasca, Basilica (facciata), di pietra. fr. il calco in gesso, solo della parte centrale, fatto dal capomastro Baggioli di Vercurago a fine Ottocento (cfr. 0093_Onus.jpg).</vt:lpstr>
      <vt:lpstr>Somasca, Basilica, altare di S. Girolamo, di pietra. Posto in cima al timpano sopra l' urna del Santo.</vt:lpstr>
      <vt:lpstr>Rivolta d’Adda, in pietra. Foto pubblicata in: RC 1957, 174, pp. 174.</vt:lpstr>
      <vt:lpstr>Merate, Collegio S. Bartolomeo, in pietra. Didascalia in basso «Insignia Congregationis / de Somascha». Onus meum leve inciso sulla croce.</vt:lpstr>
      <vt:lpstr>Presentazione standard di PowerPoint</vt:lpstr>
      <vt:lpstr>Merate, Collegio S. Bartolomeo, in pietra. Posto sull’ ingresso dell’ ex convento (verso la chiesa); molto rovinato (sullo stipite dell’ antico ingresso si legge «Collegium Cler. Regul. / Congregat. Somaschae».</vt:lpstr>
      <vt:lpstr>Vicenza, SS. Filippo e Giacomo, in pietra. Portale di ingresso dell' ex Collegio dei SS. Filippo e Giacomo dei Somaschi in Vicenza, ora sede staccata della Biblioteca Civica Bertoliana.</vt:lpstr>
      <vt:lpstr>Albano Laziale, Centro S. Girolamo, in rame. Foto di questo Onus in: SSGE, X_442, 21 (aprile - giugno 2000; la didascalia lo dice presente a «Roma, S. Alessio»).</vt:lpstr>
      <vt:lpstr>Somasca, Arch. Casa Madre, atrio, in rame. Si trova appeso in quadro con altri rami nel corridoio di ingresso all' Archivio di Casa Madre (ACM).  cfr. file RameSomasca2.jpg  La stampa di questo rame è catalogata in questa banca dati al n. 150 (fotografata il giorno 8 dicembre 2020, si trova appesa incorniciata ad Albano Laziale, nella sala capitolare della comunità religiosa</vt:lpstr>
      <vt:lpstr>Somasca, Xrch. Casa Madre, in rame.  Si trova appeso in quadro con altri rami nel corridoio di ingresso all' Archivio di Casa Madre (ACM).  Didascalie: «Sanctae Mariae Secretae Mediol.ni» e «Insignia Clericorum Regularium Congregationis Somaschae». In basso a dx: «Agnellus Sculp.».  Proviene da S. Maria Segreta di Milano.</vt:lpstr>
      <vt:lpstr>Somasca, Arch. Casa Madre, atrio, in rame. Si trova appeso in quadro con altri rami nel corridoio di ingresso all' Archivio di Casa Madre (ACM). </vt:lpstr>
      <vt:lpstr>Somasca, Arch. Casa Madre, in rame Si trova appeso in quadro con altri rami nel corridoio di ingresso all' Archivio di Casa Madre (ACM).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 Salvador, El Calvario. Stemma posto sopra l' ogiva dell' arco centrale sulla facciata esterna della chiesa de El Calvario. </dc:title>
  <dc:creator>Secondo Brunelli</dc:creator>
  <cp:lastModifiedBy>Secondo Brunelli</cp:lastModifiedBy>
  <cp:revision>1</cp:revision>
  <dcterms:created xsi:type="dcterms:W3CDTF">2021-08-28T14:51:13Z</dcterms:created>
  <dcterms:modified xsi:type="dcterms:W3CDTF">2021-08-28T14:51:57Z</dcterms:modified>
</cp:coreProperties>
</file>