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69" r:id="rId5"/>
    <p:sldId id="270" r:id="rId6"/>
    <p:sldId id="272" r:id="rId7"/>
    <p:sldId id="271" r:id="rId8"/>
    <p:sldId id="273" r:id="rId9"/>
    <p:sldId id="257" r:id="rId10"/>
    <p:sldId id="258" r:id="rId11"/>
    <p:sldId id="259" r:id="rId12"/>
    <p:sldId id="260" r:id="rId13"/>
    <p:sldId id="261" r:id="rId14"/>
    <p:sldId id="262" r:id="rId15"/>
    <p:sldId id="263" r:id="rId16"/>
    <p:sldId id="264" r:id="rId17"/>
    <p:sldId id="265" r:id="rId18"/>
    <p:sldId id="266" r:id="rId1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1316" y="-72"/>
      </p:cViewPr>
      <p:guideLst>
        <p:guide orient="horz" pos="2160"/>
        <p:guide pos="2880"/>
      </p:guideLst>
    </p:cSldViewPr>
  </p:slideViewPr>
  <p:notesTextViewPr>
    <p:cViewPr>
      <p:scale>
        <a:sx n="1" d="1"/>
        <a:sy n="1" d="1"/>
      </p:scale>
      <p:origin x="0" y="0"/>
    </p:cViewPr>
  </p:notesTextViewPr>
  <p:sorterViewPr>
    <p:cViewPr>
      <p:scale>
        <a:sx n="100" d="100"/>
        <a:sy n="100" d="100"/>
      </p:scale>
      <p:origin x="0" y="42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0999C0F-BC8C-48BE-8B18-4E0B68DF3CF7}" type="datetimeFigureOut">
              <a:rPr lang="it-IT" smtClean="0"/>
              <a:t>19/11/2018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FBB46DB-4EC4-4DCE-BA60-DBD083B1086A}" type="slidenum">
              <a:rPr lang="it-IT" smtClean="0"/>
              <a:t>‹N›</a:t>
            </a:fld>
            <a:endParaRPr lang="it-IT"/>
          </a:p>
        </p:txBody>
      </p:sp>
    </p:spTree>
    <p:extLst>
      <p:ext uri="{BB962C8B-B14F-4D97-AF65-F5344CB8AC3E}">
        <p14:creationId xmlns:p14="http://schemas.microsoft.com/office/powerpoint/2010/main" val="3376565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0999C0F-BC8C-48BE-8B18-4E0B68DF3CF7}" type="datetimeFigureOut">
              <a:rPr lang="it-IT" smtClean="0"/>
              <a:t>19/11/2018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FBB46DB-4EC4-4DCE-BA60-DBD083B1086A}" type="slidenum">
              <a:rPr lang="it-IT" smtClean="0"/>
              <a:t>‹N›</a:t>
            </a:fld>
            <a:endParaRPr lang="it-IT"/>
          </a:p>
        </p:txBody>
      </p:sp>
    </p:spTree>
    <p:extLst>
      <p:ext uri="{BB962C8B-B14F-4D97-AF65-F5344CB8AC3E}">
        <p14:creationId xmlns:p14="http://schemas.microsoft.com/office/powerpoint/2010/main" val="83162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0999C0F-BC8C-48BE-8B18-4E0B68DF3CF7}" type="datetimeFigureOut">
              <a:rPr lang="it-IT" smtClean="0"/>
              <a:t>19/11/2018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FBB46DB-4EC4-4DCE-BA60-DBD083B1086A}" type="slidenum">
              <a:rPr lang="it-IT" smtClean="0"/>
              <a:t>‹N›</a:t>
            </a:fld>
            <a:endParaRPr lang="it-IT"/>
          </a:p>
        </p:txBody>
      </p:sp>
    </p:spTree>
    <p:extLst>
      <p:ext uri="{BB962C8B-B14F-4D97-AF65-F5344CB8AC3E}">
        <p14:creationId xmlns:p14="http://schemas.microsoft.com/office/powerpoint/2010/main" val="1758604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0999C0F-BC8C-48BE-8B18-4E0B68DF3CF7}" type="datetimeFigureOut">
              <a:rPr lang="it-IT" smtClean="0"/>
              <a:t>19/11/2018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FBB46DB-4EC4-4DCE-BA60-DBD083B1086A}" type="slidenum">
              <a:rPr lang="it-IT" smtClean="0"/>
              <a:t>‹N›</a:t>
            </a:fld>
            <a:endParaRPr lang="it-IT"/>
          </a:p>
        </p:txBody>
      </p:sp>
    </p:spTree>
    <p:extLst>
      <p:ext uri="{BB962C8B-B14F-4D97-AF65-F5344CB8AC3E}">
        <p14:creationId xmlns:p14="http://schemas.microsoft.com/office/powerpoint/2010/main" val="4218160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0999C0F-BC8C-48BE-8B18-4E0B68DF3CF7}" type="datetimeFigureOut">
              <a:rPr lang="it-IT" smtClean="0"/>
              <a:t>19/11/2018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FBB46DB-4EC4-4DCE-BA60-DBD083B1086A}" type="slidenum">
              <a:rPr lang="it-IT" smtClean="0"/>
              <a:t>‹N›</a:t>
            </a:fld>
            <a:endParaRPr lang="it-IT"/>
          </a:p>
        </p:txBody>
      </p:sp>
    </p:spTree>
    <p:extLst>
      <p:ext uri="{BB962C8B-B14F-4D97-AF65-F5344CB8AC3E}">
        <p14:creationId xmlns:p14="http://schemas.microsoft.com/office/powerpoint/2010/main" val="2147932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0999C0F-BC8C-48BE-8B18-4E0B68DF3CF7}" type="datetimeFigureOut">
              <a:rPr lang="it-IT" smtClean="0"/>
              <a:t>19/11/2018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FBB46DB-4EC4-4DCE-BA60-DBD083B1086A}" type="slidenum">
              <a:rPr lang="it-IT" smtClean="0"/>
              <a:t>‹N›</a:t>
            </a:fld>
            <a:endParaRPr lang="it-IT"/>
          </a:p>
        </p:txBody>
      </p:sp>
    </p:spTree>
    <p:extLst>
      <p:ext uri="{BB962C8B-B14F-4D97-AF65-F5344CB8AC3E}">
        <p14:creationId xmlns:p14="http://schemas.microsoft.com/office/powerpoint/2010/main" val="1668792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0999C0F-BC8C-48BE-8B18-4E0B68DF3CF7}" type="datetimeFigureOut">
              <a:rPr lang="it-IT" smtClean="0"/>
              <a:t>19/11/2018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FBB46DB-4EC4-4DCE-BA60-DBD083B1086A}" type="slidenum">
              <a:rPr lang="it-IT" smtClean="0"/>
              <a:t>‹N›</a:t>
            </a:fld>
            <a:endParaRPr lang="it-IT"/>
          </a:p>
        </p:txBody>
      </p:sp>
    </p:spTree>
    <p:extLst>
      <p:ext uri="{BB962C8B-B14F-4D97-AF65-F5344CB8AC3E}">
        <p14:creationId xmlns:p14="http://schemas.microsoft.com/office/powerpoint/2010/main" val="2634845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0999C0F-BC8C-48BE-8B18-4E0B68DF3CF7}" type="datetimeFigureOut">
              <a:rPr lang="it-IT" smtClean="0"/>
              <a:t>19/11/2018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FBB46DB-4EC4-4DCE-BA60-DBD083B1086A}" type="slidenum">
              <a:rPr lang="it-IT" smtClean="0"/>
              <a:t>‹N›</a:t>
            </a:fld>
            <a:endParaRPr lang="it-IT"/>
          </a:p>
        </p:txBody>
      </p:sp>
    </p:spTree>
    <p:extLst>
      <p:ext uri="{BB962C8B-B14F-4D97-AF65-F5344CB8AC3E}">
        <p14:creationId xmlns:p14="http://schemas.microsoft.com/office/powerpoint/2010/main" val="703181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0999C0F-BC8C-48BE-8B18-4E0B68DF3CF7}" type="datetimeFigureOut">
              <a:rPr lang="it-IT" smtClean="0"/>
              <a:t>19/11/2018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FBB46DB-4EC4-4DCE-BA60-DBD083B1086A}" type="slidenum">
              <a:rPr lang="it-IT" smtClean="0"/>
              <a:t>‹N›</a:t>
            </a:fld>
            <a:endParaRPr lang="it-IT"/>
          </a:p>
        </p:txBody>
      </p:sp>
    </p:spTree>
    <p:extLst>
      <p:ext uri="{BB962C8B-B14F-4D97-AF65-F5344CB8AC3E}">
        <p14:creationId xmlns:p14="http://schemas.microsoft.com/office/powerpoint/2010/main" val="3343745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0999C0F-BC8C-48BE-8B18-4E0B68DF3CF7}" type="datetimeFigureOut">
              <a:rPr lang="it-IT" smtClean="0"/>
              <a:t>19/11/2018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FBB46DB-4EC4-4DCE-BA60-DBD083B1086A}" type="slidenum">
              <a:rPr lang="it-IT" smtClean="0"/>
              <a:t>‹N›</a:t>
            </a:fld>
            <a:endParaRPr lang="it-IT"/>
          </a:p>
        </p:txBody>
      </p:sp>
    </p:spTree>
    <p:extLst>
      <p:ext uri="{BB962C8B-B14F-4D97-AF65-F5344CB8AC3E}">
        <p14:creationId xmlns:p14="http://schemas.microsoft.com/office/powerpoint/2010/main" val="2849810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0999C0F-BC8C-48BE-8B18-4E0B68DF3CF7}" type="datetimeFigureOut">
              <a:rPr lang="it-IT" smtClean="0"/>
              <a:t>19/11/2018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FBB46DB-4EC4-4DCE-BA60-DBD083B1086A}" type="slidenum">
              <a:rPr lang="it-IT" smtClean="0"/>
              <a:t>‹N›</a:t>
            </a:fld>
            <a:endParaRPr lang="it-IT"/>
          </a:p>
        </p:txBody>
      </p:sp>
    </p:spTree>
    <p:extLst>
      <p:ext uri="{BB962C8B-B14F-4D97-AF65-F5344CB8AC3E}">
        <p14:creationId xmlns:p14="http://schemas.microsoft.com/office/powerpoint/2010/main" val="3698790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999C0F-BC8C-48BE-8B18-4E0B68DF3CF7}" type="datetimeFigureOut">
              <a:rPr lang="it-IT" smtClean="0"/>
              <a:t>19/11/2018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BB46DB-4EC4-4DCE-BA60-DBD083B1086A}" type="slidenum">
              <a:rPr lang="it-IT" smtClean="0"/>
              <a:t>‹N›</a:t>
            </a:fld>
            <a:endParaRPr lang="it-IT"/>
          </a:p>
        </p:txBody>
      </p:sp>
    </p:spTree>
    <p:extLst>
      <p:ext uri="{BB962C8B-B14F-4D97-AF65-F5344CB8AC3E}">
        <p14:creationId xmlns:p14="http://schemas.microsoft.com/office/powerpoint/2010/main" val="1771642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4439" y="5445224"/>
            <a:ext cx="9119561" cy="1412776"/>
          </a:xfrm>
        </p:spPr>
        <p:txBody>
          <a:bodyPr>
            <a:normAutofit fontScale="90000"/>
          </a:bodyPr>
          <a:lstStyle/>
          <a:p>
            <a:r>
              <a:rPr lang="it-IT" sz="3200" dirty="0" smtClean="0"/>
              <a:t>Il Titulus crucis conservato nella Basilica di Santa Croce in Gerusalemme a Roma, su legno di </a:t>
            </a:r>
            <a:r>
              <a:rPr lang="it-IT" sz="3200" dirty="0" err="1" smtClean="0"/>
              <a:t>noce,rinvenuto</a:t>
            </a:r>
            <a:r>
              <a:rPr lang="it-IT" sz="3200" dirty="0" smtClean="0"/>
              <a:t> nel 1492</a:t>
            </a:r>
            <a:endParaRPr lang="it-IT" sz="3200" dirty="0"/>
          </a:p>
        </p:txBody>
      </p:sp>
      <p:sp>
        <p:nvSpPr>
          <p:cNvPr id="3" name="Sottotitolo 2"/>
          <p:cNvSpPr>
            <a:spLocks noGrp="1"/>
          </p:cNvSpPr>
          <p:nvPr>
            <p:ph type="subTitle" idx="1"/>
          </p:nvPr>
        </p:nvSpPr>
        <p:spPr>
          <a:xfrm>
            <a:off x="24439" y="5805264"/>
            <a:ext cx="9119561" cy="1052736"/>
          </a:xfrm>
        </p:spPr>
        <p:txBody>
          <a:bodyPr/>
          <a:lstStyle/>
          <a:p>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39" y="0"/>
            <a:ext cx="9304269" cy="5373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7664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0" y="0"/>
            <a:ext cx="9144000" cy="6858000"/>
          </a:xfrm>
        </p:spPr>
        <p:txBody>
          <a:bodyPr>
            <a:normAutofit/>
          </a:bodyPr>
          <a:lstStyle/>
          <a:p>
            <a:endParaRPr lang="it-IT" dirty="0" smtClean="0"/>
          </a:p>
          <a:p>
            <a:endParaRPr lang="it-IT" dirty="0"/>
          </a:p>
          <a:p>
            <a:endParaRPr lang="it-IT" dirty="0" smtClean="0"/>
          </a:p>
          <a:p>
            <a:r>
              <a:rPr lang="it-IT" dirty="0" smtClean="0"/>
              <a:t>Il </a:t>
            </a:r>
            <a:r>
              <a:rPr lang="it-IT" i="1" dirty="0" smtClean="0"/>
              <a:t>titulus crucis </a:t>
            </a:r>
            <a:r>
              <a:rPr lang="it-IT" dirty="0" smtClean="0"/>
              <a:t>è l'iscrizione,</a:t>
            </a:r>
          </a:p>
          <a:p>
            <a:r>
              <a:rPr lang="it-IT" dirty="0" smtClean="0"/>
              <a:t> riportata dai quattro vangeli canonici, </a:t>
            </a:r>
          </a:p>
          <a:p>
            <a:r>
              <a:rPr lang="it-IT" dirty="0" smtClean="0"/>
              <a:t>che sarebbe stata apposta sopra la croce di Gesù, quando egli fu crocifisso, per indicare la motivazione della condanna. </a:t>
            </a:r>
          </a:p>
          <a:p>
            <a:r>
              <a:rPr lang="it-IT" dirty="0" smtClean="0"/>
              <a:t>L'esibizione della motivazione della condanna, infatti, era prescritta dal diritto romano.</a:t>
            </a:r>
            <a:endParaRPr lang="it-IT" dirty="0"/>
          </a:p>
        </p:txBody>
      </p:sp>
    </p:spTree>
    <p:extLst>
      <p:ext uri="{BB962C8B-B14F-4D97-AF65-F5344CB8AC3E}">
        <p14:creationId xmlns:p14="http://schemas.microsoft.com/office/powerpoint/2010/main" val="4015797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0" y="0"/>
            <a:ext cx="9036496" cy="6858000"/>
          </a:xfrm>
        </p:spPr>
        <p:txBody>
          <a:bodyPr>
            <a:normAutofit/>
          </a:bodyPr>
          <a:lstStyle/>
          <a:p>
            <a:endParaRPr lang="it-IT" dirty="0" smtClean="0"/>
          </a:p>
          <a:p>
            <a:endParaRPr lang="it-IT" dirty="0"/>
          </a:p>
          <a:p>
            <a:endParaRPr lang="it-IT" dirty="0" smtClean="0"/>
          </a:p>
          <a:p>
            <a:endParaRPr lang="it-IT" dirty="0"/>
          </a:p>
          <a:p>
            <a:r>
              <a:rPr lang="it-IT" dirty="0" smtClean="0"/>
              <a:t>In caratteri compatibili con quelli del I secolo, da destra a sinistra (comprese le righe in greco e latino), in tre lingue diverse: ebraico, greco e latino. </a:t>
            </a:r>
          </a:p>
          <a:p>
            <a:r>
              <a:rPr lang="it-IT" dirty="0" smtClean="0"/>
              <a:t>L'ordine appare diverso da quello riferito da Giovanni (ebraico, latino e greco).</a:t>
            </a:r>
          </a:p>
          <a:p>
            <a:r>
              <a:rPr lang="it-IT" dirty="0" smtClean="0"/>
              <a:t>Il manufatto è stato datato attraverso un'analisi al </a:t>
            </a:r>
            <a:r>
              <a:rPr lang="it-IT" dirty="0" err="1" smtClean="0"/>
              <a:t>carbonio-14</a:t>
            </a:r>
            <a:r>
              <a:rPr lang="it-IT" dirty="0" smtClean="0"/>
              <a:t> al X-XII secolo. </a:t>
            </a:r>
            <a:endParaRPr lang="it-IT" dirty="0"/>
          </a:p>
        </p:txBody>
      </p:sp>
    </p:spTree>
    <p:extLst>
      <p:ext uri="{BB962C8B-B14F-4D97-AF65-F5344CB8AC3E}">
        <p14:creationId xmlns:p14="http://schemas.microsoft.com/office/powerpoint/2010/main" val="391530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0" y="0"/>
            <a:ext cx="9144000" cy="6858000"/>
          </a:xfrm>
        </p:spPr>
        <p:txBody>
          <a:bodyPr>
            <a:normAutofit/>
          </a:bodyPr>
          <a:lstStyle/>
          <a:p>
            <a:endParaRPr lang="it-IT" dirty="0" smtClean="0"/>
          </a:p>
          <a:p>
            <a:endParaRPr lang="it-IT" dirty="0"/>
          </a:p>
          <a:p>
            <a:endParaRPr lang="it-IT" dirty="0" smtClean="0"/>
          </a:p>
          <a:p>
            <a:endParaRPr lang="it-IT" dirty="0"/>
          </a:p>
          <a:p>
            <a:r>
              <a:rPr lang="it-IT" dirty="0" smtClean="0"/>
              <a:t>i capi dei Giudei si recarono da Ponzio Pilato per chiedere che venisse corretto: secondo loro il </a:t>
            </a:r>
            <a:r>
              <a:rPr lang="it-IT" i="1" dirty="0" smtClean="0"/>
              <a:t>titulus</a:t>
            </a:r>
            <a:r>
              <a:rPr lang="it-IT" dirty="0" smtClean="0"/>
              <a:t> non doveva affermare che Gesù fosse il Re dei giudei, </a:t>
            </a:r>
          </a:p>
          <a:p>
            <a:r>
              <a:rPr lang="it-IT" dirty="0" smtClean="0"/>
              <a:t>ma che si fosse autoproclamato tale. </a:t>
            </a:r>
          </a:p>
          <a:p>
            <a:r>
              <a:rPr lang="it-IT" dirty="0" smtClean="0"/>
              <a:t>Pilato rispose </a:t>
            </a:r>
            <a:r>
              <a:rPr lang="it-IT" i="1" dirty="0" err="1" smtClean="0"/>
              <a:t>Quod</a:t>
            </a:r>
            <a:r>
              <a:rPr lang="it-IT" i="1" dirty="0" smtClean="0"/>
              <a:t> </a:t>
            </a:r>
            <a:r>
              <a:rPr lang="it-IT" i="1" dirty="0" err="1" smtClean="0"/>
              <a:t>scripsi</a:t>
            </a:r>
            <a:r>
              <a:rPr lang="it-IT" i="1" dirty="0" smtClean="0"/>
              <a:t>, </a:t>
            </a:r>
            <a:r>
              <a:rPr lang="it-IT" i="1" dirty="0" err="1" smtClean="0"/>
              <a:t>scripsi</a:t>
            </a:r>
            <a:r>
              <a:rPr lang="it-IT" i="1" dirty="0" smtClean="0"/>
              <a:t>,</a:t>
            </a:r>
            <a:r>
              <a:rPr lang="it-IT" dirty="0" smtClean="0"/>
              <a:t> e si rifiutò di modificare la scritta.</a:t>
            </a:r>
            <a:endParaRPr lang="it-IT" dirty="0"/>
          </a:p>
        </p:txBody>
      </p:sp>
    </p:spTree>
    <p:extLst>
      <p:ext uri="{BB962C8B-B14F-4D97-AF65-F5344CB8AC3E}">
        <p14:creationId xmlns:p14="http://schemas.microsoft.com/office/powerpoint/2010/main" val="37083909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0" y="0"/>
            <a:ext cx="9144000" cy="6858000"/>
          </a:xfrm>
        </p:spPr>
        <p:txBody>
          <a:bodyPr>
            <a:normAutofit/>
          </a:bodyPr>
          <a:lstStyle/>
          <a:p>
            <a:endParaRPr lang="it-IT" dirty="0" smtClean="0"/>
          </a:p>
          <a:p>
            <a:endParaRPr lang="it-IT" dirty="0"/>
          </a:p>
          <a:p>
            <a:r>
              <a:rPr lang="it-IT" dirty="0" smtClean="0"/>
              <a:t>Nel XX secolo, un erudito ebreo, </a:t>
            </a:r>
            <a:r>
              <a:rPr lang="it-IT" dirty="0" err="1" smtClean="0"/>
              <a:t>Schalom</a:t>
            </a:r>
            <a:r>
              <a:rPr lang="it-IT" dirty="0" smtClean="0"/>
              <a:t> Ben-</a:t>
            </a:r>
            <a:r>
              <a:rPr lang="it-IT" dirty="0" err="1" smtClean="0"/>
              <a:t>Chorin</a:t>
            </a:r>
            <a:r>
              <a:rPr lang="it-IT" dirty="0" smtClean="0"/>
              <a:t>, avanzò l'ipotesi che la scritta ebraica fosse: "</a:t>
            </a:r>
            <a:r>
              <a:rPr lang="it-IT" dirty="0" err="1" smtClean="0"/>
              <a:t>Yeshua</a:t>
            </a:r>
            <a:r>
              <a:rPr lang="it-IT" dirty="0" smtClean="0"/>
              <a:t> </a:t>
            </a:r>
            <a:r>
              <a:rPr lang="it-IT" dirty="0" err="1" smtClean="0"/>
              <a:t>haNotzri</a:t>
            </a:r>
            <a:r>
              <a:rPr lang="it-IT" dirty="0" smtClean="0"/>
              <a:t> (u)</a:t>
            </a:r>
            <a:r>
              <a:rPr lang="it-IT" dirty="0" err="1" smtClean="0"/>
              <a:t>Melech</a:t>
            </a:r>
            <a:r>
              <a:rPr lang="it-IT" dirty="0" smtClean="0"/>
              <a:t> </a:t>
            </a:r>
            <a:r>
              <a:rPr lang="it-IT" dirty="0" err="1" smtClean="0"/>
              <a:t>haYehudim</a:t>
            </a:r>
            <a:r>
              <a:rPr lang="it-IT" dirty="0" smtClean="0"/>
              <a:t>", cioè letteralmente: "Gesù il Nazareno e il Re dei Giudei". In tal caso le iniziali delle quattro parole corrisponderebbero esattamente con il tetragramma biblico, </a:t>
            </a:r>
            <a:r>
              <a:rPr lang="it-IT" dirty="0" err="1" smtClean="0"/>
              <a:t>IAWE</a:t>
            </a:r>
            <a:r>
              <a:rPr lang="it-IT" dirty="0" smtClean="0"/>
              <a:t>, il nome impronunciabile di Dio, motivando con maggior forza le proteste degli ebrei.</a:t>
            </a:r>
            <a:endParaRPr lang="it-IT" dirty="0"/>
          </a:p>
        </p:txBody>
      </p:sp>
    </p:spTree>
    <p:extLst>
      <p:ext uri="{BB962C8B-B14F-4D97-AF65-F5344CB8AC3E}">
        <p14:creationId xmlns:p14="http://schemas.microsoft.com/office/powerpoint/2010/main" val="2388928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0" y="0"/>
            <a:ext cx="8964488" cy="6858000"/>
          </a:xfrm>
        </p:spPr>
        <p:txBody>
          <a:bodyPr>
            <a:normAutofit/>
          </a:bodyPr>
          <a:lstStyle/>
          <a:p>
            <a:endParaRPr lang="it-IT" dirty="0" smtClean="0"/>
          </a:p>
          <a:p>
            <a:endParaRPr lang="it-IT" dirty="0"/>
          </a:p>
          <a:p>
            <a:endParaRPr lang="it-IT" dirty="0" smtClean="0"/>
          </a:p>
          <a:p>
            <a:endParaRPr lang="it-IT" dirty="0"/>
          </a:p>
          <a:p>
            <a:endParaRPr lang="it-IT" dirty="0" smtClean="0"/>
          </a:p>
          <a:p>
            <a:r>
              <a:rPr lang="it-IT" dirty="0" smtClean="0"/>
              <a:t>Testimonianze del passato:</a:t>
            </a:r>
          </a:p>
          <a:p>
            <a:r>
              <a:rPr lang="it-IT" dirty="0" smtClean="0"/>
              <a:t>EGERIA, IV-V sec.:</a:t>
            </a:r>
          </a:p>
          <a:p>
            <a:r>
              <a:rPr lang="it-IT" dirty="0" smtClean="0"/>
              <a:t>«(..) e viene portata una cassetta argentea dorata, nella quale c'è il santo legno della croce, viene aperta e tirato fuori, viene posto sulla tavola sia il legno della croce che il </a:t>
            </a:r>
            <a:r>
              <a:rPr lang="it-IT" b="1" dirty="0" smtClean="0"/>
              <a:t>titolo</a:t>
            </a:r>
            <a:r>
              <a:rPr lang="it-IT" dirty="0" smtClean="0"/>
              <a:t>.»</a:t>
            </a:r>
          </a:p>
        </p:txBody>
      </p:sp>
    </p:spTree>
    <p:extLst>
      <p:ext uri="{BB962C8B-B14F-4D97-AF65-F5344CB8AC3E}">
        <p14:creationId xmlns:p14="http://schemas.microsoft.com/office/powerpoint/2010/main" val="3250392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0" y="0"/>
            <a:ext cx="9036496" cy="6858000"/>
          </a:xfrm>
        </p:spPr>
        <p:txBody>
          <a:bodyPr>
            <a:normAutofit/>
          </a:bodyPr>
          <a:lstStyle/>
          <a:p>
            <a:endParaRPr lang="it-IT" dirty="0" smtClean="0"/>
          </a:p>
          <a:p>
            <a:endParaRPr lang="it-IT" dirty="0"/>
          </a:p>
          <a:p>
            <a:endParaRPr lang="it-IT" dirty="0" smtClean="0"/>
          </a:p>
          <a:p>
            <a:r>
              <a:rPr lang="it-IT" dirty="0" smtClean="0"/>
              <a:t>Descritto nel 570 da Antonino di Piacenza, un pellegrino che vide le reliquie della Passione a Gerusalemme. </a:t>
            </a:r>
          </a:p>
          <a:p>
            <a:r>
              <a:rPr lang="it-IT" dirty="0" smtClean="0"/>
              <a:t>Egli riporta la seguente iscrizione: "</a:t>
            </a:r>
            <a:r>
              <a:rPr lang="it-IT" i="1" dirty="0" smtClean="0"/>
              <a:t>Hic est </a:t>
            </a:r>
            <a:r>
              <a:rPr lang="it-IT" i="1" dirty="0" err="1" smtClean="0"/>
              <a:t>rex</a:t>
            </a:r>
            <a:r>
              <a:rPr lang="it-IT" i="1" dirty="0" smtClean="0"/>
              <a:t> </a:t>
            </a:r>
            <a:r>
              <a:rPr lang="it-IT" i="1" dirty="0" err="1" smtClean="0"/>
              <a:t>Iudaeorum</a:t>
            </a:r>
            <a:r>
              <a:rPr lang="it-IT" dirty="0" smtClean="0"/>
              <a:t>", cioè il testo di Matteo.</a:t>
            </a:r>
          </a:p>
          <a:p>
            <a:endParaRPr lang="it-IT" dirty="0"/>
          </a:p>
          <a:p>
            <a:r>
              <a:rPr lang="it-IT" dirty="0" smtClean="0"/>
              <a:t>Ma si dice che Sant’Elena lo avesse portato a Roma </a:t>
            </a:r>
          </a:p>
          <a:p>
            <a:r>
              <a:rPr lang="it-IT" dirty="0" smtClean="0"/>
              <a:t>nella prima meta del 300!!!</a:t>
            </a:r>
            <a:endParaRPr lang="it-IT" dirty="0"/>
          </a:p>
        </p:txBody>
      </p:sp>
    </p:spTree>
    <p:extLst>
      <p:ext uri="{BB962C8B-B14F-4D97-AF65-F5344CB8AC3E}">
        <p14:creationId xmlns:p14="http://schemas.microsoft.com/office/powerpoint/2010/main" val="287375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0" y="0"/>
            <a:ext cx="9036496" cy="6858000"/>
          </a:xfrm>
        </p:spPr>
        <p:txBody>
          <a:bodyPr>
            <a:normAutofit lnSpcReduction="10000"/>
          </a:bodyPr>
          <a:lstStyle/>
          <a:p>
            <a:r>
              <a:rPr lang="it-IT" dirty="0" smtClean="0"/>
              <a:t>Alcuni studiosi hanno supposto che il cartiglio sia proprio quello originale, in particolare è stato sostenuto che sarebbe stato staccato dalla croce e deposto inizialmente nel sepolcro assieme al corpo di Gesù.</a:t>
            </a:r>
          </a:p>
          <a:p>
            <a:r>
              <a:rPr lang="it-IT" dirty="0" smtClean="0"/>
              <a:t> La sepoltura, caratterizzata secondo i vangeli dall'utilizzo di una tomba di ampie dimensioni, dal trattamento della salma con unguenti preziosi e dall'avvolgimento in un sudario, avrebbe avuto tutte le caratteristiche di una sepoltura regale. L'aggiunta del cartiglio, il cui testo appariva ai seguaci di Gesù inconsapevolmente profetico della regalità di Gesù, si accorderebbe con le intenzioni di Giuseppe d'Arimatea e di Nicodemo. </a:t>
            </a:r>
            <a:endParaRPr lang="it-IT" dirty="0"/>
          </a:p>
        </p:txBody>
      </p:sp>
    </p:spTree>
    <p:extLst>
      <p:ext uri="{BB962C8B-B14F-4D97-AF65-F5344CB8AC3E}">
        <p14:creationId xmlns:p14="http://schemas.microsoft.com/office/powerpoint/2010/main" val="3659371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0" y="0"/>
            <a:ext cx="9144000" cy="6858000"/>
          </a:xfrm>
        </p:spPr>
        <p:txBody>
          <a:bodyPr>
            <a:normAutofit/>
          </a:bodyPr>
          <a:lstStyle/>
          <a:p>
            <a:endParaRPr lang="it-IT" dirty="0" smtClean="0"/>
          </a:p>
          <a:p>
            <a:endParaRPr lang="it-IT" dirty="0"/>
          </a:p>
          <a:p>
            <a:endParaRPr lang="it-IT" dirty="0" smtClean="0"/>
          </a:p>
          <a:p>
            <a:r>
              <a:rPr lang="it-IT" dirty="0" smtClean="0"/>
              <a:t> Il testo del cartiglio di Roma non sembra corrispondere esattamente a nessuno di quelli dei quattro vangeli. </a:t>
            </a:r>
          </a:p>
          <a:p>
            <a:r>
              <a:rPr lang="it-IT" dirty="0" smtClean="0"/>
              <a:t>Queste anomalie sono considerate da alcuni </a:t>
            </a:r>
            <a:r>
              <a:rPr lang="it-IT" u="sng" dirty="0" smtClean="0"/>
              <a:t>indizi di autenticità</a:t>
            </a:r>
            <a:r>
              <a:rPr lang="it-IT" dirty="0" smtClean="0"/>
              <a:t>, in base al ragionamento che difficilmente un falsario le avrebbe introdotte.</a:t>
            </a:r>
            <a:endParaRPr lang="it-IT" dirty="0"/>
          </a:p>
        </p:txBody>
      </p:sp>
    </p:spTree>
    <p:extLst>
      <p:ext uri="{BB962C8B-B14F-4D97-AF65-F5344CB8AC3E}">
        <p14:creationId xmlns:p14="http://schemas.microsoft.com/office/powerpoint/2010/main" val="4136338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0" y="0"/>
            <a:ext cx="9144000" cy="6858000"/>
          </a:xfrm>
        </p:spPr>
        <p:txBody>
          <a:bodyPr>
            <a:normAutofit/>
          </a:bodyPr>
          <a:lstStyle/>
          <a:p>
            <a:endParaRPr lang="it-IT" dirty="0" smtClean="0"/>
          </a:p>
          <a:p>
            <a:endParaRPr lang="it-IT" dirty="0"/>
          </a:p>
          <a:p>
            <a:r>
              <a:rPr lang="it-IT" dirty="0" smtClean="0"/>
              <a:t>Le fotografie dell'iscrizione furono esaminate da diversi paleografi, i quali condussero un'indagine paleografica comparativa. </a:t>
            </a:r>
          </a:p>
          <a:p>
            <a:r>
              <a:rPr lang="it-IT" dirty="0" smtClean="0"/>
              <a:t>In particolare </a:t>
            </a:r>
            <a:r>
              <a:rPr lang="it-IT" u="sng" dirty="0" smtClean="0"/>
              <a:t>le lettere </a:t>
            </a:r>
            <a:r>
              <a:rPr lang="it-IT" dirty="0" smtClean="0"/>
              <a:t>risultarono </a:t>
            </a:r>
            <a:r>
              <a:rPr lang="it-IT" u="sng" dirty="0" smtClean="0"/>
              <a:t>perfettamente compatibili con quelle del I sec</a:t>
            </a:r>
            <a:r>
              <a:rPr lang="it-IT" dirty="0" smtClean="0"/>
              <a:t>., confermando, quindi, la possibilità che la reliquia fosse l'originale o almeno una copia fedele dell'originale. </a:t>
            </a:r>
          </a:p>
          <a:p>
            <a:r>
              <a:rPr lang="it-IT" dirty="0" smtClean="0"/>
              <a:t>Ma l’esame al </a:t>
            </a:r>
            <a:r>
              <a:rPr lang="it-IT" smtClean="0"/>
              <a:t>carbonio-14</a:t>
            </a:r>
            <a:r>
              <a:rPr lang="it-IT" dirty="0" smtClean="0"/>
              <a:t> </a:t>
            </a:r>
            <a:r>
              <a:rPr lang="it-IT" dirty="0" smtClean="0"/>
              <a:t>sentenziò che si tratta di legno che risale all’intervallo di anni 980-1150.</a:t>
            </a:r>
          </a:p>
          <a:p>
            <a:r>
              <a:rPr lang="it-IT" dirty="0" smtClean="0"/>
              <a:t>( Ma sappiamo tutti dell’esame della S. Sindone !!! )</a:t>
            </a:r>
            <a:endParaRPr lang="it-IT" dirty="0"/>
          </a:p>
        </p:txBody>
      </p:sp>
    </p:spTree>
    <p:extLst>
      <p:ext uri="{BB962C8B-B14F-4D97-AF65-F5344CB8AC3E}">
        <p14:creationId xmlns:p14="http://schemas.microsoft.com/office/powerpoint/2010/main" val="1869666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398"/>
            <a:ext cx="9133760" cy="6440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4200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42" y="0"/>
            <a:ext cx="915494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035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46"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1538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7" y="-35172"/>
            <a:ext cx="9137981" cy="6488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5491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315400" cy="5589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6187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840183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3236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29" y="0"/>
            <a:ext cx="514589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4125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0" y="0"/>
            <a:ext cx="9144000" cy="6858000"/>
          </a:xfrm>
        </p:spPr>
        <p:txBody>
          <a:bodyPr/>
          <a:lstStyle/>
          <a:p>
            <a:r>
              <a:rPr lang="it-IT" dirty="0" smtClean="0"/>
              <a:t>Sulle tre distinte righe si legge una parte del cartiglio: </a:t>
            </a:r>
          </a:p>
          <a:p>
            <a:r>
              <a:rPr lang="it-IT" dirty="0" smtClean="0"/>
              <a:t>quella in ebraico è molto corrotta e vi sono varie interpretazioni, </a:t>
            </a:r>
          </a:p>
          <a:p>
            <a:r>
              <a:rPr lang="it-IT" dirty="0" smtClean="0"/>
              <a:t>IS </a:t>
            </a:r>
            <a:r>
              <a:rPr lang="it-IT" dirty="0" err="1" smtClean="0"/>
              <a:t>NAZARENUS</a:t>
            </a:r>
            <a:r>
              <a:rPr lang="it-IT" dirty="0" smtClean="0"/>
              <a:t> B[</a:t>
            </a:r>
            <a:r>
              <a:rPr lang="it-IT" dirty="0" err="1" smtClean="0"/>
              <a:t>ASILEUS</a:t>
            </a:r>
            <a:r>
              <a:rPr lang="it-IT" dirty="0" smtClean="0"/>
              <a:t> </a:t>
            </a:r>
            <a:r>
              <a:rPr lang="it-IT" dirty="0" err="1" smtClean="0"/>
              <a:t>TVN</a:t>
            </a:r>
            <a:r>
              <a:rPr lang="it-IT" dirty="0" smtClean="0"/>
              <a:t> </a:t>
            </a:r>
            <a:r>
              <a:rPr lang="it-IT" dirty="0" err="1" smtClean="0"/>
              <a:t>IOUDAIVN</a:t>
            </a:r>
            <a:r>
              <a:rPr lang="it-IT" dirty="0" smtClean="0"/>
              <a:t>] (greco) </a:t>
            </a:r>
          </a:p>
          <a:p>
            <a:r>
              <a:rPr lang="it-IT" dirty="0" smtClean="0"/>
              <a:t>e I. </a:t>
            </a:r>
            <a:r>
              <a:rPr lang="it-IT" dirty="0" err="1" smtClean="0"/>
              <a:t>NAZARINVS</a:t>
            </a:r>
            <a:r>
              <a:rPr lang="it-IT" dirty="0" smtClean="0"/>
              <a:t> RE[X </a:t>
            </a:r>
            <a:r>
              <a:rPr lang="it-IT" dirty="0" err="1" smtClean="0"/>
              <a:t>IVDAEORVM</a:t>
            </a:r>
            <a:r>
              <a:rPr lang="it-IT" dirty="0" smtClean="0"/>
              <a:t>] (latino)</a:t>
            </a:r>
            <a:endParaRPr lang="it-IT" dirty="0"/>
          </a:p>
        </p:txBody>
      </p:sp>
    </p:spTree>
    <p:extLst>
      <p:ext uri="{BB962C8B-B14F-4D97-AF65-F5344CB8AC3E}">
        <p14:creationId xmlns:p14="http://schemas.microsoft.com/office/powerpoint/2010/main" val="35739540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614</Words>
  <Application>Microsoft Office PowerPoint</Application>
  <PresentationFormat>Presentazione su schermo (4:3)</PresentationFormat>
  <Paragraphs>58</Paragraphs>
  <Slides>18</Slides>
  <Notes>0</Notes>
  <HiddenSlides>0</HiddenSlides>
  <MMClips>0</MMClips>
  <ScaleCrop>false</ScaleCrop>
  <HeadingPairs>
    <vt:vector size="4" baseType="variant">
      <vt:variant>
        <vt:lpstr>Tema</vt:lpstr>
      </vt:variant>
      <vt:variant>
        <vt:i4>1</vt:i4>
      </vt:variant>
      <vt:variant>
        <vt:lpstr>Titoli diapositive</vt:lpstr>
      </vt:variant>
      <vt:variant>
        <vt:i4>18</vt:i4>
      </vt:variant>
    </vt:vector>
  </HeadingPairs>
  <TitlesOfParts>
    <vt:vector size="19" baseType="lpstr">
      <vt:lpstr>Tema di Office</vt:lpstr>
      <vt:lpstr>Il Titulus crucis conservato nella Basilica di Santa Croce in Gerusalemme a Roma, su legno di noce,rinvenuto nel 1492</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Titulus crucis conservato nella Basilica di Santa Croce in Gerusalemme a Roma, su legno di noce,rinvenuto nel 1492</dc:title>
  <dc:creator>lenovo</dc:creator>
  <cp:lastModifiedBy>lenovo</cp:lastModifiedBy>
  <cp:revision>8</cp:revision>
  <dcterms:created xsi:type="dcterms:W3CDTF">2018-11-17T12:33:08Z</dcterms:created>
  <dcterms:modified xsi:type="dcterms:W3CDTF">2018-11-19T21:33:36Z</dcterms:modified>
</cp:coreProperties>
</file>