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63" r:id="rId5"/>
    <p:sldId id="268" r:id="rId6"/>
    <p:sldId id="269" r:id="rId7"/>
    <p:sldId id="270" r:id="rId8"/>
    <p:sldId id="271" r:id="rId9"/>
    <p:sldId id="272" r:id="rId10"/>
    <p:sldId id="273" r:id="rId11"/>
    <p:sldId id="329" r:id="rId12"/>
    <p:sldId id="257" r:id="rId13"/>
    <p:sldId id="266" r:id="rId14"/>
    <p:sldId id="285" r:id="rId15"/>
    <p:sldId id="267" r:id="rId16"/>
    <p:sldId id="302" r:id="rId17"/>
    <p:sldId id="303" r:id="rId18"/>
    <p:sldId id="259" r:id="rId1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7" d="100"/>
          <a:sy n="77" d="100"/>
        </p:scale>
        <p:origin x="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BA576E-4DDF-7D85-91D9-E71220F7B1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2448F02-0879-467A-F412-A9709BCD35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6C0E0D9-12EA-C818-9AAD-C340B88E5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9F279-F454-4068-8F2C-B823EF9529AE}" type="datetimeFigureOut">
              <a:rPr lang="it-IT" smtClean="0"/>
              <a:t>18/01/2023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EDB2F02-67FC-D297-FFE9-26E1A6453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F415B8D-481F-7781-BB72-7EDB08CF8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27E1-B49F-44C6-B290-E1FB1A6667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6895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6C8465-A504-84CB-4117-FAAD39273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20ED674-BD8F-6E3B-DB1B-29EBE11122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653F3E6-67B2-4467-0C35-CBC756F2B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9F279-F454-4068-8F2C-B823EF9529AE}" type="datetimeFigureOut">
              <a:rPr lang="it-IT" smtClean="0"/>
              <a:t>18/01/2023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9C70016-7250-3140-BDA4-F72B17387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EA27522-5CB7-2F08-8FC0-F5FED1BFE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27E1-B49F-44C6-B290-E1FB1A6667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0516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D6472DFF-6F6A-3BCD-8D2B-8C3C2BF990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2EACAB7-1AF6-D762-1D36-2DB956AE5D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C4F10FA-9106-9BCC-5AFC-CDF0F55CD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9F279-F454-4068-8F2C-B823EF9529AE}" type="datetimeFigureOut">
              <a:rPr lang="it-IT" smtClean="0"/>
              <a:t>18/01/2023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A970A81-F0E3-083C-5634-16BB03C2D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A4CA026-8E63-E428-90C2-4ED5AF166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27E1-B49F-44C6-B290-E1FB1A6667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3209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1C47C85-E037-0BCA-488D-58A07A88D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570EAD5-610F-1B63-66D6-668DC50AC6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4D1691F-9A34-19D6-5BF7-DF15F14E7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9F279-F454-4068-8F2C-B823EF9529AE}" type="datetimeFigureOut">
              <a:rPr lang="it-IT" smtClean="0"/>
              <a:t>18/01/2023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C859CA3-94AA-C4F1-DBDB-C5BB1AF32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CDD960F-1DF5-5FD7-F566-DED0CA366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27E1-B49F-44C6-B290-E1FB1A6667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3215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9ECB6FF-89B7-7035-A09F-6BF0F38EF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CD2689F-0252-5D0D-1033-C5013BE111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2CD4D09-0D7E-F07C-1BED-8E4CAE88E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9F279-F454-4068-8F2C-B823EF9529AE}" type="datetimeFigureOut">
              <a:rPr lang="it-IT" smtClean="0"/>
              <a:t>18/01/2023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737FC2E-1058-D56C-A5D8-18F2DEBB0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7A92A7B-87B9-CCDD-91EE-8F341F81C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27E1-B49F-44C6-B290-E1FB1A6667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1947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FD03468-CCCA-0DC1-EE19-F8700D95F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11E4C7C-777F-BDD0-670B-0A85636BB2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697E89A-8C2B-67BC-C84E-6EA4B067D2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3CD38D3-7470-1E00-FA8E-F4DE7E9E6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9F279-F454-4068-8F2C-B823EF9529AE}" type="datetimeFigureOut">
              <a:rPr lang="it-IT" smtClean="0"/>
              <a:t>18/01/2023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9EB6C41-D934-738F-1897-1EB6D63DE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8E1EE13-D513-C30D-7C4B-4FCE779BD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27E1-B49F-44C6-B290-E1FB1A6667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1473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8EE0C3-AC0E-E450-E132-DE252E5BD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6317003-A221-8520-3245-6CF30800B0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B66FA84-331D-E54F-CD00-5B75FE297A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7E33EC5-AFA4-FE3B-F642-9144B4A012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93D0F2A1-99AC-F1D0-D055-2BF6CAD3FB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EE57553-40A9-93B5-6845-7A98D6D75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9F279-F454-4068-8F2C-B823EF9529AE}" type="datetimeFigureOut">
              <a:rPr lang="it-IT" smtClean="0"/>
              <a:t>18/01/2023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4C0EE078-03C7-1D8A-27D9-2EEB502E0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687F5768-1039-7F11-DE4C-93FB1F9D8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27E1-B49F-44C6-B290-E1FB1A6667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2968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945A3F9-ABC4-6E9C-A7A4-10A34A4B9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FB82610B-664D-5355-120D-4A90760DB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9F279-F454-4068-8F2C-B823EF9529AE}" type="datetimeFigureOut">
              <a:rPr lang="it-IT" smtClean="0"/>
              <a:t>18/01/2023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241F74B-DFB0-7C04-DF67-782EB3728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115B5BA-67C7-1D59-1ACD-BA2CA22EF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27E1-B49F-44C6-B290-E1FB1A6667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202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92AB2708-8D21-1870-4B1B-F5B521502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9F279-F454-4068-8F2C-B823EF9529AE}" type="datetimeFigureOut">
              <a:rPr lang="it-IT" smtClean="0"/>
              <a:t>18/01/2023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491E769-276F-DF78-24B2-88B2B7574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D23A012-8EBC-89B6-E49A-37C493A48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27E1-B49F-44C6-B290-E1FB1A6667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7794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4BF6F40-1AE2-732C-2491-C2B68E5A7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3717EA2-6E8A-D14C-8FFF-B381FFA8B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AD9C2B8-2F84-6099-D892-585EED4B99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D5CDB65-017D-225F-D040-4FD407657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9F279-F454-4068-8F2C-B823EF9529AE}" type="datetimeFigureOut">
              <a:rPr lang="it-IT" smtClean="0"/>
              <a:t>18/01/2023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75B367E-7FEF-E078-7CA6-4EFAFF145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71A565B-521B-AD30-C0A1-36761944F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27E1-B49F-44C6-B290-E1FB1A6667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3481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DC6CC83-D409-6C44-3990-CB504793E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3A08E44C-184B-42E0-5B2C-549A656425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4238D3A-2296-913A-BE9E-25E916A494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5F21C4B-2AAE-7123-3852-485DEF3EB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9F279-F454-4068-8F2C-B823EF9529AE}" type="datetimeFigureOut">
              <a:rPr lang="it-IT" smtClean="0"/>
              <a:t>18/01/2023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07966B1-B59F-78D4-F22C-8E80CC40D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4D5FC3B-4348-83DE-7678-08D2BD2D6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27E1-B49F-44C6-B290-E1FB1A6667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4294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0ED66E00-6C74-B619-949D-87F67ACCE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D394FC3-225D-D12A-8305-D8415C05E9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2ABEAE9-9E99-C9B4-B71B-6A4E42F6F7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9F279-F454-4068-8F2C-B823EF9529AE}" type="datetimeFigureOut">
              <a:rPr lang="it-IT" smtClean="0"/>
              <a:t>18/01/2023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9E0E26D-597C-E2E6-DBC5-9EFEE94B4F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60021AD-69EF-C497-CD49-341BAD5BB2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627E1-B49F-44C6-B290-E1FB1A6667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8192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it.wikipedia.org/wiki/Laguna_di_Venezia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it.wikipedia.org/wiki/Abside" TargetMode="External"/><Relationship Id="rId2" Type="http://schemas.openxmlformats.org/officeDocument/2006/relationships/hyperlink" Target="https://it.wikipedia.org/wiki/Vergine_Odigitri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it.wikipedia.org/wiki/XI_secolo" TargetMode="External"/><Relationship Id="rId2" Type="http://schemas.openxmlformats.org/officeDocument/2006/relationships/hyperlink" Target="https://it.wikipedia.org/wiki/Museo_del_Louvr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E2FE34E-8E3A-D578-B448-1F03B1538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9000" y="517525"/>
            <a:ext cx="3467100" cy="1325563"/>
          </a:xfrm>
        </p:spPr>
        <p:txBody>
          <a:bodyPr>
            <a:normAutofit/>
          </a:bodyPr>
          <a:lstStyle/>
          <a:p>
            <a:r>
              <a:rPr lang="it-IT" sz="2000" dirty="0"/>
              <a:t>Venezia, Torcello</a:t>
            </a:r>
            <a:br>
              <a:rPr lang="it-IT" sz="2000" dirty="0"/>
            </a:br>
            <a:br>
              <a:rPr lang="it-IT" sz="2000" dirty="0"/>
            </a:br>
            <a:r>
              <a:rPr lang="it-IT" sz="2000" dirty="0"/>
              <a:t>, chiesa di Santa Maria Assunta.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BB85B136-EA4B-6AC1-DE96-6DA951A064E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1943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20253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C828DB6-0429-4529-37BB-03F94E642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0" y="365125"/>
            <a:ext cx="2921000" cy="7051675"/>
          </a:xfrm>
        </p:spPr>
        <p:txBody>
          <a:bodyPr>
            <a:normAutofit/>
          </a:bodyPr>
          <a:lstStyle/>
          <a:p>
            <a:r>
              <a:rPr lang="it-IT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La basilica</a:t>
            </a:r>
            <a:br>
              <a:rPr lang="it-IT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</a:br>
            <a:r>
              <a:rPr lang="it-IT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ed il campanile </a:t>
            </a:r>
            <a:br>
              <a:rPr lang="it-IT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</a:br>
            <a:r>
              <a:rPr lang="it-IT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visti dalla </a:t>
            </a:r>
            <a:r>
              <a:rPr lang="it-IT" sz="2000" b="0" i="0" u="sng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2" tooltip="Laguna di Venezia"/>
              </a:rPr>
              <a:t>laguna</a:t>
            </a:r>
            <a:endParaRPr lang="it-IT" sz="2000" u="sng" dirty="0"/>
          </a:p>
        </p:txBody>
      </p:sp>
      <p:pic>
        <p:nvPicPr>
          <p:cNvPr id="9218" name="Picture 2" descr="La basilica ed il campanile visti dalla laguna.">
            <a:extLst>
              <a:ext uri="{FF2B5EF4-FFF2-40B4-BE49-F238E27FC236}">
                <a16:creationId xmlns:a16="http://schemas.microsoft.com/office/drawing/2014/main" id="{B3452724-D83E-1FD2-949E-5B84881F1B3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5964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B3CA290-90C6-2E70-8AEA-0162D719A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365125"/>
            <a:ext cx="6781800" cy="6492875"/>
          </a:xfrm>
        </p:spPr>
        <p:txBody>
          <a:bodyPr>
            <a:normAutofit/>
          </a:bodyPr>
          <a:lstStyle/>
          <a:p>
            <a:r>
              <a:rPr lang="it-IT" sz="2000" dirty="0"/>
              <a:t>Il mosaico dell’abside centrale. </a:t>
            </a:r>
            <a:br>
              <a:rPr lang="it-IT" sz="2000" dirty="0"/>
            </a:br>
            <a:r>
              <a:rPr lang="it-IT" sz="2000" dirty="0"/>
              <a:t>Nel mezzo della conca d’oro</a:t>
            </a:r>
            <a:br>
              <a:rPr lang="it-IT" sz="2000" dirty="0"/>
            </a:br>
            <a:r>
              <a:rPr lang="it-IT" sz="2000" dirty="0"/>
              <a:t> appare la Vergine col Bambino benedicente.</a:t>
            </a:r>
            <a:br>
              <a:rPr lang="it-IT" sz="2000" dirty="0"/>
            </a:br>
            <a:r>
              <a:rPr lang="it-IT" sz="2000" dirty="0"/>
              <a:t> </a:t>
            </a:r>
            <a:br>
              <a:rPr lang="it-IT" sz="2000" dirty="0"/>
            </a:br>
            <a:r>
              <a:rPr lang="it-IT" sz="2000" dirty="0"/>
              <a:t>Nella zona inferiore sono disposti i dodici Apostoli. S</a:t>
            </a:r>
            <a:br>
              <a:rPr lang="it-IT" sz="2000" dirty="0"/>
            </a:br>
            <a:r>
              <a:rPr lang="it-IT" sz="2000" dirty="0"/>
              <a:t>Sopra l’arco trionfale è raffigurata l’Annunciazione.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2FC2F52-B708-8DFA-F2E1-731A8380E0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graphicFrame>
        <p:nvGraphicFramePr>
          <p:cNvPr id="4" name="Oggetto 3">
            <a:extLst>
              <a:ext uri="{FF2B5EF4-FFF2-40B4-BE49-F238E27FC236}">
                <a16:creationId xmlns:a16="http://schemas.microsoft.com/office/drawing/2014/main" id="{DD97446E-A3E4-BE55-2199-65ECD342C86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1" y="-59531"/>
          <a:ext cx="4292495" cy="69175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2255378" imgH="3634669" progId="Acrobat.Document.DC">
                  <p:embed/>
                </p:oleObj>
              </mc:Choice>
              <mc:Fallback>
                <p:oleObj name="Acrobat Document" r:id="rId2" imgW="2255378" imgH="3634669" progId="Acrobat.Document.DC">
                  <p:embed/>
                  <p:pic>
                    <p:nvPicPr>
                      <p:cNvPr id="4" name="Oggetto 3">
                        <a:extLst>
                          <a:ext uri="{FF2B5EF4-FFF2-40B4-BE49-F238E27FC236}">
                            <a16:creationId xmlns:a16="http://schemas.microsoft.com/office/drawing/2014/main" id="{DD97446E-A3E4-BE55-2199-65ECD342C8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-1" y="-59531"/>
                        <a:ext cx="4292495" cy="69175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01147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1B0E8B-0289-6ACC-C423-BAD68545E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0" y="365125"/>
            <a:ext cx="4241800" cy="5121275"/>
          </a:xfrm>
        </p:spPr>
        <p:txBody>
          <a:bodyPr>
            <a:normAutofit/>
          </a:bodyPr>
          <a:lstStyle/>
          <a:p>
            <a:r>
              <a:rPr lang="it-IT" sz="2000" dirty="0"/>
              <a:t>Nel catino dell’abside.</a:t>
            </a:r>
            <a:br>
              <a:rPr lang="it-IT" sz="2000" dirty="0"/>
            </a:br>
            <a:r>
              <a:rPr lang="it-IT" sz="2000" dirty="0"/>
              <a:t>Madonna Odigitria,</a:t>
            </a:r>
            <a:br>
              <a:rPr lang="it-IT" sz="2000" dirty="0"/>
            </a:br>
            <a:r>
              <a:rPr lang="it-IT" sz="2000" dirty="0"/>
              <a:t>Colei che conduce,</a:t>
            </a:r>
            <a:br>
              <a:rPr lang="it-IT" sz="2000" dirty="0"/>
            </a:br>
            <a:br>
              <a:rPr lang="it-IT" sz="2000" dirty="0"/>
            </a:br>
            <a:r>
              <a:rPr lang="it-IT" sz="2000" dirty="0"/>
              <a:t> nell’atto di indicare, e precisamente il Bambino Gesù, che tiene in braccio, che tiene in mano una pergamena.</a:t>
            </a:r>
            <a:br>
              <a:rPr lang="it-IT" sz="2000" dirty="0"/>
            </a:br>
            <a:br>
              <a:rPr lang="it-IT" sz="2000" dirty="0"/>
            </a:br>
            <a:r>
              <a:rPr lang="it-IT" sz="2000" dirty="0"/>
              <a:t>2.a metà del XII secolo.</a:t>
            </a:r>
          </a:p>
        </p:txBody>
      </p:sp>
      <p:pic>
        <p:nvPicPr>
          <p:cNvPr id="2050" name="Picture 2" descr="torcello mosaici basilica vergine odigitria">
            <a:extLst>
              <a:ext uri="{FF2B5EF4-FFF2-40B4-BE49-F238E27FC236}">
                <a16:creationId xmlns:a16="http://schemas.microsoft.com/office/drawing/2014/main" id="{F2F01779-A576-62A0-8647-785A9F4EA1D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184" y="-87486"/>
            <a:ext cx="3796866" cy="694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56574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EDBF353-A0BE-EC82-3A93-CECD55314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0700" y="365125"/>
            <a:ext cx="2628900" cy="5781675"/>
          </a:xfrm>
        </p:spPr>
        <p:txBody>
          <a:bodyPr>
            <a:normAutofit/>
          </a:bodyPr>
          <a:lstStyle/>
          <a:p>
            <a:r>
              <a:rPr lang="it-IT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Mosaico della </a:t>
            </a:r>
            <a:r>
              <a:rPr lang="it-IT" sz="20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2" tooltip="Vergine Odigitria"/>
              </a:rPr>
              <a:t>Vergine Odigitria</a:t>
            </a:r>
            <a:br>
              <a:rPr lang="it-IT" sz="20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</a:rPr>
            </a:br>
            <a:br>
              <a:rPr lang="it-IT" sz="20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</a:rPr>
            </a:br>
            <a:r>
              <a:rPr lang="it-IT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nel </a:t>
            </a:r>
            <a:r>
              <a:rPr lang="it-IT" sz="2000" b="0" i="0" u="sng" dirty="0">
                <a:solidFill>
                  <a:srgbClr val="FAA700"/>
                </a:solidFill>
                <a:effectLst/>
                <a:latin typeface="Arial" panose="020B0604020202020204" pitchFamily="34" charset="0"/>
                <a:hlinkClick r:id="rId3" tooltip="Abside"/>
              </a:rPr>
              <a:t>catino absidale</a:t>
            </a:r>
            <a:endParaRPr lang="it-IT" sz="2000" dirty="0"/>
          </a:p>
        </p:txBody>
      </p:sp>
      <p:pic>
        <p:nvPicPr>
          <p:cNvPr id="2050" name="Picture 2" descr="Mosaico della Vergine Odigitria nel catino absidale">
            <a:extLst>
              <a:ext uri="{FF2B5EF4-FFF2-40B4-BE49-F238E27FC236}">
                <a16:creationId xmlns:a16="http://schemas.microsoft.com/office/drawing/2014/main" id="{947E224B-1D00-6DF6-D271-BD2F1310E37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891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32331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6A2E11C-47DB-BABA-4662-A44589D30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42" name="Picture 2" descr="Bisanzio: La basilica di S.Maria dell'Assunta, Torcello ...">
            <a:extLst>
              <a:ext uri="{FF2B5EF4-FFF2-40B4-BE49-F238E27FC236}">
                <a16:creationId xmlns:a16="http://schemas.microsoft.com/office/drawing/2014/main" id="{3F40AEDF-4AC1-EAD9-6044-B58AB50A741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099" y="0"/>
            <a:ext cx="70568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3175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09B2B59-828A-44FE-EAF3-279DE760A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7400" y="365125"/>
            <a:ext cx="5486400" cy="1325563"/>
          </a:xfrm>
        </p:spPr>
        <p:txBody>
          <a:bodyPr>
            <a:normAutofit/>
          </a:bodyPr>
          <a:lstStyle/>
          <a:p>
            <a:r>
              <a:rPr lang="it-IT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Particolare di un mosaico rimosso dalla chiesa e ora esposto al </a:t>
            </a:r>
            <a:r>
              <a:rPr lang="it-IT" sz="2000" b="0" i="0" u="sng" dirty="0">
                <a:solidFill>
                  <a:srgbClr val="FAA700"/>
                </a:solidFill>
                <a:effectLst/>
                <a:latin typeface="Arial" panose="020B0604020202020204" pitchFamily="34" charset="0"/>
                <a:hlinkClick r:id="rId2" tooltip="Museo del Louvre"/>
              </a:rPr>
              <a:t>museo del Louvre</a:t>
            </a:r>
            <a:r>
              <a:rPr lang="it-IT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(</a:t>
            </a:r>
            <a:r>
              <a:rPr lang="it-IT" sz="20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3" tooltip="XI secolo"/>
              </a:rPr>
              <a:t>XI sec.</a:t>
            </a:r>
            <a:r>
              <a:rPr lang="it-IT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)</a:t>
            </a:r>
            <a:endParaRPr lang="it-IT" sz="2000" dirty="0"/>
          </a:p>
        </p:txBody>
      </p:sp>
      <p:pic>
        <p:nvPicPr>
          <p:cNvPr id="3074" name="Picture 2" descr="Particolare di un mosaico rimosso dalla chiesa e ora esposto al museo del Louvre (XI sec.)">
            <a:extLst>
              <a:ext uri="{FF2B5EF4-FFF2-40B4-BE49-F238E27FC236}">
                <a16:creationId xmlns:a16="http://schemas.microsoft.com/office/drawing/2014/main" id="{5E999731-B9A0-A361-BD4A-820B1C0C470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86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113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71274DE-5B81-911F-2026-F7B9E8551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502400"/>
            <a:ext cx="12103100" cy="355600"/>
          </a:xfrm>
        </p:spPr>
        <p:txBody>
          <a:bodyPr>
            <a:noAutofit/>
          </a:bodyPr>
          <a:lstStyle/>
          <a:p>
            <a:r>
              <a:rPr lang="it-IT" sz="2000" dirty="0"/>
              <a:t>Abside centrale. I sei Apostoli sul lato destro.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513EFD1-6E9C-F726-F13D-EBFC5C710E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graphicFrame>
        <p:nvGraphicFramePr>
          <p:cNvPr id="4" name="Oggetto 3">
            <a:extLst>
              <a:ext uri="{FF2B5EF4-FFF2-40B4-BE49-F238E27FC236}">
                <a16:creationId xmlns:a16="http://schemas.microsoft.com/office/drawing/2014/main" id="{1B3CE636-0DF0-59BA-5489-3599561AD8C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12265274" cy="661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2796363" imgH="1508618" progId="Acrobat.Document.DC">
                  <p:embed/>
                </p:oleObj>
              </mc:Choice>
              <mc:Fallback>
                <p:oleObj name="Acrobat Document" r:id="rId2" imgW="2796363" imgH="1508618" progId="Acrobat.Document.DC">
                  <p:embed/>
                  <p:pic>
                    <p:nvPicPr>
                      <p:cNvPr id="4" name="Oggetto 3">
                        <a:extLst>
                          <a:ext uri="{FF2B5EF4-FFF2-40B4-BE49-F238E27FC236}">
                            <a16:creationId xmlns:a16="http://schemas.microsoft.com/office/drawing/2014/main" id="{1B3CE636-0DF0-59BA-5489-3599561AD8C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265274" cy="661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14013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40178B2-1BD8-9742-D090-D49B9DE20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1774245-3967-A95C-2A65-44E91E5017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00" y="6492875"/>
            <a:ext cx="11264900" cy="365124"/>
          </a:xfrm>
        </p:spPr>
        <p:txBody>
          <a:bodyPr>
            <a:noAutofit/>
          </a:bodyPr>
          <a:lstStyle/>
          <a:p>
            <a:r>
              <a:rPr lang="it-IT" sz="2000" dirty="0"/>
              <a:t>Abside centrale. i sei Apostoli sul lato sinistro.</a:t>
            </a:r>
          </a:p>
        </p:txBody>
      </p:sp>
      <p:graphicFrame>
        <p:nvGraphicFramePr>
          <p:cNvPr id="4" name="Oggetto 3">
            <a:extLst>
              <a:ext uri="{FF2B5EF4-FFF2-40B4-BE49-F238E27FC236}">
                <a16:creationId xmlns:a16="http://schemas.microsoft.com/office/drawing/2014/main" id="{F5790C76-F44C-DDBF-E40E-0ABC83E5BD3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" y="0"/>
          <a:ext cx="12268120" cy="649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2849526" imgH="1508618" progId="Acrobat.Document.DC">
                  <p:embed/>
                </p:oleObj>
              </mc:Choice>
              <mc:Fallback>
                <p:oleObj name="Acrobat Document" r:id="rId2" imgW="2849526" imgH="1508618" progId="Acrobat.Document.DC">
                  <p:embed/>
                  <p:pic>
                    <p:nvPicPr>
                      <p:cNvPr id="4" name="Oggetto 3">
                        <a:extLst>
                          <a:ext uri="{FF2B5EF4-FFF2-40B4-BE49-F238E27FC236}">
                            <a16:creationId xmlns:a16="http://schemas.microsoft.com/office/drawing/2014/main" id="{F5790C76-F44C-DDBF-E40E-0ABC83E5BD3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" y="0"/>
                        <a:ext cx="12268120" cy="6492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00212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4B59F76-B4FB-62D8-CB19-880850296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C6F34F09-E4E0-22E5-73C2-78941471865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31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2589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41E1318-DBB3-C361-BD60-CF2FEB889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8800" y="365125"/>
            <a:ext cx="6985000" cy="1325563"/>
          </a:xfrm>
        </p:spPr>
        <p:txBody>
          <a:bodyPr>
            <a:normAutofit/>
          </a:bodyPr>
          <a:lstStyle/>
          <a:p>
            <a:r>
              <a:rPr lang="it-IT" sz="2000" dirty="0"/>
              <a:t>Pianta della chiesa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ED888DCA-AFD0-817A-331A-2608C099BDD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500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4637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070A724-E2B0-96E2-8F59-6D4BAAA3D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5900" y="365125"/>
            <a:ext cx="6057900" cy="1325563"/>
          </a:xfrm>
        </p:spPr>
        <p:txBody>
          <a:bodyPr>
            <a:normAutofit/>
          </a:bodyPr>
          <a:lstStyle/>
          <a:p>
            <a:r>
              <a:rPr lang="it-IT" sz="2000"/>
              <a:t>Il campanile</a:t>
            </a:r>
            <a:endParaRPr lang="it-IT" sz="2000" dirty="0"/>
          </a:p>
        </p:txBody>
      </p:sp>
      <p:pic>
        <p:nvPicPr>
          <p:cNvPr id="7170" name="Picture 2" descr="Il campanile">
            <a:extLst>
              <a:ext uri="{FF2B5EF4-FFF2-40B4-BE49-F238E27FC236}">
                <a16:creationId xmlns:a16="http://schemas.microsoft.com/office/drawing/2014/main" id="{480DFA21-7646-3D01-944C-0D101433868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34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284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727E6C1-3D0B-92F5-30FC-BBEABE2A5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3700" y="365125"/>
            <a:ext cx="2781300" cy="1325563"/>
          </a:xfrm>
        </p:spPr>
        <p:txBody>
          <a:bodyPr>
            <a:normAutofit/>
          </a:bodyPr>
          <a:lstStyle/>
          <a:p>
            <a:r>
              <a:rPr lang="it-IT" sz="2000" dirty="0"/>
              <a:t>La facciata</a:t>
            </a:r>
          </a:p>
        </p:txBody>
      </p:sp>
      <p:pic>
        <p:nvPicPr>
          <p:cNvPr id="6146" name="Picture 2" descr="La facciata">
            <a:extLst>
              <a:ext uri="{FF2B5EF4-FFF2-40B4-BE49-F238E27FC236}">
                <a16:creationId xmlns:a16="http://schemas.microsoft.com/office/drawing/2014/main" id="{FA6E4240-DB81-DDB9-EF4F-5B71E47CE0C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2241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322E9E2-D2D5-DD13-4B9E-7ADA1E8F2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3700" y="365125"/>
            <a:ext cx="5880100" cy="1325563"/>
          </a:xfrm>
        </p:spPr>
        <p:txBody>
          <a:bodyPr>
            <a:normAutofit/>
          </a:bodyPr>
          <a:lstStyle/>
          <a:p>
            <a:r>
              <a:rPr lang="it-IT" sz="2000" dirty="0"/>
              <a:t>Il campanile.</a:t>
            </a:r>
          </a:p>
        </p:txBody>
      </p:sp>
      <p:pic>
        <p:nvPicPr>
          <p:cNvPr id="4098" name="Picture 2" descr="Il campanile">
            <a:extLst>
              <a:ext uri="{FF2B5EF4-FFF2-40B4-BE49-F238E27FC236}">
                <a16:creationId xmlns:a16="http://schemas.microsoft.com/office/drawing/2014/main" id="{2A61A4C1-1FB3-2152-FA5C-D42EDF8E5C5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34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5810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CFEEEA2-FF32-F065-5F76-E5BB50AA1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5600" y="365125"/>
            <a:ext cx="2794000" cy="5565775"/>
          </a:xfrm>
        </p:spPr>
        <p:txBody>
          <a:bodyPr>
            <a:normAutofit/>
          </a:bodyPr>
          <a:lstStyle/>
          <a:p>
            <a:r>
              <a:rPr lang="it-IT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Le caratteristiche imposte in pietra</a:t>
            </a:r>
            <a:endParaRPr lang="it-IT" sz="2000" dirty="0"/>
          </a:p>
        </p:txBody>
      </p:sp>
      <p:pic>
        <p:nvPicPr>
          <p:cNvPr id="5122" name="Picture 2" descr="Le caratteristiche imposte in pietra">
            <a:extLst>
              <a:ext uri="{FF2B5EF4-FFF2-40B4-BE49-F238E27FC236}">
                <a16:creationId xmlns:a16="http://schemas.microsoft.com/office/drawing/2014/main" id="{137E75A9-5491-C0B0-ACCE-987316137E9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2739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533F0B4-F9C6-E698-6451-DE9081D4C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0" y="365125"/>
            <a:ext cx="4038600" cy="1325563"/>
          </a:xfrm>
        </p:spPr>
        <p:txBody>
          <a:bodyPr>
            <a:normAutofit/>
          </a:bodyPr>
          <a:lstStyle/>
          <a:p>
            <a:r>
              <a:rPr lang="it-IT" sz="2000" dirty="0"/>
              <a:t>Gli interni.</a:t>
            </a:r>
            <a:br>
              <a:rPr lang="it-IT" sz="2000" dirty="0"/>
            </a:br>
            <a:endParaRPr lang="it-IT" sz="2000" dirty="0"/>
          </a:p>
        </p:txBody>
      </p:sp>
      <p:pic>
        <p:nvPicPr>
          <p:cNvPr id="6146" name="Picture 2" descr="Gli interni">
            <a:extLst>
              <a:ext uri="{FF2B5EF4-FFF2-40B4-BE49-F238E27FC236}">
                <a16:creationId xmlns:a16="http://schemas.microsoft.com/office/drawing/2014/main" id="{EE8767CC-31B8-FF9A-6D1C-BCA230D0B26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1440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6188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A84003A-D22B-53CB-84E4-CBD6E009B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48400"/>
            <a:ext cx="10515600" cy="609600"/>
          </a:xfrm>
        </p:spPr>
        <p:txBody>
          <a:bodyPr>
            <a:normAutofit fontScale="90000"/>
          </a:bodyPr>
          <a:lstStyle/>
          <a:p>
            <a:r>
              <a:rPr lang="it-IT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Basilica di Santa Maria Assunta, vista da nord.</a:t>
            </a:r>
            <a:br>
              <a:rPr lang="it-IT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</a:br>
            <a:endParaRPr lang="it-IT" sz="2000" dirty="0"/>
          </a:p>
        </p:txBody>
      </p:sp>
      <p:pic>
        <p:nvPicPr>
          <p:cNvPr id="7170" name="Picture 2" descr="Basilica di Santa Maria Assunta, vista da nord">
            <a:extLst>
              <a:ext uri="{FF2B5EF4-FFF2-40B4-BE49-F238E27FC236}">
                <a16:creationId xmlns:a16="http://schemas.microsoft.com/office/drawing/2014/main" id="{FA46F28D-82F4-3085-5195-B5E8405A9AF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083635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6272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7C29EFF-FDD9-DB9A-4A7C-EB145673F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1018" y="365125"/>
            <a:ext cx="1900981" cy="6492875"/>
          </a:xfrm>
        </p:spPr>
        <p:txBody>
          <a:bodyPr>
            <a:normAutofit/>
          </a:bodyPr>
          <a:lstStyle/>
          <a:p>
            <a:r>
              <a:rPr lang="it-IT" sz="2000" dirty="0"/>
              <a:t>Le campane.</a:t>
            </a:r>
          </a:p>
        </p:txBody>
      </p:sp>
      <p:pic>
        <p:nvPicPr>
          <p:cNvPr id="8194" name="Picture 2" descr="Le campane">
            <a:extLst>
              <a:ext uri="{FF2B5EF4-FFF2-40B4-BE49-F238E27FC236}">
                <a16:creationId xmlns:a16="http://schemas.microsoft.com/office/drawing/2014/main" id="{24DEC4B4-44B4-7394-14AD-EC0421B2082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910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59527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193</Words>
  <Application>Microsoft Office PowerPoint</Application>
  <PresentationFormat>Widescreen</PresentationFormat>
  <Paragraphs>16</Paragraphs>
  <Slides>18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Tema di Office</vt:lpstr>
      <vt:lpstr>Acrobat Document</vt:lpstr>
      <vt:lpstr>Venezia, Torcello  , chiesa di Santa Maria Assunta.</vt:lpstr>
      <vt:lpstr>Pianta della chiesa</vt:lpstr>
      <vt:lpstr>Il campanile</vt:lpstr>
      <vt:lpstr>La facciata</vt:lpstr>
      <vt:lpstr>Il campanile.</vt:lpstr>
      <vt:lpstr>Le caratteristiche imposte in pietra</vt:lpstr>
      <vt:lpstr>Gli interni. </vt:lpstr>
      <vt:lpstr>Basilica di Santa Maria Assunta, vista da nord. </vt:lpstr>
      <vt:lpstr>Le campane.</vt:lpstr>
      <vt:lpstr>La basilica  ed il campanile  visti dalla laguna</vt:lpstr>
      <vt:lpstr>Il mosaico dell’abside centrale.  Nel mezzo della conca d’oro  appare la Vergine col Bambino benedicente.   Nella zona inferiore sono disposti i dodici Apostoli. S Sopra l’arco trionfale è raffigurata l’Annunciazione.</vt:lpstr>
      <vt:lpstr>Nel catino dell’abside. Madonna Odigitria, Colei che conduce,   nell’atto di indicare, e precisamente il Bambino Gesù, che tiene in braccio, che tiene in mano una pergamena.  2.a metà del XII secolo.</vt:lpstr>
      <vt:lpstr>Mosaico della Vergine Odigitria   nel catino absidale</vt:lpstr>
      <vt:lpstr>Presentazione standard di PowerPoint</vt:lpstr>
      <vt:lpstr>Particolare di un mosaico rimosso dalla chiesa e ora esposto al museo del Louvre (XI sec.)</vt:lpstr>
      <vt:lpstr>Abside centrale. I sei Apostoli sul lato destro.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Venezia, Torcello  , chiesa di Santa Maria Assunta.</dc:title>
  <dc:creator>Secondo Brunelli</dc:creator>
  <cp:lastModifiedBy>Secondo Brunelli</cp:lastModifiedBy>
  <cp:revision>1</cp:revision>
  <dcterms:created xsi:type="dcterms:W3CDTF">2022-10-30T14:50:52Z</dcterms:created>
  <dcterms:modified xsi:type="dcterms:W3CDTF">2023-01-18T15:53:19Z</dcterms:modified>
</cp:coreProperties>
</file>